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7"/>
  </p:notesMasterIdLst>
  <p:sldIdLst>
    <p:sldId id="256" r:id="rId2"/>
    <p:sldId id="257" r:id="rId3"/>
    <p:sldId id="261" r:id="rId4"/>
    <p:sldId id="287" r:id="rId5"/>
    <p:sldId id="288" r:id="rId6"/>
    <p:sldId id="289" r:id="rId7"/>
    <p:sldId id="290" r:id="rId8"/>
    <p:sldId id="262" r:id="rId9"/>
    <p:sldId id="263" r:id="rId10"/>
    <p:sldId id="291" r:id="rId11"/>
    <p:sldId id="292" r:id="rId12"/>
    <p:sldId id="293" r:id="rId13"/>
    <p:sldId id="295" r:id="rId14"/>
    <p:sldId id="294" r:id="rId15"/>
    <p:sldId id="264" r:id="rId16"/>
    <p:sldId id="296" r:id="rId17"/>
    <p:sldId id="297" r:id="rId18"/>
    <p:sldId id="298" r:id="rId19"/>
    <p:sldId id="266" r:id="rId20"/>
    <p:sldId id="267" r:id="rId21"/>
    <p:sldId id="310" r:id="rId22"/>
    <p:sldId id="299" r:id="rId23"/>
    <p:sldId id="300" r:id="rId24"/>
    <p:sldId id="301" r:id="rId25"/>
    <p:sldId id="302" r:id="rId26"/>
    <p:sldId id="303" r:id="rId27"/>
    <p:sldId id="312" r:id="rId28"/>
    <p:sldId id="311" r:id="rId29"/>
    <p:sldId id="268" r:id="rId30"/>
    <p:sldId id="269" r:id="rId31"/>
    <p:sldId id="304" r:id="rId32"/>
    <p:sldId id="305" r:id="rId33"/>
    <p:sldId id="270" r:id="rId34"/>
    <p:sldId id="271" r:id="rId35"/>
    <p:sldId id="313" r:id="rId36"/>
    <p:sldId id="306" r:id="rId37"/>
    <p:sldId id="307" r:id="rId38"/>
    <p:sldId id="314" r:id="rId39"/>
    <p:sldId id="308" r:id="rId40"/>
    <p:sldId id="309" r:id="rId41"/>
    <p:sldId id="258" r:id="rId42"/>
    <p:sldId id="259" r:id="rId43"/>
    <p:sldId id="315" r:id="rId44"/>
    <p:sldId id="316" r:id="rId45"/>
    <p:sldId id="317" r:id="rId46"/>
    <p:sldId id="320" r:id="rId47"/>
    <p:sldId id="322" r:id="rId48"/>
    <p:sldId id="321" r:id="rId49"/>
    <p:sldId id="272" r:id="rId50"/>
    <p:sldId id="273" r:id="rId51"/>
    <p:sldId id="323" r:id="rId52"/>
    <p:sldId id="318" r:id="rId53"/>
    <p:sldId id="319" r:id="rId54"/>
    <p:sldId id="274" r:id="rId55"/>
    <p:sldId id="275" r:id="rId56"/>
    <p:sldId id="335" r:id="rId57"/>
    <p:sldId id="325" r:id="rId58"/>
    <p:sldId id="326" r:id="rId59"/>
    <p:sldId id="327" r:id="rId60"/>
    <p:sldId id="328" r:id="rId61"/>
    <p:sldId id="329" r:id="rId62"/>
    <p:sldId id="330" r:id="rId63"/>
    <p:sldId id="331" r:id="rId64"/>
    <p:sldId id="332" r:id="rId65"/>
    <p:sldId id="333" r:id="rId66"/>
    <p:sldId id="276" r:id="rId67"/>
    <p:sldId id="336" r:id="rId68"/>
    <p:sldId id="334" r:id="rId69"/>
    <p:sldId id="277" r:id="rId70"/>
    <p:sldId id="337" r:id="rId71"/>
    <p:sldId id="338" r:id="rId72"/>
    <p:sldId id="278" r:id="rId73"/>
    <p:sldId id="279" r:id="rId74"/>
    <p:sldId id="345" r:id="rId75"/>
    <p:sldId id="346" r:id="rId76"/>
    <p:sldId id="347" r:id="rId77"/>
    <p:sldId id="280" r:id="rId78"/>
    <p:sldId id="281" r:id="rId79"/>
    <p:sldId id="350" r:id="rId80"/>
    <p:sldId id="351" r:id="rId81"/>
    <p:sldId id="352" r:id="rId82"/>
    <p:sldId id="282" r:id="rId83"/>
    <p:sldId id="283" r:id="rId84"/>
    <p:sldId id="363" r:id="rId85"/>
    <p:sldId id="353" r:id="rId86"/>
    <p:sldId id="364" r:id="rId87"/>
    <p:sldId id="365" r:id="rId88"/>
    <p:sldId id="366" r:id="rId89"/>
    <p:sldId id="354" r:id="rId90"/>
    <p:sldId id="355" r:id="rId91"/>
    <p:sldId id="356" r:id="rId92"/>
    <p:sldId id="357" r:id="rId93"/>
    <p:sldId id="358" r:id="rId94"/>
    <p:sldId id="359" r:id="rId95"/>
    <p:sldId id="360" r:id="rId96"/>
    <p:sldId id="361" r:id="rId97"/>
    <p:sldId id="362" r:id="rId98"/>
    <p:sldId id="367" r:id="rId99"/>
    <p:sldId id="368" r:id="rId100"/>
    <p:sldId id="369" r:id="rId101"/>
    <p:sldId id="374" r:id="rId102"/>
    <p:sldId id="370" r:id="rId103"/>
    <p:sldId id="371" r:id="rId104"/>
    <p:sldId id="372" r:id="rId105"/>
    <p:sldId id="373" r:id="rId106"/>
    <p:sldId id="375" r:id="rId107"/>
    <p:sldId id="376" r:id="rId108"/>
    <p:sldId id="381" r:id="rId109"/>
    <p:sldId id="377" r:id="rId110"/>
    <p:sldId id="378" r:id="rId111"/>
    <p:sldId id="379" r:id="rId112"/>
    <p:sldId id="380" r:id="rId113"/>
    <p:sldId id="385" r:id="rId114"/>
    <p:sldId id="382" r:id="rId115"/>
    <p:sldId id="383" r:id="rId116"/>
    <p:sldId id="284" r:id="rId117"/>
    <p:sldId id="286" r:id="rId118"/>
    <p:sldId id="324" r:id="rId119"/>
    <p:sldId id="285" r:id="rId120"/>
    <p:sldId id="260" r:id="rId121"/>
    <p:sldId id="339" r:id="rId122"/>
    <p:sldId id="340" r:id="rId123"/>
    <p:sldId id="342" r:id="rId124"/>
    <p:sldId id="343" r:id="rId125"/>
    <p:sldId id="344" r:id="rId1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7"/>
  </p:normalViewPr>
  <p:slideViewPr>
    <p:cSldViewPr>
      <p:cViewPr varScale="1">
        <p:scale>
          <a:sx n="97" d="100"/>
          <a:sy n="97" d="100"/>
        </p:scale>
        <p:origin x="1984"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DB5164-0C5D-4908-92BA-5757466EAE6B}" type="datetimeFigureOut">
              <a:rPr lang="en-GB" smtClean="0"/>
              <a:t>05/08/2024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102AA-7F77-4831-B8C2-A99A4C042042}" type="slidenum">
              <a:rPr lang="en-GB" smtClean="0"/>
              <a:t>‹#›</a:t>
            </a:fld>
            <a:endParaRPr lang="en-GB"/>
          </a:p>
        </p:txBody>
      </p:sp>
    </p:spTree>
    <p:extLst>
      <p:ext uri="{BB962C8B-B14F-4D97-AF65-F5344CB8AC3E}">
        <p14:creationId xmlns:p14="http://schemas.microsoft.com/office/powerpoint/2010/main" val="2102234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2102AA-7F77-4831-B8C2-A99A4C042042}" type="slidenum">
              <a:rPr lang="en-GB" smtClean="0"/>
              <a:t>36</a:t>
            </a:fld>
            <a:endParaRPr lang="en-GB"/>
          </a:p>
        </p:txBody>
      </p:sp>
    </p:spTree>
    <p:extLst>
      <p:ext uri="{BB962C8B-B14F-4D97-AF65-F5344CB8AC3E}">
        <p14:creationId xmlns:p14="http://schemas.microsoft.com/office/powerpoint/2010/main" val="2814285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EB913BD2-31F9-47EC-AF83-FD61068CB19F}" type="datetimeFigureOut">
              <a:rPr lang="en-GB" smtClean="0"/>
              <a:t>05/08/2024</a:t>
            </a:fld>
            <a:endParaRPr lang="en-GB"/>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019BEE85-FDDE-459D-B2B0-ED0ABBC2C762}" type="slidenum">
              <a:rPr lang="en-GB" smtClean="0"/>
              <a:t>‹#›</a:t>
            </a:fld>
            <a:endParaRPr lang="en-GB"/>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872221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B913BD2-31F9-47EC-AF83-FD61068CB19F}" type="datetimeFigureOut">
              <a:rPr lang="en-GB" smtClean="0"/>
              <a:t>05/08/2024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9BEE85-FDDE-459D-B2B0-ED0ABBC2C762}" type="slidenum">
              <a:rPr lang="en-GB" smtClean="0"/>
              <a:t>‹#›</a:t>
            </a:fld>
            <a:endParaRPr lang="en-GB"/>
          </a:p>
        </p:txBody>
      </p:sp>
    </p:spTree>
    <p:extLst>
      <p:ext uri="{BB962C8B-B14F-4D97-AF65-F5344CB8AC3E}">
        <p14:creationId xmlns:p14="http://schemas.microsoft.com/office/powerpoint/2010/main" val="278386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B913BD2-31F9-47EC-AF83-FD61068CB19F}" type="datetimeFigureOut">
              <a:rPr lang="en-GB" smtClean="0"/>
              <a:t>05/08/2024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9BEE85-FDDE-459D-B2B0-ED0ABBC2C762}" type="slidenum">
              <a:rPr lang="en-GB" smtClean="0"/>
              <a:t>‹#›</a:t>
            </a:fld>
            <a:endParaRPr lang="en-GB"/>
          </a:p>
        </p:txBody>
      </p:sp>
    </p:spTree>
    <p:extLst>
      <p:ext uri="{BB962C8B-B14F-4D97-AF65-F5344CB8AC3E}">
        <p14:creationId xmlns:p14="http://schemas.microsoft.com/office/powerpoint/2010/main" val="255649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B913BD2-31F9-47EC-AF83-FD61068CB19F}" type="datetimeFigureOut">
              <a:rPr lang="en-GB" smtClean="0"/>
              <a:t>05/08/2024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9BEE85-FDDE-459D-B2B0-ED0ABBC2C762}" type="slidenum">
              <a:rPr lang="en-GB" smtClean="0"/>
              <a:t>‹#›</a:t>
            </a:fld>
            <a:endParaRPr lang="en-GB"/>
          </a:p>
        </p:txBody>
      </p:sp>
    </p:spTree>
    <p:extLst>
      <p:ext uri="{BB962C8B-B14F-4D97-AF65-F5344CB8AC3E}">
        <p14:creationId xmlns:p14="http://schemas.microsoft.com/office/powerpoint/2010/main" val="110903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accent1"/>
                </a:solidFill>
              </a:defRPr>
            </a:lvl1pPr>
          </a:lstStyle>
          <a:p>
            <a:r>
              <a:rPr lang="en-GB"/>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EB913BD2-31F9-47EC-AF83-FD61068CB19F}" type="datetimeFigureOut">
              <a:rPr lang="en-GB" smtClean="0"/>
              <a:t>05/08/2024</a:t>
            </a:fld>
            <a:endParaRPr lang="en-GB"/>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019BEE85-FDDE-459D-B2B0-ED0ABBC2C762}" type="slidenum">
              <a:rPr lang="en-GB" smtClean="0"/>
              <a:t>‹#›</a:t>
            </a:fld>
            <a:endParaRPr lang="en-GB"/>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3689307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B913BD2-31F9-47EC-AF83-FD61068CB19F}" type="datetimeFigureOut">
              <a:rPr lang="en-GB" smtClean="0"/>
              <a:t>05/08/2024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9BEE85-FDDE-459D-B2B0-ED0ABBC2C762}" type="slidenum">
              <a:rPr lang="en-GB" smtClean="0"/>
              <a:t>‹#›</a:t>
            </a:fld>
            <a:endParaRPr lang="en-GB"/>
          </a:p>
        </p:txBody>
      </p:sp>
    </p:spTree>
    <p:extLst>
      <p:ext uri="{BB962C8B-B14F-4D97-AF65-F5344CB8AC3E}">
        <p14:creationId xmlns:p14="http://schemas.microsoft.com/office/powerpoint/2010/main" val="3801312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B913BD2-31F9-47EC-AF83-FD61068CB19F}" type="datetimeFigureOut">
              <a:rPr lang="en-GB" smtClean="0"/>
              <a:t>05/08/2024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19BEE85-FDDE-459D-B2B0-ED0ABBC2C762}" type="slidenum">
              <a:rPr lang="en-GB" smtClean="0"/>
              <a:t>‹#›</a:t>
            </a:fld>
            <a:endParaRPr lang="en-GB"/>
          </a:p>
        </p:txBody>
      </p:sp>
    </p:spTree>
    <p:extLst>
      <p:ext uri="{BB962C8B-B14F-4D97-AF65-F5344CB8AC3E}">
        <p14:creationId xmlns:p14="http://schemas.microsoft.com/office/powerpoint/2010/main" val="594455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B913BD2-31F9-47EC-AF83-FD61068CB19F}" type="datetimeFigureOut">
              <a:rPr lang="en-GB" smtClean="0"/>
              <a:t>05/08/2024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19BEE85-FDDE-459D-B2B0-ED0ABBC2C762}" type="slidenum">
              <a:rPr lang="en-GB" smtClean="0"/>
              <a:t>‹#›</a:t>
            </a:fld>
            <a:endParaRPr lang="en-GB"/>
          </a:p>
        </p:txBody>
      </p:sp>
    </p:spTree>
    <p:extLst>
      <p:ext uri="{BB962C8B-B14F-4D97-AF65-F5344CB8AC3E}">
        <p14:creationId xmlns:p14="http://schemas.microsoft.com/office/powerpoint/2010/main" val="1312664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913BD2-31F9-47EC-AF83-FD61068CB19F}" type="datetimeFigureOut">
              <a:rPr lang="en-GB" smtClean="0"/>
              <a:t>05/08/2024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19BEE85-FDDE-459D-B2B0-ED0ABBC2C762}" type="slidenum">
              <a:rPr lang="en-GB" smtClean="0"/>
              <a:t>‹#›</a:t>
            </a:fld>
            <a:endParaRPr lang="en-GB"/>
          </a:p>
        </p:txBody>
      </p:sp>
    </p:spTree>
    <p:extLst>
      <p:ext uri="{BB962C8B-B14F-4D97-AF65-F5344CB8AC3E}">
        <p14:creationId xmlns:p14="http://schemas.microsoft.com/office/powerpoint/2010/main" val="10625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EB913BD2-31F9-47EC-AF83-FD61068CB19F}" type="datetimeFigureOut">
              <a:rPr lang="en-GB" smtClean="0"/>
              <a:t>05/08/2024</a:t>
            </a:fld>
            <a:endParaRPr lang="en-GB"/>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019BEE85-FDDE-459D-B2B0-ED0ABBC2C762}" type="slidenum">
              <a:rPr lang="en-GB" smtClean="0"/>
              <a:t>‹#›</a:t>
            </a:fld>
            <a:endParaRPr lang="en-GB"/>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4194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EB913BD2-31F9-47EC-AF83-FD61068CB19F}" type="datetimeFigureOut">
              <a:rPr lang="en-GB" smtClean="0"/>
              <a:t>05/08/2024</a:t>
            </a:fld>
            <a:endParaRPr lang="en-GB"/>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019BEE85-FDDE-459D-B2B0-ED0ABBC2C762}" type="slidenum">
              <a:rPr lang="en-GB" smtClean="0"/>
              <a:t>‹#›</a:t>
            </a:fld>
            <a:endParaRPr lang="en-GB"/>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553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EB913BD2-31F9-47EC-AF83-FD61068CB19F}" type="datetimeFigureOut">
              <a:rPr lang="en-GB" smtClean="0"/>
              <a:t>05/08/2024</a:t>
            </a:fld>
            <a:endParaRPr lang="en-GB"/>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GB"/>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019BEE85-FDDE-459D-B2B0-ED0ABBC2C762}" type="slidenum">
              <a:rPr lang="en-GB" smtClean="0"/>
              <a:t>‹#›</a:t>
            </a:fld>
            <a:endParaRPr lang="en-GB"/>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865794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youtube.com/watch?v=h1uzz9LQXKQ"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0NBS71TuaCo" TargetMode="External"/><Relationship Id="rId2" Type="http://schemas.openxmlformats.org/officeDocument/2006/relationships/hyperlink" Target="https://www.youtube.com/watch?v=zDT4f0TKj3k"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RHJwCzzWqhE&amp;list=PLF951931B19317229"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google.co.uk/url?sa=t&amp;rct=j&amp;q=&amp;esrc=s&amp;source=video&amp;cd=5&amp;cad=rja&amp;uact=8&amp;ved=0ahUKEwjEzaD_mP_YAhUIWSwKHc16CtcQtwIIPjAE&amp;url=https://www.youtube.com/watch?v%3DZWcdMj8wRos&amp;usg=AOvVaw0dZgJKz-SCOVl2Q1FW5nv5"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google.co.uk/url?sa=t&amp;rct=j&amp;q=&amp;esrc=s&amp;source=video&amp;cd=7&amp;cad=rja&amp;uact=8&amp;ved=0ahUKEwiokYHHm__YAhULliwKHTwcBiYQtwIITTAG&amp;url=https://www.youtube.com/watch?v%3DcF0zy4ub1V4&amp;usg=AOvVaw2p8lQUrRvRnNDAov90okpJ" TargetMode="External"/><Relationship Id="rId3" Type="http://schemas.openxmlformats.org/officeDocument/2006/relationships/image" Target="../media/image19.png"/><Relationship Id="rId7" Type="http://schemas.openxmlformats.org/officeDocument/2006/relationships/hyperlink" Target="https://www.google.co.uk/url?sa=t&amp;rct=j&amp;q=&amp;esrc=s&amp;source=video&amp;cd=6&amp;cad=rja&amp;uact=8&amp;ved=0ahUKEwiokYHHm__YAhULliwKHTwcBiYQtwIIRzAF&amp;url=https://www.youtube.com/watch?v%3DkXg3akhbrrg&amp;usg=AOvVaw0B62oASlfAx8gI5QBSLLYn"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co.uk/url?sa=t&amp;rct=j&amp;q=&amp;esrc=s&amp;source=video&amp;cd=4&amp;cad=rja&amp;uact=8&amp;ved=0ahUKEwi9vMyQnf_YAhVKFywKHerYAhgQtwIIODAD&amp;url=https://www.youtube.com/watch?v%3D0KDX0U1rA9g&amp;usg=AOvVaw0x_znHkWrxBmi2PELVQeDW" TargetMode="External"/><Relationship Id="rId2" Type="http://schemas.openxmlformats.org/officeDocument/2006/relationships/hyperlink" Target="https://www.google.co.uk/url?sa=t&amp;rct=j&amp;q=&amp;esrc=s&amp;source=video&amp;cd=2&amp;cad=rja&amp;uact=8&amp;ved=0ahUKEwiF-6yCnf_YAhXKliwKHSYjB5IQtwIILzAB&amp;url=https://www.youtube.com/watch?v%3DTUb_krVSRro&amp;usg=AOvVaw1A82QaE2Cy0Vrnjgzid-G_"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MjPAPTJdxa8" TargetMode="External"/><Relationship Id="rId2" Type="http://schemas.openxmlformats.org/officeDocument/2006/relationships/hyperlink" Target="https://www.youtube.com/watch?v=8trLEtQYDGw"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youtube.com/watch?v=PAMWumkerRA"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hyperlink" Target="https://www.google.co.uk/url?sa=t&amp;rct=j&amp;q=&amp;esrc=s&amp;source=video&amp;cd=4&amp;cad=rja&amp;uact=8&amp;ved=0ahUKEwik3b-Npf_YAhUEDCwKHRuoDT0QtwIIODAD&amp;url=https://www.youtube.com/watch?v%3Dt0_U52KWkxY&amp;usg=AOvVaw37faWIyBiHYbqqkTVVSXAu"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hyperlink" Target="https://www.google.co.uk/url?sa=t&amp;rct=j&amp;q=&amp;esrc=s&amp;source=video&amp;cd=5&amp;cad=rja&amp;uact=8&amp;ved=0ahUKEwj-3PKfpf_YAhWFCywKHUN3B_UQtwIIRDAE&amp;url=https://www.youtube.com/watch?v%3D8uhHUsiN7hY&amp;usg=AOvVaw1kUc310v0CgPmQLkf2MVo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ogle.co.uk/url?sa=t&amp;rct=j&amp;q=&amp;esrc=s&amp;source=video&amp;cd=3&amp;cad=rja&amp;uact=8&amp;ved=0ahUKEwjx7cnLpv_YAhUC3CwKHXlsDawQtwIILzAC&amp;url=https://www.youtube.com/watch?v%3DgRIqtfAkeEg&amp;usg=AOvVaw1cTII4wyc_OTpw7xJ9xIUG" TargetMode="External"/><Relationship Id="rId2" Type="http://schemas.openxmlformats.org/officeDocument/2006/relationships/hyperlink" Target="https://www.google.co.uk/url?sa=t&amp;rct=j&amp;q=&amp;esrc=s&amp;source=video&amp;cd=2&amp;cad=rja&amp;uact=8&amp;ved=0ahUKEwjoh57Cpv_YAhXCCiwKHSuZClEQtwIILTAB&amp;url=https://www.youtube.com/watch?v%3DpguNCtOwzEc&amp;usg=AOvVaw2tD5Dq5TB08n477j-x8vui"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bing.com/videos/search?q=anatomy+of+lower+leg&amp;&amp;view=detail&amp;mid=46E2BFB413F576554E4046E2BFB413F576554E40&amp;&amp;FORM=VDRVRV"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bing.com/videos/search?q=anatomy+of+ankle&amp;&amp;view=detail&amp;mid=8704361DD7B99A357E7B8704361DD7B99A357E7B&amp;&amp;FORM=VDRVR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hyperlink" Target="https://www.bing.com/videos/search?q=anatomy+of+ankle&amp;&amp;view=detail&amp;mid=10006EE7718CDCF046F910006EE7718CDCF046F9&amp;&amp;FORM=VDRVR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www.google.co.uk/url?sa=t&amp;rct=j&amp;q=&amp;esrc=s&amp;source=video&amp;cd=4&amp;cad=rja&amp;uact=8&amp;ved=0ahUKEwixlbDH2oHZAhWCkCwKHexGBecQtwIIODAD&amp;url=https://www.youtube.com/watch?v%3DROd1Acma64o&amp;usg=AOvVaw2MPY41oQNMrEDqJbxTDB49"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google.co.uk/url?sa=t&amp;rct=j&amp;q=&amp;esrc=s&amp;source=video&amp;cd=3&amp;cad=rja&amp;uact=8&amp;ved=0ahUKEwiQot602oHZAhXGDCwKHWJKACQQtwIINTAC&amp;url=https://www.youtube.com/watch?v%3DkdGSGofCa9I&amp;usg=AOvVaw1ZlUC4FJ_sBcYUf4GmIQe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ogle.co.uk/url?sa=t&amp;rct=j&amp;q=&amp;esrc=s&amp;source=video&amp;cd=8&amp;cad=rja&amp;uact=8&amp;ved=0ahUKEwik0azT5_zYAhURh6YKHR5AACsQtwIIUDAH&amp;url=https://www.youtube.com/watch?v%3De4eCfIAjZOs&amp;usg=AOvVaw3QI08PJ11zsop8-3AHkSx7"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google.co.uk/url?sa=t&amp;rct=j&amp;q=&amp;esrc=s&amp;source=video&amp;cd=3&amp;cad=rja&amp;uact=8&amp;ved=0ahUKEwi87pqx34HZAhUliaYKHQfjBtAQtwIINTAC&amp;url=https://www.youtube.com/watch?v%3DD3GVKjeY1FM&amp;usg=AOvVaw2l_krZfdP4MZyDzEfr1Q5e"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BuQgEEfRqH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google.co.uk/url?sa=t&amp;rct=j&amp;q=&amp;esrc=s&amp;source=video&amp;cd=1&amp;cad=rja&amp;uact=8&amp;ved=0ahUKEwjv7OrN5IHZAhXGhiwKHUYeBwAQtwIIKTAA&amp;url=https://www.youtube.com/watch?v%3Dr3J_bJmhlKM&amp;usg=AOvVaw15Xf3qKnqhJmZBNko0W8fq"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s://www.google.co.uk/url?sa=t&amp;rct=j&amp;q=&amp;esrc=s&amp;source=video&amp;cd=5&amp;cad=rja&amp;uact=8&amp;ved=0ahUKEwiYrrqq5IHZAhVHVSwKHaprB_IQtwIIQTAE&amp;url=https://www.youtube.com/watch?v%3DiDXUwErttJA&amp;usg=AOvVaw0Iy4ORUmmSzSrvJlQfKSPl" TargetMode="External"/><Relationship Id="rId5" Type="http://schemas.openxmlformats.org/officeDocument/2006/relationships/hyperlink" Target="https://www.google.co.uk/url?sa=t&amp;rct=j&amp;q=&amp;esrc=s&amp;source=video&amp;cd=3&amp;cad=rja&amp;uact=8&amp;ved=0ahUKEwiYrrqq5IHZAhVHVSwKHaprB_IQtwIINTAC&amp;url=https://www.youtube.com/watch?v%3DOs2zuEuGCIw&amp;usg=AOvVaw0MQ_aURcc-JyBMG1LqMnc8" TargetMode="Externa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google.co.uk/url?sa=i&amp;rct=j&amp;q=&amp;esrc=s&amp;source=images&amp;cd=&amp;cad=rja&amp;uact=8&amp;ved=2ahUKEwjwhI6F5IHZAhVHjCwKHXD6BIMQjRx6BAgAEAY&amp;url=http://www.militarydisabilitymadeeasy.com/uppernerves.html&amp;psig=AOvVaw0DIlQkOAr00nCKYFCqaU4S&amp;ust=1517473652616187"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google.co.uk/url?sa=i&amp;rct=j&amp;q=&amp;esrc=s&amp;source=images&amp;cd=&amp;cad=rja&amp;uact=8&amp;ved=2ahUKEwj5vub_4oHZAhUGBiwKHSPVCPIQjRx6BAgAEAY&amp;url=https://en.wikipedia.org/wiki/Brachial_plexus&amp;psig=AOvVaw01vdzLh2tLI5Jf-HUTwtEi&amp;ust=1517473336544663"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google.co.uk/url?sa=t&amp;rct=j&amp;q=&amp;esrc=s&amp;source=video&amp;cd=2&amp;cad=rja&amp;uact=8&amp;ved=0ahUKEwjRlbnO5YHZAhWtiaYKHU1cDcsQtwIILzAB&amp;url=https://www.youtube.com/watch?v%3D3l3-5Ij3JZ8&amp;usg=AOvVaw36ckgDBDB_nFPAasRr1EKE" TargetMode="External"/><Relationship Id="rId2" Type="http://schemas.openxmlformats.org/officeDocument/2006/relationships/hyperlink" Target="https://www.google.co.uk/url?sa=t&amp;rct=j&amp;q=&amp;esrc=s&amp;source=video&amp;cd=1&amp;cad=rja&amp;uact=8&amp;ved=0ahUKEwjRlbnO5YHZAhWtiaYKHU1cDcsQtwIIKTAA&amp;url=https://www.youtube.com/watch?v%3DVEg2rReyM6k&amp;usg=AOvVaw0bM0pBWWUaMkzWRvgbwtdf"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www.youtube.com/watch?v=ysDqbqWOcKw"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s://www.youtube.com/watch?v=yYlzRscZ0Ko" TargetMode="External"/><Relationship Id="rId5" Type="http://schemas.openxmlformats.org/officeDocument/2006/relationships/hyperlink" Target="https://www.youtube.com/watch?v=Bs2zQN9EZM8" TargetMode="External"/><Relationship Id="rId4" Type="http://schemas.openxmlformats.org/officeDocument/2006/relationships/hyperlink" Target="https://www.google.co.uk/url?sa=t&amp;rct=j&amp;q=&amp;esrc=s&amp;source=video&amp;cd=6&amp;cad=rja&amp;uact=8&amp;ved=0ahUKEwi83vWPmITZAhWFWSwKHV4xBjEQtwIISDAF&amp;url=https%3A%2F%2Fwww.youtube.com%2Fwatch%3Fv%3Dx6ug7qNVHMg&amp;usg=AOvVaw0ypStd-WRUSg735YsVqTDp"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google.co.uk/url?sa=t&amp;rct=j&amp;q=&amp;esrc=s&amp;source=video&amp;cd=4&amp;cad=rja&amp;uact=8&amp;ved=0ahUKEwiNqIifmoTZAhUMalAKHV-6ADsQtwIIOzAD&amp;url=https://www.youtube.com/watch?v%3DO-yQoHmcunk&amp;usg=AOvVaw1YVQBMfk4PUnMyANtIjvtQ"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google.co.uk/url?sa=t&amp;rct=j&amp;q=&amp;esrc=s&amp;source=video&amp;cd=4&amp;cad=rja&amp;uact=8&amp;ved=0ahUKEwjDqKrTmoTZAhVGLVAKHSxdDwkQtwIIOzAD&amp;url=https://www.youtube.com/watch?v%3DFFwnASv4oOI&amp;usg=AOvVaw2RJJA0Kz6ov11mQj4PU6UF"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google.co.uk/url?sa=i&amp;rct=j&amp;q=&amp;esrc=s&amp;source=images&amp;cd=&amp;cad=rja&amp;uact=8&amp;ved=2ahUKEwjBisKFoITZAhXphaYKHbxtDecQjRx6BAgAEAY&amp;url=http://advancedhand.com/mallet-finger/&amp;psig=AOvVaw1hmFum9IisKsaLBIW9b3Xc&amp;ust=1517558476079018"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google.co.uk/url?sa=t&amp;rct=j&amp;q=&amp;esrc=s&amp;source=video&amp;cd=2&amp;cad=rja&amp;uact=8&amp;ved=0ahUKEwiT4-_T4PzYAhUJ3SwKHQuWAkoQtwIILzAB&amp;url=https://www.youtube.com/watch?v%3DcnAbzz3N0ak&amp;usg=AOvVaw2dVp19Xi_ZCQZ-1RdzVN91"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www.youtube.com/watch?v=-l4qrBxhpsc"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www.youtube.com/watch?v=cqr7UcXX1Fo"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www.youtube.com/watch?v=rLugy7OjSb4"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www.youtube.com/watch?v=R2_0gOI8uV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Orthopaedic Surgery</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5964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Rheumatoid Arthritis</a:t>
            </a:r>
          </a:p>
        </p:txBody>
      </p:sp>
      <p:sp>
        <p:nvSpPr>
          <p:cNvPr id="3" name="Content Placeholder 2"/>
          <p:cNvSpPr>
            <a:spLocks noGrp="1"/>
          </p:cNvSpPr>
          <p:nvPr>
            <p:ph idx="1"/>
          </p:nvPr>
        </p:nvSpPr>
        <p:spPr>
          <a:xfrm>
            <a:off x="457200" y="1600201"/>
            <a:ext cx="5554960" cy="3917032"/>
          </a:xfrm>
        </p:spPr>
        <p:txBody>
          <a:bodyPr>
            <a:normAutofit fontScale="55000" lnSpcReduction="20000"/>
          </a:bodyPr>
          <a:lstStyle/>
          <a:p>
            <a:r>
              <a:rPr lang="en-GB" dirty="0"/>
              <a:t>Symmetrical </a:t>
            </a:r>
            <a:r>
              <a:rPr lang="en-GB" dirty="0" err="1"/>
              <a:t>polyarthropathy</a:t>
            </a:r>
            <a:r>
              <a:rPr lang="en-GB" dirty="0"/>
              <a:t> with systemic manifestations, affecting synovial membrane </a:t>
            </a:r>
          </a:p>
          <a:p>
            <a:pPr lvl="1"/>
            <a:r>
              <a:rPr lang="en-GB" dirty="0" err="1"/>
              <a:t>Inflammtory</a:t>
            </a:r>
            <a:r>
              <a:rPr lang="en-GB" dirty="0"/>
              <a:t> synovitis </a:t>
            </a:r>
            <a:r>
              <a:rPr lang="en-GB" dirty="0">
                <a:sym typeface="Wingdings" panose="05000000000000000000" pitchFamily="2" charset="2"/>
              </a:rPr>
              <a:t> CD4 T cells activated  a</a:t>
            </a:r>
            <a:r>
              <a:rPr lang="en-GB" dirty="0"/>
              <a:t>utoantibodies produced (rheumatoid factor)</a:t>
            </a:r>
          </a:p>
          <a:p>
            <a:r>
              <a:rPr lang="en-GB" dirty="0"/>
              <a:t>Causes: EBV, genetic (HLA-DR4)</a:t>
            </a:r>
          </a:p>
          <a:p>
            <a:r>
              <a:rPr lang="en-GB" dirty="0"/>
              <a:t>S: raised ESR/CRP, early morning stiffness lasting 1 hour, rheumatoid nodules, deformities (boutonniere, swan neck, Z thumb)</a:t>
            </a:r>
          </a:p>
          <a:p>
            <a:r>
              <a:rPr lang="en-GB" dirty="0"/>
              <a:t>Radiological features</a:t>
            </a:r>
          </a:p>
          <a:p>
            <a:pPr lvl="1"/>
            <a:r>
              <a:rPr lang="en-GB" dirty="0"/>
              <a:t>Loss of joint space</a:t>
            </a:r>
          </a:p>
          <a:p>
            <a:pPr lvl="1"/>
            <a:r>
              <a:rPr lang="en-GB" dirty="0" err="1"/>
              <a:t>Periarticular</a:t>
            </a:r>
            <a:r>
              <a:rPr lang="en-GB" dirty="0"/>
              <a:t> erosions</a:t>
            </a:r>
          </a:p>
          <a:p>
            <a:pPr lvl="1"/>
            <a:r>
              <a:rPr lang="en-GB" dirty="0"/>
              <a:t>Joint line thickening</a:t>
            </a:r>
          </a:p>
          <a:p>
            <a:pPr lvl="1"/>
            <a:r>
              <a:rPr lang="en-GB" dirty="0"/>
              <a:t>No osteophytes</a:t>
            </a:r>
          </a:p>
          <a:p>
            <a:pPr lvl="1"/>
            <a:r>
              <a:rPr lang="en-GB" dirty="0"/>
              <a:t>Articular osteoporosis </a:t>
            </a:r>
          </a:p>
          <a:p>
            <a:r>
              <a:rPr lang="en-GB" dirty="0"/>
              <a:t>Management </a:t>
            </a:r>
          </a:p>
          <a:p>
            <a:pPr lvl="1"/>
            <a:r>
              <a:rPr lang="en-GB" dirty="0"/>
              <a:t>Stop synovitis/prevent deformity/reconstruct diseased joints/rehab</a:t>
            </a:r>
          </a:p>
          <a:p>
            <a:pPr lvl="1"/>
            <a:r>
              <a:rPr lang="en-GB" dirty="0"/>
              <a:t>Conservative (NSAIDs, DMARDs, steroids)</a:t>
            </a:r>
          </a:p>
          <a:p>
            <a:pPr lvl="1"/>
            <a:r>
              <a:rPr lang="en-GB" dirty="0"/>
              <a:t>Surgical (</a:t>
            </a:r>
            <a:r>
              <a:rPr lang="en-GB" dirty="0" err="1"/>
              <a:t>synovectomy</a:t>
            </a:r>
            <a:r>
              <a:rPr lang="en-GB" dirty="0"/>
              <a:t>, arthrodesis, replacement, excision </a:t>
            </a:r>
            <a:r>
              <a:rPr lang="en-GB" dirty="0" err="1"/>
              <a:t>athroplasty</a:t>
            </a:r>
            <a:r>
              <a:rPr lang="en-GB" dirty="0"/>
              <a:t>, tendon reconstruction)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3933056"/>
            <a:ext cx="2694463" cy="238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412776"/>
            <a:ext cx="2625080" cy="2100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162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589C-0E57-4946-8293-F6C1AA513CA0}"/>
              </a:ext>
            </a:extLst>
          </p:cNvPr>
          <p:cNvSpPr>
            <a:spLocks noGrp="1"/>
          </p:cNvSpPr>
          <p:nvPr>
            <p:ph type="title"/>
          </p:nvPr>
        </p:nvSpPr>
        <p:spPr/>
        <p:txBody>
          <a:bodyPr/>
          <a:lstStyle/>
          <a:p>
            <a:r>
              <a:rPr lang="en-GB" dirty="0"/>
              <a:t>Brachial Plexus</a:t>
            </a:r>
          </a:p>
        </p:txBody>
      </p:sp>
      <p:sp>
        <p:nvSpPr>
          <p:cNvPr id="3" name="Content Placeholder 2">
            <a:extLst>
              <a:ext uri="{FF2B5EF4-FFF2-40B4-BE49-F238E27FC236}">
                <a16:creationId xmlns:a16="http://schemas.microsoft.com/office/drawing/2014/main" id="{B979A53B-49AC-4D42-8013-9D32B3245A1A}"/>
              </a:ext>
            </a:extLst>
          </p:cNvPr>
          <p:cNvSpPr>
            <a:spLocks noGrp="1"/>
          </p:cNvSpPr>
          <p:nvPr>
            <p:ph idx="1"/>
          </p:nvPr>
        </p:nvSpPr>
        <p:spPr/>
        <p:txBody>
          <a:bodyPr>
            <a:normAutofit/>
          </a:bodyPr>
          <a:lstStyle/>
          <a:p>
            <a:r>
              <a:rPr lang="en-GB" sz="2400" dirty="0"/>
              <a:t>https://www.youtube.com/watch?v=gTas7ijp0YE</a:t>
            </a:r>
          </a:p>
        </p:txBody>
      </p:sp>
      <p:pic>
        <p:nvPicPr>
          <p:cNvPr id="5" name="Picture 4">
            <a:extLst>
              <a:ext uri="{FF2B5EF4-FFF2-40B4-BE49-F238E27FC236}">
                <a16:creationId xmlns:a16="http://schemas.microsoft.com/office/drawing/2014/main" id="{9F1A2D6E-A1A0-4E73-B20D-6474579F35AE}"/>
              </a:ext>
            </a:extLst>
          </p:cNvPr>
          <p:cNvPicPr>
            <a:picLocks noChangeAspect="1"/>
          </p:cNvPicPr>
          <p:nvPr/>
        </p:nvPicPr>
        <p:blipFill rotWithShape="1">
          <a:blip r:embed="rId2"/>
          <a:srcRect l="1964" t="37394" r="38188" b="19185"/>
          <a:stretch/>
        </p:blipFill>
        <p:spPr>
          <a:xfrm>
            <a:off x="476414" y="2132856"/>
            <a:ext cx="8473712" cy="3456384"/>
          </a:xfrm>
          <a:prstGeom prst="rect">
            <a:avLst/>
          </a:prstGeom>
        </p:spPr>
      </p:pic>
    </p:spTree>
    <p:extLst>
      <p:ext uri="{BB962C8B-B14F-4D97-AF65-F5344CB8AC3E}">
        <p14:creationId xmlns:p14="http://schemas.microsoft.com/office/powerpoint/2010/main" val="35734536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83BE3-42EF-41CB-84AF-468F036BCF2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896F565-8B61-4B37-8EAB-89F6345B9065}"/>
              </a:ext>
            </a:extLst>
          </p:cNvPr>
          <p:cNvSpPr>
            <a:spLocks noGrp="1"/>
          </p:cNvSpPr>
          <p:nvPr>
            <p:ph idx="1"/>
          </p:nvPr>
        </p:nvSpPr>
        <p:spPr/>
        <p:txBody>
          <a:bodyPr/>
          <a:lstStyle/>
          <a:p>
            <a:endParaRPr lang="en-GB"/>
          </a:p>
        </p:txBody>
      </p:sp>
      <p:pic>
        <p:nvPicPr>
          <p:cNvPr id="14338" name="Picture 2" descr="Image result for brachial plexus">
            <a:extLst>
              <a:ext uri="{FF2B5EF4-FFF2-40B4-BE49-F238E27FC236}">
                <a16:creationId xmlns:a16="http://schemas.microsoft.com/office/drawing/2014/main" id="{4AE143E5-89BC-4D85-87B5-CEECF63B7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7713"/>
            <a:ext cx="7143750" cy="536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9115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1B9B-2592-4A55-B98B-5A502CFDB4A0}"/>
              </a:ext>
            </a:extLst>
          </p:cNvPr>
          <p:cNvSpPr>
            <a:spLocks noGrp="1"/>
          </p:cNvSpPr>
          <p:nvPr>
            <p:ph type="title"/>
          </p:nvPr>
        </p:nvSpPr>
        <p:spPr/>
        <p:txBody>
          <a:bodyPr/>
          <a:lstStyle/>
          <a:p>
            <a:r>
              <a:rPr lang="en-GB" dirty="0"/>
              <a:t>Lumbar Plexus</a:t>
            </a:r>
          </a:p>
        </p:txBody>
      </p:sp>
      <p:sp>
        <p:nvSpPr>
          <p:cNvPr id="3" name="Content Placeholder 2">
            <a:extLst>
              <a:ext uri="{FF2B5EF4-FFF2-40B4-BE49-F238E27FC236}">
                <a16:creationId xmlns:a16="http://schemas.microsoft.com/office/drawing/2014/main" id="{22F7C79D-188F-45E3-BE84-E4483342023E}"/>
              </a:ext>
            </a:extLst>
          </p:cNvPr>
          <p:cNvSpPr>
            <a:spLocks noGrp="1"/>
          </p:cNvSpPr>
          <p:nvPr>
            <p:ph idx="1"/>
          </p:nvPr>
        </p:nvSpPr>
        <p:spPr>
          <a:xfrm>
            <a:off x="457200" y="1600200"/>
            <a:ext cx="3466728" cy="4525963"/>
          </a:xfrm>
        </p:spPr>
        <p:txBody>
          <a:bodyPr>
            <a:normAutofit/>
          </a:bodyPr>
          <a:lstStyle/>
          <a:p>
            <a:r>
              <a:rPr lang="en-GB" sz="2000" dirty="0">
                <a:hlinkClick r:id="rId2"/>
              </a:rPr>
              <a:t>https://www.youtube.com/watch?v=h1uzz9LQXKQ</a:t>
            </a:r>
            <a:r>
              <a:rPr lang="en-GB" sz="2000" dirty="0"/>
              <a:t> </a:t>
            </a:r>
          </a:p>
        </p:txBody>
      </p:sp>
      <p:pic>
        <p:nvPicPr>
          <p:cNvPr id="15362" name="Picture 2" descr="Image result for lumbar plexus">
            <a:extLst>
              <a:ext uri="{FF2B5EF4-FFF2-40B4-BE49-F238E27FC236}">
                <a16:creationId xmlns:a16="http://schemas.microsoft.com/office/drawing/2014/main" id="{0C4D9118-5D82-4843-B5FD-DD995CA18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329531"/>
            <a:ext cx="363855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6233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0BE6A-74BF-47A1-90EF-91DACAF6A73F}"/>
              </a:ext>
            </a:extLst>
          </p:cNvPr>
          <p:cNvSpPr>
            <a:spLocks noGrp="1"/>
          </p:cNvSpPr>
          <p:nvPr>
            <p:ph type="title"/>
          </p:nvPr>
        </p:nvSpPr>
        <p:spPr/>
        <p:txBody>
          <a:bodyPr/>
          <a:lstStyle/>
          <a:p>
            <a:r>
              <a:rPr lang="en-GB" dirty="0"/>
              <a:t>Spinal Nerves</a:t>
            </a:r>
          </a:p>
        </p:txBody>
      </p:sp>
      <p:sp>
        <p:nvSpPr>
          <p:cNvPr id="3" name="Content Placeholder 2">
            <a:extLst>
              <a:ext uri="{FF2B5EF4-FFF2-40B4-BE49-F238E27FC236}">
                <a16:creationId xmlns:a16="http://schemas.microsoft.com/office/drawing/2014/main" id="{90401743-6260-45C0-B261-989987700F3D}"/>
              </a:ext>
            </a:extLst>
          </p:cNvPr>
          <p:cNvSpPr>
            <a:spLocks noGrp="1"/>
          </p:cNvSpPr>
          <p:nvPr>
            <p:ph idx="1"/>
          </p:nvPr>
        </p:nvSpPr>
        <p:spPr/>
        <p:txBody>
          <a:bodyPr/>
          <a:lstStyle/>
          <a:p>
            <a:endParaRPr lang="en-GB"/>
          </a:p>
        </p:txBody>
      </p:sp>
      <p:pic>
        <p:nvPicPr>
          <p:cNvPr id="17410" name="Picture 2" descr="Image result for spinal nerves">
            <a:extLst>
              <a:ext uri="{FF2B5EF4-FFF2-40B4-BE49-F238E27FC236}">
                <a16:creationId xmlns:a16="http://schemas.microsoft.com/office/drawing/2014/main" id="{D5289E85-ADA0-40D5-87C6-11CEC25C1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4422194" cy="487203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spinal nerves">
            <a:extLst>
              <a:ext uri="{FF2B5EF4-FFF2-40B4-BE49-F238E27FC236}">
                <a16:creationId xmlns:a16="http://schemas.microsoft.com/office/drawing/2014/main" id="{DC9DC931-AE28-44A4-9E9E-1A87606A40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9512" y="1196752"/>
            <a:ext cx="3635896" cy="2120939"/>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Image result for spinal nerves">
            <a:extLst>
              <a:ext uri="{FF2B5EF4-FFF2-40B4-BE49-F238E27FC236}">
                <a16:creationId xmlns:a16="http://schemas.microsoft.com/office/drawing/2014/main" id="{D995C820-2166-43AA-B5CC-492B804577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2821" y="3863181"/>
            <a:ext cx="3961179" cy="219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0749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3507E-2D2B-4153-AE07-C5752365831F}"/>
              </a:ext>
            </a:extLst>
          </p:cNvPr>
          <p:cNvSpPr>
            <a:spLocks noGrp="1"/>
          </p:cNvSpPr>
          <p:nvPr>
            <p:ph type="title"/>
          </p:nvPr>
        </p:nvSpPr>
        <p:spPr/>
        <p:txBody>
          <a:bodyPr/>
          <a:lstStyle/>
          <a:p>
            <a:r>
              <a:rPr lang="en-GB" dirty="0" err="1"/>
              <a:t>Defintions</a:t>
            </a:r>
            <a:endParaRPr lang="en-GB" dirty="0"/>
          </a:p>
        </p:txBody>
      </p:sp>
      <p:sp>
        <p:nvSpPr>
          <p:cNvPr id="3" name="Content Placeholder 2">
            <a:extLst>
              <a:ext uri="{FF2B5EF4-FFF2-40B4-BE49-F238E27FC236}">
                <a16:creationId xmlns:a16="http://schemas.microsoft.com/office/drawing/2014/main" id="{0968C795-BA24-461D-9925-85D79E156935}"/>
              </a:ext>
            </a:extLst>
          </p:cNvPr>
          <p:cNvSpPr>
            <a:spLocks noGrp="1"/>
          </p:cNvSpPr>
          <p:nvPr>
            <p:ph idx="1"/>
          </p:nvPr>
        </p:nvSpPr>
        <p:spPr/>
        <p:txBody>
          <a:bodyPr/>
          <a:lstStyle/>
          <a:p>
            <a:r>
              <a:rPr lang="en-GB" dirty="0"/>
              <a:t>Dermatome = Area of skin supplied by single spinal nerve</a:t>
            </a:r>
          </a:p>
          <a:p>
            <a:r>
              <a:rPr lang="en-GB" dirty="0"/>
              <a:t>Myotome = segmental innervation of skeletal muscles</a:t>
            </a:r>
          </a:p>
        </p:txBody>
      </p:sp>
    </p:spTree>
    <p:extLst>
      <p:ext uri="{BB962C8B-B14F-4D97-AF65-F5344CB8AC3E}">
        <p14:creationId xmlns:p14="http://schemas.microsoft.com/office/powerpoint/2010/main" val="42104474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B7BF-777E-4591-8BDC-EADCE762021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67DEC00-79B0-4EC6-B9BB-79061114D37E}"/>
              </a:ext>
            </a:extLst>
          </p:cNvPr>
          <p:cNvSpPr>
            <a:spLocks noGrp="1"/>
          </p:cNvSpPr>
          <p:nvPr>
            <p:ph idx="1"/>
          </p:nvPr>
        </p:nvSpPr>
        <p:spPr/>
        <p:txBody>
          <a:bodyPr/>
          <a:lstStyle/>
          <a:p>
            <a:endParaRPr lang="en-GB"/>
          </a:p>
        </p:txBody>
      </p:sp>
      <p:pic>
        <p:nvPicPr>
          <p:cNvPr id="18434" name="Picture 2" descr="Image result for dermatomes">
            <a:extLst>
              <a:ext uri="{FF2B5EF4-FFF2-40B4-BE49-F238E27FC236}">
                <a16:creationId xmlns:a16="http://schemas.microsoft.com/office/drawing/2014/main" id="{48877C4D-FD7F-45EB-B8A1-C4F9DFA67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075"/>
            <a:ext cx="9144000" cy="641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5691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3CF64-2D2E-4ADA-BBC3-B5EBAA4087D9}"/>
              </a:ext>
            </a:extLst>
          </p:cNvPr>
          <p:cNvSpPr>
            <a:spLocks noGrp="1"/>
          </p:cNvSpPr>
          <p:nvPr>
            <p:ph type="title"/>
          </p:nvPr>
        </p:nvSpPr>
        <p:spPr/>
        <p:txBody>
          <a:bodyPr/>
          <a:lstStyle/>
          <a:p>
            <a:endParaRPr lang="en-GB"/>
          </a:p>
        </p:txBody>
      </p:sp>
      <p:pic>
        <p:nvPicPr>
          <p:cNvPr id="19460" name="Picture 4" descr="Image result for myotomes">
            <a:extLst>
              <a:ext uri="{FF2B5EF4-FFF2-40B4-BE49-F238E27FC236}">
                <a16:creationId xmlns:a16="http://schemas.microsoft.com/office/drawing/2014/main" id="{7CEF7457-C635-45B6-8B9F-B15949BBEF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476672"/>
            <a:ext cx="5010791" cy="6218927"/>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Image result for myotomes">
            <a:extLst>
              <a:ext uri="{FF2B5EF4-FFF2-40B4-BE49-F238E27FC236}">
                <a16:creationId xmlns:a16="http://schemas.microsoft.com/office/drawing/2014/main" id="{6829CC56-3BE0-4BD5-A19F-41EA63184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321" y="1619672"/>
            <a:ext cx="38671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9128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8CA2-9258-4314-8319-3CA6DF5CB291}"/>
              </a:ext>
            </a:extLst>
          </p:cNvPr>
          <p:cNvSpPr>
            <a:spLocks noGrp="1"/>
          </p:cNvSpPr>
          <p:nvPr>
            <p:ph type="title"/>
          </p:nvPr>
        </p:nvSpPr>
        <p:spPr/>
        <p:txBody>
          <a:bodyPr/>
          <a:lstStyle/>
          <a:p>
            <a:r>
              <a:rPr lang="en-GB" dirty="0"/>
              <a:t>Autonomic Nervous System</a:t>
            </a:r>
          </a:p>
        </p:txBody>
      </p:sp>
      <p:sp>
        <p:nvSpPr>
          <p:cNvPr id="3" name="Content Placeholder 2">
            <a:extLst>
              <a:ext uri="{FF2B5EF4-FFF2-40B4-BE49-F238E27FC236}">
                <a16:creationId xmlns:a16="http://schemas.microsoft.com/office/drawing/2014/main" id="{B28EA049-3F52-48CB-959B-BAE3E4ADE441}"/>
              </a:ext>
            </a:extLst>
          </p:cNvPr>
          <p:cNvSpPr>
            <a:spLocks noGrp="1"/>
          </p:cNvSpPr>
          <p:nvPr>
            <p:ph idx="1"/>
          </p:nvPr>
        </p:nvSpPr>
        <p:spPr/>
        <p:txBody>
          <a:bodyPr>
            <a:normAutofit fontScale="85000" lnSpcReduction="20000"/>
          </a:bodyPr>
          <a:lstStyle/>
          <a:p>
            <a:r>
              <a:rPr lang="en-GB" dirty="0"/>
              <a:t>Innervates involuntary structures</a:t>
            </a:r>
          </a:p>
          <a:p>
            <a:pPr lvl="1"/>
            <a:r>
              <a:rPr lang="en-GB" dirty="0"/>
              <a:t>Sympathetic</a:t>
            </a:r>
          </a:p>
          <a:p>
            <a:pPr lvl="2"/>
            <a:r>
              <a:rPr lang="en-GB" dirty="0"/>
              <a:t>FLIGHT/FIGHT</a:t>
            </a:r>
          </a:p>
          <a:p>
            <a:pPr lvl="3"/>
            <a:r>
              <a:rPr lang="en-GB" dirty="0"/>
              <a:t>Increased HR and BP, blood diverted from skin and gut by vasoconstriction and diverted to brain and skeletal muscle, pupils dilate</a:t>
            </a:r>
          </a:p>
          <a:p>
            <a:pPr lvl="2"/>
            <a:r>
              <a:rPr lang="en-GB" dirty="0"/>
              <a:t>Route</a:t>
            </a:r>
          </a:p>
          <a:p>
            <a:pPr lvl="3"/>
            <a:r>
              <a:rPr lang="en-GB" dirty="0"/>
              <a:t>Ventral root </a:t>
            </a:r>
            <a:r>
              <a:rPr lang="en-GB" dirty="0">
                <a:sym typeface="Wingdings" panose="05000000000000000000" pitchFamily="2" charset="2"/>
              </a:rPr>
              <a:t> spinal nerve  primary ramus  sympathetic ganglion  ascend/descend in sympathetic trunk  postganglionic fibres  ventral rami</a:t>
            </a:r>
          </a:p>
          <a:p>
            <a:pPr lvl="2"/>
            <a:r>
              <a:rPr lang="en-GB" dirty="0">
                <a:sym typeface="Wingdings" panose="05000000000000000000" pitchFamily="2" charset="2"/>
                <a:hlinkClick r:id="rId2"/>
              </a:rPr>
              <a:t>https://www.youtube.com/watch?v=zDT4f0TKj3k</a:t>
            </a:r>
            <a:endParaRPr lang="en-GB" dirty="0">
              <a:sym typeface="Wingdings" panose="05000000000000000000" pitchFamily="2" charset="2"/>
            </a:endParaRPr>
          </a:p>
          <a:p>
            <a:pPr lvl="2"/>
            <a:r>
              <a:rPr lang="en-GB" dirty="0">
                <a:sym typeface="Wingdings" panose="05000000000000000000" pitchFamily="2" charset="2"/>
                <a:hlinkClick r:id="rId3"/>
              </a:rPr>
              <a:t>https://www.youtube.com/watch?v=0NBS71TuaCo</a:t>
            </a:r>
            <a:r>
              <a:rPr lang="en-GB" dirty="0">
                <a:sym typeface="Wingdings" panose="05000000000000000000" pitchFamily="2" charset="2"/>
              </a:rPr>
              <a:t> </a:t>
            </a:r>
          </a:p>
          <a:p>
            <a:pPr lvl="1"/>
            <a:r>
              <a:rPr lang="en-GB" dirty="0"/>
              <a:t>Parasympathetic </a:t>
            </a:r>
          </a:p>
          <a:p>
            <a:pPr lvl="2"/>
            <a:r>
              <a:rPr lang="en-GB" dirty="0"/>
              <a:t>Opposite effect of sympathetic </a:t>
            </a:r>
          </a:p>
        </p:txBody>
      </p:sp>
    </p:spTree>
    <p:extLst>
      <p:ext uri="{BB962C8B-B14F-4D97-AF65-F5344CB8AC3E}">
        <p14:creationId xmlns:p14="http://schemas.microsoft.com/office/powerpoint/2010/main" val="27554485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D6604-B64F-4481-8AB2-C51DB37FA8E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8A566E7-9428-40DF-BE7B-5E750EBD7E6C}"/>
              </a:ext>
            </a:extLst>
          </p:cNvPr>
          <p:cNvSpPr>
            <a:spLocks noGrp="1"/>
          </p:cNvSpPr>
          <p:nvPr>
            <p:ph idx="1"/>
          </p:nvPr>
        </p:nvSpPr>
        <p:spPr/>
        <p:txBody>
          <a:bodyPr/>
          <a:lstStyle/>
          <a:p>
            <a:endParaRPr lang="en-GB"/>
          </a:p>
        </p:txBody>
      </p:sp>
      <p:pic>
        <p:nvPicPr>
          <p:cNvPr id="20482" name="Picture 2" descr="Related image">
            <a:extLst>
              <a:ext uri="{FF2B5EF4-FFF2-40B4-BE49-F238E27FC236}">
                <a16:creationId xmlns:a16="http://schemas.microsoft.com/office/drawing/2014/main" id="{80A9B966-24E5-45CF-9FF5-A08B80FB2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742950"/>
            <a:ext cx="542925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3059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0D39A-7F1F-4DC5-B3C4-DD758560E347}"/>
              </a:ext>
            </a:extLst>
          </p:cNvPr>
          <p:cNvSpPr>
            <a:spLocks noGrp="1"/>
          </p:cNvSpPr>
          <p:nvPr>
            <p:ph type="title"/>
          </p:nvPr>
        </p:nvSpPr>
        <p:spPr/>
        <p:txBody>
          <a:bodyPr/>
          <a:lstStyle/>
          <a:p>
            <a:r>
              <a:rPr lang="en-GB" dirty="0"/>
              <a:t>Blood Supply to Spinal Cord</a:t>
            </a:r>
          </a:p>
        </p:txBody>
      </p:sp>
      <p:sp>
        <p:nvSpPr>
          <p:cNvPr id="3" name="Content Placeholder 2">
            <a:extLst>
              <a:ext uri="{FF2B5EF4-FFF2-40B4-BE49-F238E27FC236}">
                <a16:creationId xmlns:a16="http://schemas.microsoft.com/office/drawing/2014/main" id="{26B4A7DC-281C-4DE2-BE14-97C6E7283774}"/>
              </a:ext>
            </a:extLst>
          </p:cNvPr>
          <p:cNvSpPr>
            <a:spLocks noGrp="1"/>
          </p:cNvSpPr>
          <p:nvPr>
            <p:ph idx="1"/>
          </p:nvPr>
        </p:nvSpPr>
        <p:spPr/>
        <p:txBody>
          <a:bodyPr/>
          <a:lstStyle/>
          <a:p>
            <a:r>
              <a:rPr lang="en-GB" dirty="0"/>
              <a:t>Arterial</a:t>
            </a:r>
          </a:p>
          <a:p>
            <a:pPr lvl="1"/>
            <a:r>
              <a:rPr lang="en-GB" dirty="0"/>
              <a:t>Descending posterior spinal arteries (from vertebral arteries)</a:t>
            </a:r>
          </a:p>
          <a:p>
            <a:pPr lvl="1"/>
            <a:r>
              <a:rPr lang="en-GB" dirty="0"/>
              <a:t>Descending anterior spinal artery</a:t>
            </a:r>
          </a:p>
          <a:p>
            <a:pPr lvl="1"/>
            <a:r>
              <a:rPr lang="en-GB" dirty="0"/>
              <a:t>Radicular arteries</a:t>
            </a:r>
          </a:p>
          <a:p>
            <a:pPr lvl="2"/>
            <a:r>
              <a:rPr lang="en-GB" dirty="0"/>
              <a:t>Artery of </a:t>
            </a:r>
            <a:r>
              <a:rPr lang="en-GB" dirty="0" err="1"/>
              <a:t>Adamkiewicz</a:t>
            </a:r>
            <a:r>
              <a:rPr lang="en-GB" dirty="0"/>
              <a:t> supplies lower 2/3’s spinal cord</a:t>
            </a:r>
          </a:p>
          <a:p>
            <a:r>
              <a:rPr lang="en-GB" dirty="0"/>
              <a:t>Veins</a:t>
            </a:r>
          </a:p>
          <a:p>
            <a:pPr lvl="1"/>
            <a:r>
              <a:rPr lang="en-GB" dirty="0"/>
              <a:t>Drain to internal vertebral venous plexus</a:t>
            </a:r>
          </a:p>
          <a:p>
            <a:pPr lvl="2"/>
            <a:endParaRPr lang="en-GB" dirty="0"/>
          </a:p>
        </p:txBody>
      </p:sp>
    </p:spTree>
    <p:extLst>
      <p:ext uri="{BB962C8B-B14F-4D97-AF65-F5344CB8AC3E}">
        <p14:creationId xmlns:p14="http://schemas.microsoft.com/office/powerpoint/2010/main" val="274585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Gout</a:t>
            </a:r>
          </a:p>
        </p:txBody>
      </p:sp>
      <p:sp>
        <p:nvSpPr>
          <p:cNvPr id="3" name="Content Placeholder 2"/>
          <p:cNvSpPr>
            <a:spLocks noGrp="1"/>
          </p:cNvSpPr>
          <p:nvPr>
            <p:ph idx="1"/>
          </p:nvPr>
        </p:nvSpPr>
        <p:spPr/>
        <p:txBody>
          <a:bodyPr>
            <a:normAutofit fontScale="70000" lnSpcReduction="20000"/>
          </a:bodyPr>
          <a:lstStyle/>
          <a:p>
            <a:r>
              <a:rPr lang="en-GB" dirty="0"/>
              <a:t>Commonly affects MTP joint in great toe</a:t>
            </a:r>
          </a:p>
          <a:p>
            <a:r>
              <a:rPr lang="en-GB" dirty="0"/>
              <a:t>S: recurrent attacks of acute arthritis triggered by crystallisation of monosodium </a:t>
            </a:r>
            <a:r>
              <a:rPr lang="en-GB" dirty="0" err="1"/>
              <a:t>urate</a:t>
            </a:r>
            <a:endParaRPr lang="en-GB" dirty="0"/>
          </a:p>
          <a:p>
            <a:r>
              <a:rPr lang="en-GB" dirty="0"/>
              <a:t>Causes: primary (idiopathic increased uric acid production), secondary (diuretics, chronic renal failure)</a:t>
            </a:r>
          </a:p>
          <a:p>
            <a:r>
              <a:rPr lang="en-GB" dirty="0"/>
              <a:t>Pathological features</a:t>
            </a:r>
          </a:p>
          <a:p>
            <a:pPr lvl="1"/>
            <a:r>
              <a:rPr lang="en-GB" dirty="0"/>
              <a:t>Acute arthritis – acute synovitis stimulated by monosodium </a:t>
            </a:r>
            <a:r>
              <a:rPr lang="en-GB" dirty="0" err="1"/>
              <a:t>urate</a:t>
            </a:r>
            <a:r>
              <a:rPr lang="en-GB" dirty="0"/>
              <a:t> (negative birefringent on microscopy)</a:t>
            </a:r>
          </a:p>
          <a:p>
            <a:pPr lvl="1"/>
            <a:r>
              <a:rPr lang="en-GB" dirty="0"/>
              <a:t>Chronic arthritis – </a:t>
            </a:r>
            <a:r>
              <a:rPr lang="en-GB" dirty="0" err="1"/>
              <a:t>urate</a:t>
            </a:r>
            <a:r>
              <a:rPr lang="en-GB" dirty="0"/>
              <a:t> stimulates pannus (inflammatory overgrowth)</a:t>
            </a:r>
          </a:p>
          <a:p>
            <a:pPr lvl="1"/>
            <a:r>
              <a:rPr lang="en-GB" dirty="0"/>
              <a:t>Tophi – </a:t>
            </a:r>
            <a:r>
              <a:rPr lang="en-GB" dirty="0" err="1"/>
              <a:t>urate</a:t>
            </a:r>
            <a:r>
              <a:rPr lang="en-GB" dirty="0"/>
              <a:t> deposition in tissue </a:t>
            </a:r>
          </a:p>
          <a:p>
            <a:pPr lvl="1"/>
            <a:r>
              <a:rPr lang="en-GB" dirty="0"/>
              <a:t>Kidney disease – uric acid nephropathy</a:t>
            </a:r>
          </a:p>
          <a:p>
            <a:r>
              <a:rPr lang="en-GB" dirty="0" err="1"/>
              <a:t>Tx</a:t>
            </a:r>
            <a:r>
              <a:rPr lang="en-GB" dirty="0"/>
              <a:t>: exclude infection, NSAIDs (colchicine), prophylaxis with allopurinol (decreases uric acid production)</a:t>
            </a:r>
          </a:p>
          <a:p>
            <a:pPr lvl="1"/>
            <a:r>
              <a:rPr lang="en-GB" dirty="0"/>
              <a:t>Only start allopurinol after acute attack</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1074"/>
            <a:ext cx="2763625" cy="187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7705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C234-2745-4FB3-87E8-8F229483121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27DEBA7-5EF2-4C45-96AB-9B7856CB8F55}"/>
              </a:ext>
            </a:extLst>
          </p:cNvPr>
          <p:cNvSpPr>
            <a:spLocks noGrp="1"/>
          </p:cNvSpPr>
          <p:nvPr>
            <p:ph idx="1"/>
          </p:nvPr>
        </p:nvSpPr>
        <p:spPr/>
        <p:txBody>
          <a:bodyPr/>
          <a:lstStyle/>
          <a:p>
            <a:endParaRPr lang="en-GB" dirty="0"/>
          </a:p>
        </p:txBody>
      </p:sp>
      <p:pic>
        <p:nvPicPr>
          <p:cNvPr id="21506" name="Picture 2" descr="Image result for reflexes table">
            <a:extLst>
              <a:ext uri="{FF2B5EF4-FFF2-40B4-BE49-F238E27FC236}">
                <a16:creationId xmlns:a16="http://schemas.microsoft.com/office/drawing/2014/main" id="{9D968E58-6814-44D0-B3EB-5172001A4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8820775" cy="370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7080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14E649-AFFC-49C0-AA94-847C0C4C148C}"/>
              </a:ext>
            </a:extLst>
          </p:cNvPr>
          <p:cNvSpPr>
            <a:spLocks noGrp="1"/>
          </p:cNvSpPr>
          <p:nvPr>
            <p:ph type="title"/>
          </p:nvPr>
        </p:nvSpPr>
        <p:spPr>
          <a:xfrm>
            <a:off x="5940152" y="480484"/>
            <a:ext cx="2808312" cy="1143000"/>
          </a:xfrm>
        </p:spPr>
        <p:txBody>
          <a:bodyPr>
            <a:normAutofit fontScale="90000"/>
          </a:bodyPr>
          <a:lstStyle/>
          <a:p>
            <a:r>
              <a:rPr lang="en-GB" dirty="0"/>
              <a:t>Pathology of Spine</a:t>
            </a:r>
          </a:p>
        </p:txBody>
      </p:sp>
      <p:sp>
        <p:nvSpPr>
          <p:cNvPr id="6" name="Content Placeholder 5">
            <a:extLst>
              <a:ext uri="{FF2B5EF4-FFF2-40B4-BE49-F238E27FC236}">
                <a16:creationId xmlns:a16="http://schemas.microsoft.com/office/drawing/2014/main" id="{30F3F7E7-5E5C-474E-BF68-3996E4C02A1D}"/>
              </a:ext>
            </a:extLst>
          </p:cNvPr>
          <p:cNvSpPr>
            <a:spLocks noGrp="1"/>
          </p:cNvSpPr>
          <p:nvPr>
            <p:ph idx="1"/>
          </p:nvPr>
        </p:nvSpPr>
        <p:spPr>
          <a:xfrm>
            <a:off x="103098" y="260648"/>
            <a:ext cx="6131024" cy="6092855"/>
          </a:xfrm>
        </p:spPr>
        <p:txBody>
          <a:bodyPr>
            <a:normAutofit fontScale="62500" lnSpcReduction="20000"/>
          </a:bodyPr>
          <a:lstStyle/>
          <a:p>
            <a:r>
              <a:rPr lang="en-GB" dirty="0"/>
              <a:t>Spondylosis</a:t>
            </a:r>
          </a:p>
          <a:p>
            <a:pPr lvl="1"/>
            <a:r>
              <a:rPr lang="en-GB" dirty="0"/>
              <a:t>Progressive, degenerative changes, affecting lower lumbar</a:t>
            </a:r>
          </a:p>
          <a:p>
            <a:pPr lvl="1"/>
            <a:r>
              <a:rPr lang="en-GB" dirty="0"/>
              <a:t>Nucleus pulposus loses water and flexibility causing annulus </a:t>
            </a:r>
            <a:r>
              <a:rPr lang="en-GB" dirty="0" err="1"/>
              <a:t>fibrosus</a:t>
            </a:r>
            <a:r>
              <a:rPr lang="en-GB" dirty="0"/>
              <a:t> to herniate</a:t>
            </a:r>
          </a:p>
          <a:p>
            <a:pPr lvl="1"/>
            <a:r>
              <a:rPr lang="en-GB" dirty="0"/>
              <a:t>S: pain, motor loss</a:t>
            </a:r>
          </a:p>
          <a:p>
            <a:r>
              <a:rPr lang="en-GB" dirty="0"/>
              <a:t>Disc prolapse</a:t>
            </a:r>
          </a:p>
          <a:p>
            <a:pPr lvl="1"/>
            <a:r>
              <a:rPr lang="en-GB" dirty="0"/>
              <a:t>Prolapse of intervertebral disc due to degeneration causing herniation of nucleus pulposus </a:t>
            </a:r>
          </a:p>
          <a:p>
            <a:pPr lvl="1"/>
            <a:r>
              <a:rPr lang="en-GB" dirty="0"/>
              <a:t>Herniation can compress spinal cord or impinge on nerve roots</a:t>
            </a:r>
          </a:p>
          <a:p>
            <a:pPr lvl="1"/>
            <a:r>
              <a:rPr lang="en-GB" dirty="0" err="1"/>
              <a:t>Tx</a:t>
            </a:r>
            <a:r>
              <a:rPr lang="en-GB" dirty="0"/>
              <a:t>: rest, physio, surgery if neurological symptoms</a:t>
            </a:r>
          </a:p>
          <a:p>
            <a:r>
              <a:rPr lang="en-GB" dirty="0"/>
              <a:t>RA</a:t>
            </a:r>
          </a:p>
          <a:p>
            <a:pPr lvl="1"/>
            <a:r>
              <a:rPr lang="en-GB" dirty="0"/>
              <a:t>Affects C1/C2</a:t>
            </a:r>
          </a:p>
          <a:p>
            <a:pPr lvl="1"/>
            <a:r>
              <a:rPr lang="en-GB" dirty="0"/>
              <a:t>S: pain to vertex of skull, spinal cord compression (numb hands)</a:t>
            </a:r>
          </a:p>
          <a:p>
            <a:r>
              <a:rPr lang="en-GB" dirty="0"/>
              <a:t>Ankylosing spondylitis</a:t>
            </a:r>
          </a:p>
          <a:p>
            <a:pPr lvl="1"/>
            <a:r>
              <a:rPr lang="en-GB" dirty="0"/>
              <a:t>HLA-B27</a:t>
            </a:r>
          </a:p>
          <a:p>
            <a:pPr lvl="1"/>
            <a:r>
              <a:rPr lang="en-GB" dirty="0"/>
              <a:t>Affects sacroiliac joints</a:t>
            </a:r>
          </a:p>
          <a:p>
            <a:pPr lvl="1"/>
            <a:r>
              <a:rPr lang="en-GB" dirty="0"/>
              <a:t>S: low back pain better on exercise, stiffness, deformity, </a:t>
            </a:r>
            <a:r>
              <a:rPr lang="en-GB" dirty="0" err="1"/>
              <a:t>achilles</a:t>
            </a:r>
            <a:r>
              <a:rPr lang="en-GB" dirty="0"/>
              <a:t> tendon rupture, iritis, </a:t>
            </a:r>
            <a:r>
              <a:rPr lang="en-GB" dirty="0" err="1"/>
              <a:t>aortitis</a:t>
            </a:r>
            <a:r>
              <a:rPr lang="en-GB" dirty="0"/>
              <a:t>, high ESR</a:t>
            </a:r>
          </a:p>
          <a:p>
            <a:pPr lvl="1"/>
            <a:r>
              <a:rPr lang="en-GB" dirty="0" err="1"/>
              <a:t>Tx</a:t>
            </a:r>
            <a:r>
              <a:rPr lang="en-GB" dirty="0"/>
              <a:t>: analgesia, physio, vertebral osteotomy </a:t>
            </a:r>
          </a:p>
          <a:p>
            <a:r>
              <a:rPr lang="en-GB" dirty="0"/>
              <a:t>Spinal infections</a:t>
            </a:r>
          </a:p>
          <a:p>
            <a:r>
              <a:rPr lang="en-GB" dirty="0"/>
              <a:t>Tumours</a:t>
            </a:r>
          </a:p>
          <a:p>
            <a:pPr lvl="1"/>
            <a:r>
              <a:rPr lang="en-GB" dirty="0"/>
              <a:t>Mets – cause vertebral collapse, cauda equine; 6 B’s (breast, </a:t>
            </a:r>
            <a:r>
              <a:rPr lang="en-GB" dirty="0" err="1"/>
              <a:t>brostate</a:t>
            </a:r>
            <a:r>
              <a:rPr lang="en-GB" dirty="0"/>
              <a:t>, </a:t>
            </a:r>
            <a:r>
              <a:rPr lang="en-GB" dirty="0" err="1"/>
              <a:t>bridney</a:t>
            </a:r>
            <a:r>
              <a:rPr lang="en-GB" dirty="0"/>
              <a:t>, bronchus, byroad, bladder)</a:t>
            </a:r>
          </a:p>
          <a:p>
            <a:pPr lvl="1"/>
            <a:r>
              <a:rPr lang="en-GB" dirty="0"/>
              <a:t>Primary – of v=bone, covering layers, spinal cord</a:t>
            </a:r>
          </a:p>
          <a:p>
            <a:r>
              <a:rPr lang="en-GB" dirty="0"/>
              <a:t>Osteoporosis/fractures </a:t>
            </a:r>
          </a:p>
        </p:txBody>
      </p:sp>
      <p:pic>
        <p:nvPicPr>
          <p:cNvPr id="22532" name="Picture 4" descr="Image result for disc prolapse">
            <a:extLst>
              <a:ext uri="{FF2B5EF4-FFF2-40B4-BE49-F238E27FC236}">
                <a16:creationId xmlns:a16="http://schemas.microsoft.com/office/drawing/2014/main" id="{E15FCDAE-B342-4785-8E82-E216AC662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2726" y="2636912"/>
            <a:ext cx="2410983" cy="180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0297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32C46-F9D6-4C20-8DC5-297C944913CA}"/>
              </a:ext>
            </a:extLst>
          </p:cNvPr>
          <p:cNvSpPr>
            <a:spLocks noGrp="1"/>
          </p:cNvSpPr>
          <p:nvPr>
            <p:ph type="title"/>
          </p:nvPr>
        </p:nvSpPr>
        <p:spPr>
          <a:xfrm>
            <a:off x="5508104" y="274638"/>
            <a:ext cx="3178696" cy="1143000"/>
          </a:xfrm>
        </p:spPr>
        <p:txBody>
          <a:bodyPr>
            <a:normAutofit fontScale="90000"/>
          </a:bodyPr>
          <a:lstStyle/>
          <a:p>
            <a:r>
              <a:rPr lang="en-GB" dirty="0"/>
              <a:t>Lower Back Pain</a:t>
            </a:r>
          </a:p>
        </p:txBody>
      </p:sp>
      <p:sp>
        <p:nvSpPr>
          <p:cNvPr id="3" name="Content Placeholder 2">
            <a:extLst>
              <a:ext uri="{FF2B5EF4-FFF2-40B4-BE49-F238E27FC236}">
                <a16:creationId xmlns:a16="http://schemas.microsoft.com/office/drawing/2014/main" id="{3B4E4DD5-9580-4A8E-8455-411719EC70C5}"/>
              </a:ext>
            </a:extLst>
          </p:cNvPr>
          <p:cNvSpPr>
            <a:spLocks noGrp="1"/>
          </p:cNvSpPr>
          <p:nvPr>
            <p:ph idx="1"/>
          </p:nvPr>
        </p:nvSpPr>
        <p:spPr>
          <a:xfrm>
            <a:off x="457200" y="274638"/>
            <a:ext cx="8229600" cy="5851525"/>
          </a:xfrm>
        </p:spPr>
        <p:txBody>
          <a:bodyPr>
            <a:normAutofit fontScale="62500" lnSpcReduction="20000"/>
          </a:bodyPr>
          <a:lstStyle/>
          <a:p>
            <a:r>
              <a:rPr lang="en-GB" dirty="0"/>
              <a:t>Causes</a:t>
            </a:r>
          </a:p>
          <a:p>
            <a:pPr lvl="1"/>
            <a:r>
              <a:rPr lang="en-GB" dirty="0"/>
              <a:t>Mechanical (non-specific)</a:t>
            </a:r>
          </a:p>
          <a:p>
            <a:pPr lvl="2"/>
            <a:r>
              <a:rPr lang="en-GB" dirty="0"/>
              <a:t>Irritation of facet joints</a:t>
            </a:r>
          </a:p>
          <a:p>
            <a:pPr lvl="2"/>
            <a:r>
              <a:rPr lang="en-GB" dirty="0"/>
              <a:t>Dull aching pain worse on activity</a:t>
            </a:r>
          </a:p>
          <a:p>
            <a:pPr lvl="2"/>
            <a:r>
              <a:rPr lang="en-GB" dirty="0"/>
              <a:t>Rest, analgesia, physio, steroid injections</a:t>
            </a:r>
          </a:p>
          <a:p>
            <a:pPr lvl="1"/>
            <a:r>
              <a:rPr lang="en-GB" dirty="0"/>
              <a:t>Nerve root pain (radiculopathy/sciatica)</a:t>
            </a:r>
          </a:p>
          <a:p>
            <a:pPr lvl="2"/>
            <a:r>
              <a:rPr lang="en-GB" dirty="0"/>
              <a:t>Disc protrusion/SOL (tumour, RA, osteophytes)</a:t>
            </a:r>
          </a:p>
          <a:p>
            <a:pPr lvl="2"/>
            <a:r>
              <a:rPr lang="en-GB" dirty="0"/>
              <a:t>Dermatomal sensory loss, muscle weakness and reflex loss</a:t>
            </a:r>
          </a:p>
          <a:p>
            <a:pPr lvl="2"/>
            <a:r>
              <a:rPr lang="en-GB" dirty="0"/>
              <a:t>Rest analgesia, physio, may require further MRI</a:t>
            </a:r>
          </a:p>
          <a:p>
            <a:pPr lvl="1"/>
            <a:r>
              <a:rPr lang="en-GB" dirty="0"/>
              <a:t>Spinal cord compression</a:t>
            </a:r>
          </a:p>
          <a:p>
            <a:pPr lvl="2"/>
            <a:r>
              <a:rPr lang="en-GB" dirty="0"/>
              <a:t>Central disc protrusion/trauma/tumour/</a:t>
            </a:r>
            <a:r>
              <a:rPr lang="en-GB" dirty="0" err="1"/>
              <a:t>AnkSpond</a:t>
            </a:r>
            <a:r>
              <a:rPr lang="en-GB" dirty="0"/>
              <a:t>/</a:t>
            </a:r>
            <a:r>
              <a:rPr lang="en-GB" dirty="0" err="1"/>
              <a:t>Pagets</a:t>
            </a:r>
            <a:endParaRPr lang="en-GB" dirty="0"/>
          </a:p>
          <a:p>
            <a:pPr lvl="2"/>
            <a:r>
              <a:rPr lang="en-GB" dirty="0"/>
              <a:t>Numbness, weakness of legs, reduced bladder control</a:t>
            </a:r>
          </a:p>
          <a:p>
            <a:pPr lvl="2"/>
            <a:r>
              <a:rPr lang="en-GB" dirty="0"/>
              <a:t>Urgent MRI and surgical decompression </a:t>
            </a:r>
          </a:p>
          <a:p>
            <a:pPr lvl="1"/>
            <a:r>
              <a:rPr lang="en-GB" dirty="0"/>
              <a:t>Cauda </a:t>
            </a:r>
            <a:r>
              <a:rPr lang="en-GB" dirty="0" err="1"/>
              <a:t>equina</a:t>
            </a:r>
            <a:endParaRPr lang="en-GB" dirty="0"/>
          </a:p>
          <a:p>
            <a:pPr lvl="2"/>
            <a:r>
              <a:rPr lang="en-GB" dirty="0"/>
              <a:t>Compression of cauda equine (disc rupture)</a:t>
            </a:r>
          </a:p>
          <a:p>
            <a:pPr lvl="2"/>
            <a:r>
              <a:rPr lang="en-GB" dirty="0"/>
              <a:t>Sphincter disturbance (incontinence, saddle anaesthesia, motor weakness, low back pain, sexual dysfunction)</a:t>
            </a:r>
          </a:p>
          <a:p>
            <a:pPr lvl="2"/>
            <a:r>
              <a:rPr lang="en-GB" dirty="0"/>
              <a:t>Requires surgery</a:t>
            </a:r>
          </a:p>
          <a:p>
            <a:pPr lvl="1"/>
            <a:r>
              <a:rPr lang="en-GB" dirty="0"/>
              <a:t>Neurogenic claudication</a:t>
            </a:r>
          </a:p>
          <a:p>
            <a:pPr lvl="2"/>
            <a:r>
              <a:rPr lang="en-GB" dirty="0"/>
              <a:t>Spinal stenosis</a:t>
            </a:r>
          </a:p>
          <a:p>
            <a:pPr lvl="2"/>
            <a:r>
              <a:rPr lang="en-GB" dirty="0"/>
              <a:t>Vague backache, morning stiffness, ache in legs when standing, paraesthesia on exercise</a:t>
            </a:r>
          </a:p>
          <a:p>
            <a:pPr lvl="2"/>
            <a:r>
              <a:rPr lang="en-GB" dirty="0" err="1"/>
              <a:t>Tx</a:t>
            </a:r>
            <a:r>
              <a:rPr lang="en-GB" dirty="0"/>
              <a:t>: surgery </a:t>
            </a:r>
          </a:p>
          <a:p>
            <a:pPr lvl="1"/>
            <a:r>
              <a:rPr lang="en-GB" dirty="0" err="1"/>
              <a:t>Coccodynia</a:t>
            </a:r>
            <a:r>
              <a:rPr lang="en-GB" dirty="0"/>
              <a:t> </a:t>
            </a:r>
          </a:p>
          <a:p>
            <a:pPr lvl="2"/>
            <a:r>
              <a:rPr lang="en-GB" dirty="0"/>
              <a:t>Coccygeal pain</a:t>
            </a:r>
          </a:p>
          <a:p>
            <a:pPr lvl="2"/>
            <a:r>
              <a:rPr lang="en-GB" dirty="0" err="1"/>
              <a:t>Tx</a:t>
            </a:r>
            <a:r>
              <a:rPr lang="en-GB" dirty="0"/>
              <a:t>: physio, steroid injections</a:t>
            </a:r>
          </a:p>
        </p:txBody>
      </p:sp>
    </p:spTree>
    <p:extLst>
      <p:ext uri="{BB962C8B-B14F-4D97-AF65-F5344CB8AC3E}">
        <p14:creationId xmlns:p14="http://schemas.microsoft.com/office/powerpoint/2010/main" val="8792194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C651-6DB9-4B59-A7F0-A73FC738EC17}"/>
              </a:ext>
            </a:extLst>
          </p:cNvPr>
          <p:cNvSpPr>
            <a:spLocks noGrp="1"/>
          </p:cNvSpPr>
          <p:nvPr>
            <p:ph type="title"/>
          </p:nvPr>
        </p:nvSpPr>
        <p:spPr/>
        <p:txBody>
          <a:bodyPr>
            <a:normAutofit/>
          </a:bodyPr>
          <a:lstStyle/>
          <a:p>
            <a:r>
              <a:rPr lang="en-GB" dirty="0"/>
              <a:t>Surgical Management of Lumbar Spine</a:t>
            </a:r>
          </a:p>
        </p:txBody>
      </p:sp>
      <p:sp>
        <p:nvSpPr>
          <p:cNvPr id="3" name="Content Placeholder 2">
            <a:extLst>
              <a:ext uri="{FF2B5EF4-FFF2-40B4-BE49-F238E27FC236}">
                <a16:creationId xmlns:a16="http://schemas.microsoft.com/office/drawing/2014/main" id="{1F1EFF78-A303-43FE-B1DC-3AC24BB5317D}"/>
              </a:ext>
            </a:extLst>
          </p:cNvPr>
          <p:cNvSpPr>
            <a:spLocks noGrp="1"/>
          </p:cNvSpPr>
          <p:nvPr>
            <p:ph idx="1"/>
          </p:nvPr>
        </p:nvSpPr>
        <p:spPr/>
        <p:txBody>
          <a:bodyPr>
            <a:normAutofit/>
          </a:bodyPr>
          <a:lstStyle/>
          <a:p>
            <a:r>
              <a:rPr lang="en-GB" dirty="0"/>
              <a:t>Surgical decompression (relieve pressure)</a:t>
            </a:r>
          </a:p>
          <a:p>
            <a:pPr lvl="1"/>
            <a:r>
              <a:rPr lang="en-GB" dirty="0" err="1"/>
              <a:t>Microdiscectomy</a:t>
            </a:r>
            <a:r>
              <a:rPr lang="en-GB" dirty="0"/>
              <a:t> – remove herniated disc fragments</a:t>
            </a:r>
          </a:p>
          <a:p>
            <a:pPr lvl="1"/>
            <a:r>
              <a:rPr lang="en-GB" dirty="0"/>
              <a:t>Laminectomy – remove spinous processes</a:t>
            </a:r>
          </a:p>
          <a:p>
            <a:pPr lvl="1"/>
            <a:r>
              <a:rPr lang="en-GB" dirty="0"/>
              <a:t>Intradiscal </a:t>
            </a:r>
            <a:r>
              <a:rPr lang="en-GB" dirty="0" err="1"/>
              <a:t>extracanalicular</a:t>
            </a:r>
            <a:r>
              <a:rPr lang="en-GB" dirty="0"/>
              <a:t> approaches – decompression with minimal intervention</a:t>
            </a:r>
          </a:p>
          <a:p>
            <a:r>
              <a:rPr lang="en-GB" dirty="0"/>
              <a:t>Fusion of lumbar spine</a:t>
            </a:r>
          </a:p>
          <a:p>
            <a:pPr lvl="1"/>
            <a:r>
              <a:rPr lang="en-GB" dirty="0"/>
              <a:t>If deformity</a:t>
            </a:r>
          </a:p>
          <a:p>
            <a:r>
              <a:rPr lang="en-GB" dirty="0"/>
              <a:t>Disc replacement</a:t>
            </a:r>
          </a:p>
          <a:p>
            <a:pPr lvl="1"/>
            <a:r>
              <a:rPr lang="en-GB" dirty="0"/>
              <a:t>Avoids fusion</a:t>
            </a:r>
          </a:p>
        </p:txBody>
      </p:sp>
    </p:spTree>
    <p:extLst>
      <p:ext uri="{BB962C8B-B14F-4D97-AF65-F5344CB8AC3E}">
        <p14:creationId xmlns:p14="http://schemas.microsoft.com/office/powerpoint/2010/main" val="34351722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180F-93B3-411D-8091-DD5E72B9F321}"/>
              </a:ext>
            </a:extLst>
          </p:cNvPr>
          <p:cNvSpPr>
            <a:spLocks noGrp="1"/>
          </p:cNvSpPr>
          <p:nvPr>
            <p:ph type="title"/>
          </p:nvPr>
        </p:nvSpPr>
        <p:spPr/>
        <p:txBody>
          <a:bodyPr/>
          <a:lstStyle/>
          <a:p>
            <a:r>
              <a:rPr lang="en-GB" dirty="0"/>
              <a:t>Neck Pain</a:t>
            </a:r>
          </a:p>
        </p:txBody>
      </p:sp>
      <p:sp>
        <p:nvSpPr>
          <p:cNvPr id="3" name="Content Placeholder 2">
            <a:extLst>
              <a:ext uri="{FF2B5EF4-FFF2-40B4-BE49-F238E27FC236}">
                <a16:creationId xmlns:a16="http://schemas.microsoft.com/office/drawing/2014/main" id="{0BDBFBD1-4AED-4526-9ED5-15B122B8277F}"/>
              </a:ext>
            </a:extLst>
          </p:cNvPr>
          <p:cNvSpPr>
            <a:spLocks noGrp="1"/>
          </p:cNvSpPr>
          <p:nvPr>
            <p:ph idx="1"/>
          </p:nvPr>
        </p:nvSpPr>
        <p:spPr/>
        <p:txBody>
          <a:bodyPr>
            <a:normAutofit fontScale="55000" lnSpcReduction="20000"/>
          </a:bodyPr>
          <a:lstStyle/>
          <a:p>
            <a:r>
              <a:rPr lang="en-GB" dirty="0"/>
              <a:t>Acute cervical disc prolapse</a:t>
            </a:r>
          </a:p>
          <a:p>
            <a:pPr lvl="1"/>
            <a:r>
              <a:rPr lang="en-GB" dirty="0"/>
              <a:t>Pressure on nerve roots</a:t>
            </a:r>
          </a:p>
          <a:p>
            <a:pPr lvl="1"/>
            <a:r>
              <a:rPr lang="en-GB" dirty="0"/>
              <a:t>Pain, paraesthesia, weakness</a:t>
            </a:r>
          </a:p>
          <a:p>
            <a:pPr lvl="1"/>
            <a:r>
              <a:rPr lang="en-GB" dirty="0"/>
              <a:t>Analgesia, muscle relaxants, physio, requires MRI if signs of cord compression</a:t>
            </a:r>
          </a:p>
          <a:p>
            <a:r>
              <a:rPr lang="en-GB" dirty="0"/>
              <a:t>Cervical spondylosis</a:t>
            </a:r>
          </a:p>
          <a:p>
            <a:pPr lvl="1"/>
            <a:r>
              <a:rPr lang="en-GB" dirty="0"/>
              <a:t>Age related degenerative disease affecting C5-7</a:t>
            </a:r>
          </a:p>
          <a:p>
            <a:pPr lvl="1"/>
            <a:r>
              <a:rPr lang="en-GB" dirty="0"/>
              <a:t>Pain, stiffness, radiculopathy</a:t>
            </a:r>
          </a:p>
          <a:p>
            <a:pPr lvl="1"/>
            <a:r>
              <a:rPr lang="en-GB" dirty="0"/>
              <a:t>Ix: XR (loss of disc height)</a:t>
            </a:r>
          </a:p>
          <a:p>
            <a:pPr lvl="1"/>
            <a:r>
              <a:rPr lang="en-GB" dirty="0" err="1"/>
              <a:t>Tx</a:t>
            </a:r>
            <a:r>
              <a:rPr lang="en-GB" dirty="0"/>
              <a:t>: surgery if recurrent</a:t>
            </a:r>
          </a:p>
          <a:p>
            <a:r>
              <a:rPr lang="en-GB" dirty="0"/>
              <a:t>RA</a:t>
            </a:r>
          </a:p>
          <a:p>
            <a:pPr lvl="1"/>
            <a:r>
              <a:rPr lang="en-GB" dirty="0"/>
              <a:t>Affects C1/C2</a:t>
            </a:r>
          </a:p>
          <a:p>
            <a:pPr lvl="1"/>
            <a:r>
              <a:rPr lang="en-GB" dirty="0"/>
              <a:t>Restriction of neck movements</a:t>
            </a:r>
          </a:p>
          <a:p>
            <a:pPr lvl="1"/>
            <a:r>
              <a:rPr lang="en-GB" dirty="0"/>
              <a:t>Tetraplegia pain</a:t>
            </a:r>
          </a:p>
          <a:p>
            <a:pPr lvl="1"/>
            <a:r>
              <a:rPr lang="en-GB" dirty="0" err="1"/>
              <a:t>Tx</a:t>
            </a:r>
            <a:r>
              <a:rPr lang="en-GB" dirty="0"/>
              <a:t>: traction and fusion</a:t>
            </a:r>
          </a:p>
          <a:p>
            <a:r>
              <a:rPr lang="en-GB" dirty="0"/>
              <a:t>Risk of SCC, nerve root compression</a:t>
            </a:r>
          </a:p>
        </p:txBody>
      </p:sp>
    </p:spTree>
    <p:extLst>
      <p:ext uri="{BB962C8B-B14F-4D97-AF65-F5344CB8AC3E}">
        <p14:creationId xmlns:p14="http://schemas.microsoft.com/office/powerpoint/2010/main" val="10665795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3050-E0A1-4482-AAA4-7E655455770B}"/>
              </a:ext>
            </a:extLst>
          </p:cNvPr>
          <p:cNvSpPr>
            <a:spLocks noGrp="1"/>
          </p:cNvSpPr>
          <p:nvPr>
            <p:ph type="title"/>
          </p:nvPr>
        </p:nvSpPr>
        <p:spPr>
          <a:xfrm>
            <a:off x="4716016" y="274638"/>
            <a:ext cx="3970784" cy="1143000"/>
          </a:xfrm>
        </p:spPr>
        <p:txBody>
          <a:bodyPr>
            <a:normAutofit fontScale="90000"/>
          </a:bodyPr>
          <a:lstStyle/>
          <a:p>
            <a:r>
              <a:rPr lang="en-GB" dirty="0"/>
              <a:t>Spinal Deformity</a:t>
            </a:r>
          </a:p>
        </p:txBody>
      </p:sp>
      <p:sp>
        <p:nvSpPr>
          <p:cNvPr id="3" name="Content Placeholder 2">
            <a:extLst>
              <a:ext uri="{FF2B5EF4-FFF2-40B4-BE49-F238E27FC236}">
                <a16:creationId xmlns:a16="http://schemas.microsoft.com/office/drawing/2014/main" id="{C9A8B6E1-53A1-415B-AF0D-8D722AB796DE}"/>
              </a:ext>
            </a:extLst>
          </p:cNvPr>
          <p:cNvSpPr>
            <a:spLocks noGrp="1"/>
          </p:cNvSpPr>
          <p:nvPr>
            <p:ph idx="1"/>
          </p:nvPr>
        </p:nvSpPr>
        <p:spPr>
          <a:xfrm>
            <a:off x="251520" y="194552"/>
            <a:ext cx="8229600" cy="4525963"/>
          </a:xfrm>
        </p:spPr>
        <p:txBody>
          <a:bodyPr>
            <a:normAutofit fontScale="55000" lnSpcReduction="20000"/>
          </a:bodyPr>
          <a:lstStyle/>
          <a:p>
            <a:r>
              <a:rPr lang="en-GB" dirty="0"/>
              <a:t>Commonly in thoracic spine</a:t>
            </a:r>
          </a:p>
          <a:p>
            <a:r>
              <a:rPr lang="en-GB" dirty="0"/>
              <a:t>Types</a:t>
            </a:r>
          </a:p>
          <a:p>
            <a:pPr lvl="1"/>
            <a:r>
              <a:rPr lang="en-GB" dirty="0"/>
              <a:t>Kyphosis</a:t>
            </a:r>
          </a:p>
          <a:p>
            <a:pPr lvl="2"/>
            <a:r>
              <a:rPr lang="en-GB" dirty="0"/>
              <a:t>Increased forward curvature</a:t>
            </a:r>
          </a:p>
          <a:p>
            <a:pPr lvl="2"/>
            <a:r>
              <a:rPr lang="en-GB" dirty="0"/>
              <a:t>Postural/osteoporosis/senile/pathological</a:t>
            </a:r>
          </a:p>
          <a:p>
            <a:pPr lvl="1"/>
            <a:r>
              <a:rPr lang="en-GB" dirty="0"/>
              <a:t>Scoliosis</a:t>
            </a:r>
          </a:p>
          <a:p>
            <a:pPr lvl="2"/>
            <a:r>
              <a:rPr lang="en-GB" dirty="0"/>
              <a:t>Lateral curvature of spine</a:t>
            </a:r>
          </a:p>
          <a:p>
            <a:pPr lvl="2"/>
            <a:r>
              <a:rPr lang="en-GB" dirty="0"/>
              <a:t>Structural/non-structural </a:t>
            </a:r>
          </a:p>
          <a:p>
            <a:pPr lvl="2"/>
            <a:r>
              <a:rPr lang="en-GB" dirty="0"/>
              <a:t>Idiopathic </a:t>
            </a:r>
          </a:p>
          <a:p>
            <a:pPr lvl="2"/>
            <a:r>
              <a:rPr lang="en-GB" dirty="0"/>
              <a:t>Surgery if excessive curvature </a:t>
            </a:r>
          </a:p>
          <a:p>
            <a:pPr lvl="1"/>
            <a:r>
              <a:rPr lang="en-GB" dirty="0"/>
              <a:t>Spondylolisthesis</a:t>
            </a:r>
          </a:p>
          <a:p>
            <a:pPr lvl="2"/>
            <a:r>
              <a:rPr lang="en-GB" dirty="0"/>
              <a:t>Forward translation of one vertebra relative to another </a:t>
            </a:r>
          </a:p>
          <a:p>
            <a:pPr lvl="2"/>
            <a:r>
              <a:rPr lang="en-GB" dirty="0" err="1"/>
              <a:t>Meyerding</a:t>
            </a:r>
            <a:r>
              <a:rPr lang="en-GB" dirty="0"/>
              <a:t> grading system</a:t>
            </a:r>
          </a:p>
          <a:p>
            <a:pPr lvl="2"/>
            <a:r>
              <a:rPr lang="en-GB" dirty="0"/>
              <a:t>Low back pain radiating to buttocks</a:t>
            </a:r>
          </a:p>
          <a:p>
            <a:pPr lvl="2"/>
            <a:r>
              <a:rPr lang="en-GB" dirty="0" err="1"/>
              <a:t>Tx</a:t>
            </a:r>
            <a:r>
              <a:rPr lang="en-GB" dirty="0"/>
              <a:t>: fusion</a:t>
            </a:r>
          </a:p>
          <a:p>
            <a:pPr lvl="1"/>
            <a:r>
              <a:rPr lang="en-GB" dirty="0"/>
              <a:t>Spinal </a:t>
            </a:r>
            <a:r>
              <a:rPr lang="en-GB" dirty="0" err="1"/>
              <a:t>dysraphism</a:t>
            </a:r>
            <a:r>
              <a:rPr lang="en-GB" dirty="0"/>
              <a:t> (neural tube defects)</a:t>
            </a:r>
          </a:p>
          <a:p>
            <a:pPr lvl="2"/>
            <a:r>
              <a:rPr lang="en-GB" dirty="0"/>
              <a:t>Failure of neural tube development </a:t>
            </a:r>
          </a:p>
          <a:p>
            <a:pPr lvl="2"/>
            <a:r>
              <a:rPr lang="en-GB" dirty="0"/>
              <a:t>Spina bifida </a:t>
            </a:r>
            <a:r>
              <a:rPr lang="en-GB" dirty="0" err="1"/>
              <a:t>cystica</a:t>
            </a:r>
            <a:endParaRPr lang="en-GB" dirty="0"/>
          </a:p>
          <a:p>
            <a:pPr lvl="2"/>
            <a:r>
              <a:rPr lang="en-GB" dirty="0"/>
              <a:t>Myelomeningocele</a:t>
            </a:r>
          </a:p>
          <a:p>
            <a:pPr lvl="2"/>
            <a:r>
              <a:rPr lang="en-GB" dirty="0"/>
              <a:t>Meningocele</a:t>
            </a:r>
          </a:p>
          <a:p>
            <a:pPr lvl="2"/>
            <a:r>
              <a:rPr lang="en-GB" dirty="0"/>
              <a:t>Spina bifida </a:t>
            </a:r>
            <a:r>
              <a:rPr lang="en-GB" dirty="0" err="1"/>
              <a:t>occulta</a:t>
            </a:r>
            <a:r>
              <a:rPr lang="en-GB" dirty="0"/>
              <a:t> </a:t>
            </a:r>
          </a:p>
        </p:txBody>
      </p:sp>
      <p:pic>
        <p:nvPicPr>
          <p:cNvPr id="5" name="Picture 4">
            <a:extLst>
              <a:ext uri="{FF2B5EF4-FFF2-40B4-BE49-F238E27FC236}">
                <a16:creationId xmlns:a16="http://schemas.microsoft.com/office/drawing/2014/main" id="{7002E36C-CF8D-4691-8A2F-F818F94F0DA8}"/>
              </a:ext>
            </a:extLst>
          </p:cNvPr>
          <p:cNvPicPr>
            <a:picLocks noChangeAspect="1"/>
          </p:cNvPicPr>
          <p:nvPr/>
        </p:nvPicPr>
        <p:blipFill>
          <a:blip r:embed="rId2"/>
          <a:stretch>
            <a:fillRect/>
          </a:stretch>
        </p:blipFill>
        <p:spPr>
          <a:xfrm>
            <a:off x="3635896" y="3886020"/>
            <a:ext cx="5471439" cy="3019276"/>
          </a:xfrm>
          <a:prstGeom prst="rect">
            <a:avLst/>
          </a:prstGeom>
        </p:spPr>
      </p:pic>
    </p:spTree>
    <p:extLst>
      <p:ext uri="{BB962C8B-B14F-4D97-AF65-F5344CB8AC3E}">
        <p14:creationId xmlns:p14="http://schemas.microsoft.com/office/powerpoint/2010/main" val="42248227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Complications of surgery</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5880473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General Complications</a:t>
            </a:r>
          </a:p>
        </p:txBody>
      </p:sp>
      <p:sp>
        <p:nvSpPr>
          <p:cNvPr id="3" name="Content Placeholder 2"/>
          <p:cNvSpPr>
            <a:spLocks noGrp="1"/>
          </p:cNvSpPr>
          <p:nvPr>
            <p:ph idx="1"/>
          </p:nvPr>
        </p:nvSpPr>
        <p:spPr/>
        <p:txBody>
          <a:bodyPr>
            <a:normAutofit/>
          </a:bodyPr>
          <a:lstStyle/>
          <a:p>
            <a:r>
              <a:rPr lang="en-GB" dirty="0"/>
              <a:t>Risks of anaesthesia</a:t>
            </a:r>
          </a:p>
          <a:p>
            <a:r>
              <a:rPr lang="en-GB" dirty="0"/>
              <a:t>Surgery</a:t>
            </a:r>
          </a:p>
          <a:p>
            <a:pPr lvl="1"/>
            <a:r>
              <a:rPr lang="en-GB" dirty="0"/>
              <a:t>Mortality</a:t>
            </a:r>
          </a:p>
          <a:p>
            <a:pPr lvl="1"/>
            <a:r>
              <a:rPr lang="en-GB" dirty="0"/>
              <a:t>MI</a:t>
            </a:r>
          </a:p>
          <a:p>
            <a:pPr lvl="1"/>
            <a:r>
              <a:rPr lang="en-GB" dirty="0"/>
              <a:t>Bleeding</a:t>
            </a:r>
          </a:p>
          <a:p>
            <a:pPr lvl="1"/>
            <a:r>
              <a:rPr lang="en-GB" dirty="0"/>
              <a:t>DVT/PE – orthopaedic is high risk due to immobility, prolonged surgery; requires prophylactic LMWH/TEDs</a:t>
            </a:r>
          </a:p>
          <a:p>
            <a:pPr lvl="1"/>
            <a:r>
              <a:rPr lang="en-GB" dirty="0"/>
              <a:t>Reaction to bone cement</a:t>
            </a:r>
          </a:p>
          <a:p>
            <a:pPr lvl="1"/>
            <a:r>
              <a:rPr lang="en-GB" dirty="0"/>
              <a:t>Fat embolism syndrome</a:t>
            </a:r>
          </a:p>
        </p:txBody>
      </p:sp>
    </p:spTree>
    <p:extLst>
      <p:ext uri="{BB962C8B-B14F-4D97-AF65-F5344CB8AC3E}">
        <p14:creationId xmlns:p14="http://schemas.microsoft.com/office/powerpoint/2010/main" val="9677357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Complications</a:t>
            </a:r>
          </a:p>
        </p:txBody>
      </p:sp>
      <p:sp>
        <p:nvSpPr>
          <p:cNvPr id="3" name="Content Placeholder 2"/>
          <p:cNvSpPr>
            <a:spLocks noGrp="1"/>
          </p:cNvSpPr>
          <p:nvPr>
            <p:ph idx="1"/>
          </p:nvPr>
        </p:nvSpPr>
        <p:spPr>
          <a:xfrm>
            <a:off x="457200" y="1600200"/>
            <a:ext cx="8229600" cy="4997152"/>
          </a:xfrm>
        </p:spPr>
        <p:txBody>
          <a:bodyPr>
            <a:normAutofit fontScale="85000" lnSpcReduction="20000"/>
          </a:bodyPr>
          <a:lstStyle/>
          <a:p>
            <a:r>
              <a:rPr lang="en-GB" dirty="0"/>
              <a:t>Soft tissue swelling – avoid by elevating limb in surgery, early mobilisation</a:t>
            </a:r>
          </a:p>
          <a:p>
            <a:r>
              <a:rPr lang="en-GB" dirty="0"/>
              <a:t>Haematoma – avoided by use of suction drains (no evidence), meticulous haemostasis</a:t>
            </a:r>
          </a:p>
          <a:p>
            <a:r>
              <a:rPr lang="en-GB" dirty="0"/>
              <a:t>Infection – due to implants (immune cells can’t infiltrate implant)</a:t>
            </a:r>
          </a:p>
          <a:p>
            <a:pPr lvl="1"/>
            <a:r>
              <a:rPr lang="en-GB" dirty="0"/>
              <a:t>Bacteria can cause low grade infection (biofilm) around implant which is difficult to manage with </a:t>
            </a:r>
            <a:r>
              <a:rPr lang="en-GB" dirty="0" err="1"/>
              <a:t>abx</a:t>
            </a:r>
            <a:endParaRPr lang="en-GB" dirty="0"/>
          </a:p>
          <a:p>
            <a:pPr lvl="1"/>
            <a:r>
              <a:rPr lang="en-GB" dirty="0"/>
              <a:t>Theatre </a:t>
            </a:r>
            <a:r>
              <a:rPr lang="en-GB" dirty="0" err="1"/>
              <a:t>requries</a:t>
            </a:r>
            <a:r>
              <a:rPr lang="en-GB" dirty="0"/>
              <a:t> laminar flow to reduced level of particulate matter that can infect site </a:t>
            </a:r>
          </a:p>
          <a:p>
            <a:pPr lvl="1"/>
            <a:r>
              <a:rPr lang="en-GB" dirty="0"/>
              <a:t>Always give prophylactic </a:t>
            </a:r>
            <a:r>
              <a:rPr lang="en-GB" dirty="0" err="1"/>
              <a:t>abx</a:t>
            </a:r>
            <a:r>
              <a:rPr lang="en-GB" dirty="0"/>
              <a:t> with implants</a:t>
            </a:r>
          </a:p>
          <a:p>
            <a:r>
              <a:rPr lang="en-GB" dirty="0"/>
              <a:t>Neurovascular damage</a:t>
            </a:r>
          </a:p>
          <a:p>
            <a:r>
              <a:rPr lang="en-GB" dirty="0"/>
              <a:t>Non-union</a:t>
            </a:r>
          </a:p>
          <a:p>
            <a:r>
              <a:rPr lang="en-GB" dirty="0" err="1"/>
              <a:t>Malunion</a:t>
            </a:r>
            <a:endParaRPr lang="en-GB" dirty="0"/>
          </a:p>
          <a:p>
            <a:r>
              <a:rPr lang="en-GB" dirty="0" err="1"/>
              <a:t>Periprosthetic</a:t>
            </a:r>
            <a:r>
              <a:rPr lang="en-GB" dirty="0"/>
              <a:t> fracture</a:t>
            </a:r>
          </a:p>
          <a:p>
            <a:r>
              <a:rPr lang="en-GB" dirty="0"/>
              <a:t>Implant failure</a:t>
            </a:r>
          </a:p>
          <a:p>
            <a:r>
              <a:rPr lang="en-GB" dirty="0"/>
              <a:t>Chronic pain</a:t>
            </a:r>
          </a:p>
          <a:p>
            <a:r>
              <a:rPr lang="en-GB" dirty="0"/>
              <a:t>Loss of function</a:t>
            </a:r>
          </a:p>
        </p:txBody>
      </p:sp>
    </p:spTree>
    <p:extLst>
      <p:ext uri="{BB962C8B-B14F-4D97-AF65-F5344CB8AC3E}">
        <p14:creationId xmlns:p14="http://schemas.microsoft.com/office/powerpoint/2010/main" val="33667295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Common orthopaedic problems in children</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4012462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Pseudogout</a:t>
            </a:r>
            <a:endParaRPr lang="en-GB" dirty="0"/>
          </a:p>
        </p:txBody>
      </p:sp>
      <p:sp>
        <p:nvSpPr>
          <p:cNvPr id="3" name="Content Placeholder 2"/>
          <p:cNvSpPr>
            <a:spLocks noGrp="1"/>
          </p:cNvSpPr>
          <p:nvPr>
            <p:ph idx="1"/>
          </p:nvPr>
        </p:nvSpPr>
        <p:spPr/>
        <p:txBody>
          <a:bodyPr/>
          <a:lstStyle/>
          <a:p>
            <a:r>
              <a:rPr lang="en-GB" dirty="0"/>
              <a:t>Similar to gout</a:t>
            </a:r>
          </a:p>
          <a:p>
            <a:r>
              <a:rPr lang="en-GB" dirty="0"/>
              <a:t>Affects knee</a:t>
            </a:r>
          </a:p>
          <a:p>
            <a:r>
              <a:rPr lang="en-GB" dirty="0"/>
              <a:t>Crystals of calcium pyrophosphate</a:t>
            </a:r>
          </a:p>
          <a:p>
            <a:pPr lvl="1"/>
            <a:r>
              <a:rPr lang="en-GB" dirty="0"/>
              <a:t>Positively birefringent under polarised light microscopy </a:t>
            </a:r>
          </a:p>
          <a:p>
            <a:r>
              <a:rPr lang="en-GB" dirty="0" err="1"/>
              <a:t>Tx</a:t>
            </a:r>
            <a:r>
              <a:rPr lang="en-GB" dirty="0"/>
              <a:t>: rest, aspiration, steroid injections</a:t>
            </a:r>
          </a:p>
        </p:txBody>
      </p:sp>
    </p:spTree>
    <p:extLst>
      <p:ext uri="{BB962C8B-B14F-4D97-AF65-F5344CB8AC3E}">
        <p14:creationId xmlns:p14="http://schemas.microsoft.com/office/powerpoint/2010/main" val="35745628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Limping Child</a:t>
            </a:r>
          </a:p>
        </p:txBody>
      </p:sp>
      <p:sp>
        <p:nvSpPr>
          <p:cNvPr id="5" name="Content Placeholder 4"/>
          <p:cNvSpPr>
            <a:spLocks noGrp="1"/>
          </p:cNvSpPr>
          <p:nvPr>
            <p:ph idx="1"/>
          </p:nvPr>
        </p:nvSpPr>
        <p:spPr>
          <a:xfrm>
            <a:off x="457200" y="1600200"/>
            <a:ext cx="8229600" cy="5141168"/>
          </a:xfrm>
        </p:spPr>
        <p:txBody>
          <a:bodyPr>
            <a:normAutofit fontScale="62500" lnSpcReduction="20000"/>
          </a:bodyPr>
          <a:lstStyle/>
          <a:p>
            <a:r>
              <a:rPr lang="en-GB" dirty="0"/>
              <a:t>Multiple causes</a:t>
            </a:r>
          </a:p>
          <a:p>
            <a:pPr lvl="1"/>
            <a:r>
              <a:rPr lang="en-GB" dirty="0"/>
              <a:t>Transient synovitis (irritable hip)</a:t>
            </a:r>
          </a:p>
          <a:p>
            <a:pPr lvl="2"/>
            <a:r>
              <a:rPr lang="en-GB" dirty="0"/>
              <a:t>Due to URTI</a:t>
            </a:r>
          </a:p>
          <a:p>
            <a:pPr lvl="2"/>
            <a:r>
              <a:rPr lang="en-GB" dirty="0"/>
              <a:t>Fever, pain and limp that self resolves</a:t>
            </a:r>
          </a:p>
          <a:p>
            <a:pPr lvl="1"/>
            <a:r>
              <a:rPr lang="en-GB" dirty="0"/>
              <a:t>Developmental hip dysplasia</a:t>
            </a:r>
          </a:p>
          <a:p>
            <a:pPr lvl="2"/>
            <a:r>
              <a:rPr lang="en-GB" dirty="0"/>
              <a:t>Mild dysplasia </a:t>
            </a:r>
            <a:r>
              <a:rPr lang="en-GB" dirty="0">
                <a:sym typeface="Wingdings" panose="05000000000000000000" pitchFamily="2" charset="2"/>
              </a:rPr>
              <a:t> irreducible </a:t>
            </a:r>
            <a:r>
              <a:rPr lang="en-GB" dirty="0" err="1">
                <a:sym typeface="Wingdings" panose="05000000000000000000" pitchFamily="2" charset="2"/>
              </a:rPr>
              <a:t>dislocatin</a:t>
            </a:r>
            <a:r>
              <a:rPr lang="en-GB" dirty="0">
                <a:sym typeface="Wingdings" panose="05000000000000000000" pitchFamily="2" charset="2"/>
              </a:rPr>
              <a:t> </a:t>
            </a:r>
          </a:p>
          <a:p>
            <a:pPr lvl="2"/>
            <a:r>
              <a:rPr lang="en-GB" dirty="0">
                <a:sym typeface="Wingdings" panose="05000000000000000000" pitchFamily="2" charset="2"/>
              </a:rPr>
              <a:t>Risk if breech</a:t>
            </a:r>
          </a:p>
          <a:p>
            <a:pPr lvl="2"/>
            <a:r>
              <a:rPr lang="en-GB" dirty="0">
                <a:sym typeface="Wingdings" panose="05000000000000000000" pitchFamily="2" charset="2"/>
              </a:rPr>
              <a:t>Tests: </a:t>
            </a:r>
            <a:r>
              <a:rPr lang="en-GB" dirty="0" err="1">
                <a:sym typeface="Wingdings" panose="05000000000000000000" pitchFamily="2" charset="2"/>
              </a:rPr>
              <a:t>Ortolani’s</a:t>
            </a:r>
            <a:r>
              <a:rPr lang="en-GB" dirty="0">
                <a:sym typeface="Wingdings" panose="05000000000000000000" pitchFamily="2" charset="2"/>
              </a:rPr>
              <a:t>, </a:t>
            </a:r>
            <a:r>
              <a:rPr lang="en-GB" dirty="0" err="1">
                <a:sym typeface="Wingdings" panose="05000000000000000000" pitchFamily="2" charset="2"/>
              </a:rPr>
              <a:t>Barlows</a:t>
            </a:r>
            <a:endParaRPr lang="en-GB" dirty="0">
              <a:sym typeface="Wingdings" panose="05000000000000000000" pitchFamily="2" charset="2"/>
            </a:endParaRPr>
          </a:p>
          <a:p>
            <a:pPr lvl="2"/>
            <a:r>
              <a:rPr lang="en-GB" dirty="0" err="1">
                <a:sym typeface="Wingdings" panose="05000000000000000000" pitchFamily="2" charset="2"/>
              </a:rPr>
              <a:t>Tx</a:t>
            </a:r>
            <a:r>
              <a:rPr lang="en-GB" dirty="0">
                <a:sym typeface="Wingdings" panose="05000000000000000000" pitchFamily="2" charset="2"/>
              </a:rPr>
              <a:t>: </a:t>
            </a:r>
            <a:r>
              <a:rPr lang="en-GB" dirty="0" err="1">
                <a:sym typeface="Wingdings" panose="05000000000000000000" pitchFamily="2" charset="2"/>
              </a:rPr>
              <a:t>splintage</a:t>
            </a:r>
            <a:r>
              <a:rPr lang="en-GB" dirty="0">
                <a:sym typeface="Wingdings" panose="05000000000000000000" pitchFamily="2" charset="2"/>
              </a:rPr>
              <a:t> if dislocating with </a:t>
            </a:r>
            <a:r>
              <a:rPr lang="en-GB" dirty="0" err="1">
                <a:sym typeface="Wingdings" panose="05000000000000000000" pitchFamily="2" charset="2"/>
              </a:rPr>
              <a:t>Pavlik</a:t>
            </a:r>
            <a:r>
              <a:rPr lang="en-GB" dirty="0">
                <a:sym typeface="Wingdings" panose="05000000000000000000" pitchFamily="2" charset="2"/>
              </a:rPr>
              <a:t> harness, monitor with USS, if &gt;6 months, open reduction, if &gt;8 years, plan for total hip replacement later in life</a:t>
            </a:r>
            <a:endParaRPr lang="en-GB" dirty="0"/>
          </a:p>
          <a:p>
            <a:pPr lvl="1"/>
            <a:r>
              <a:rPr lang="en-GB" dirty="0" err="1"/>
              <a:t>Perthes</a:t>
            </a:r>
            <a:r>
              <a:rPr lang="en-GB" dirty="0"/>
              <a:t>’</a:t>
            </a:r>
          </a:p>
          <a:p>
            <a:pPr lvl="2"/>
            <a:r>
              <a:rPr lang="en-GB" dirty="0"/>
              <a:t>Idiopathic osteonecrosis of proximal femoral epiphysis</a:t>
            </a:r>
          </a:p>
          <a:p>
            <a:pPr lvl="2"/>
            <a:r>
              <a:rPr lang="en-GB" dirty="0"/>
              <a:t>Limp and pain</a:t>
            </a:r>
          </a:p>
          <a:p>
            <a:pPr lvl="2"/>
            <a:r>
              <a:rPr lang="en-GB" dirty="0" err="1"/>
              <a:t>Tx</a:t>
            </a:r>
            <a:r>
              <a:rPr lang="en-GB" dirty="0"/>
              <a:t>: surgical intervention if present &gt;8 years</a:t>
            </a:r>
          </a:p>
          <a:p>
            <a:pPr lvl="1"/>
            <a:r>
              <a:rPr lang="en-GB" dirty="0"/>
              <a:t>SUFE</a:t>
            </a:r>
          </a:p>
          <a:p>
            <a:pPr lvl="2"/>
            <a:r>
              <a:rPr lang="en-GB" dirty="0"/>
              <a:t>Displacement of upper femoral epiphysis from femoral neck</a:t>
            </a:r>
          </a:p>
          <a:p>
            <a:pPr lvl="2"/>
            <a:r>
              <a:rPr lang="en-GB" dirty="0"/>
              <a:t>RF: obesity</a:t>
            </a:r>
          </a:p>
          <a:p>
            <a:pPr lvl="2"/>
            <a:r>
              <a:rPr lang="en-GB" dirty="0"/>
              <a:t>S: knee pain, externally rotated and shortened leg</a:t>
            </a:r>
          </a:p>
          <a:p>
            <a:pPr lvl="2"/>
            <a:r>
              <a:rPr lang="en-GB" dirty="0" err="1"/>
              <a:t>Tx</a:t>
            </a:r>
            <a:r>
              <a:rPr lang="en-GB" dirty="0"/>
              <a:t>: Pin with hip screw</a:t>
            </a:r>
          </a:p>
          <a:p>
            <a:pPr lvl="1"/>
            <a:r>
              <a:rPr lang="en-GB" dirty="0"/>
              <a:t>Other</a:t>
            </a:r>
          </a:p>
          <a:p>
            <a:pPr lvl="2"/>
            <a:r>
              <a:rPr lang="en-GB" dirty="0" err="1"/>
              <a:t>Arthropahy</a:t>
            </a:r>
            <a:r>
              <a:rPr lang="en-GB" dirty="0"/>
              <a:t>, - JIA (diagnosis of exclusion</a:t>
            </a:r>
          </a:p>
          <a:p>
            <a:pPr lvl="2"/>
            <a:r>
              <a:rPr lang="en-GB" dirty="0"/>
              <a:t>Trauma, </a:t>
            </a:r>
            <a:r>
              <a:rPr lang="en-GB" dirty="0" err="1"/>
              <a:t>fracture,HSP</a:t>
            </a:r>
            <a:endParaRPr lang="en-GB" dirty="0"/>
          </a:p>
        </p:txBody>
      </p:sp>
    </p:spTree>
    <p:extLst>
      <p:ext uri="{BB962C8B-B14F-4D97-AF65-F5344CB8AC3E}">
        <p14:creationId xmlns:p14="http://schemas.microsoft.com/office/powerpoint/2010/main" val="9872026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Foot Problems</a:t>
            </a:r>
          </a:p>
        </p:txBody>
      </p:sp>
      <p:sp>
        <p:nvSpPr>
          <p:cNvPr id="3" name="Content Placeholder 2"/>
          <p:cNvSpPr>
            <a:spLocks noGrp="1"/>
          </p:cNvSpPr>
          <p:nvPr>
            <p:ph idx="1"/>
          </p:nvPr>
        </p:nvSpPr>
        <p:spPr/>
        <p:txBody>
          <a:bodyPr>
            <a:normAutofit/>
          </a:bodyPr>
          <a:lstStyle/>
          <a:p>
            <a:r>
              <a:rPr lang="en-GB" dirty="0"/>
              <a:t>Congenital </a:t>
            </a:r>
            <a:r>
              <a:rPr lang="en-GB" dirty="0" err="1"/>
              <a:t>talipes</a:t>
            </a:r>
            <a:r>
              <a:rPr lang="en-GB" dirty="0"/>
              <a:t> </a:t>
            </a:r>
            <a:r>
              <a:rPr lang="en-GB" dirty="0" err="1"/>
              <a:t>equinovarus</a:t>
            </a:r>
            <a:r>
              <a:rPr lang="en-GB" dirty="0"/>
              <a:t> (club foot)</a:t>
            </a:r>
          </a:p>
          <a:p>
            <a:pPr lvl="1"/>
            <a:r>
              <a:rPr lang="en-GB" dirty="0" err="1"/>
              <a:t>Newborn</a:t>
            </a:r>
            <a:r>
              <a:rPr lang="en-GB" dirty="0"/>
              <a:t> holds foot in plantar flexion and inversion </a:t>
            </a:r>
          </a:p>
          <a:p>
            <a:pPr lvl="1"/>
            <a:r>
              <a:rPr lang="en-GB" dirty="0" err="1"/>
              <a:t>Tx</a:t>
            </a:r>
            <a:r>
              <a:rPr lang="en-GB" dirty="0"/>
              <a:t>: corrective non-surgical treatment (serial casting with </a:t>
            </a:r>
            <a:r>
              <a:rPr lang="en-GB" dirty="0" err="1"/>
              <a:t>Ponseti</a:t>
            </a:r>
            <a:r>
              <a:rPr lang="en-GB" dirty="0"/>
              <a:t> technique)</a:t>
            </a:r>
          </a:p>
          <a:p>
            <a:r>
              <a:rPr lang="en-GB" dirty="0" err="1"/>
              <a:t>Talipes</a:t>
            </a:r>
            <a:r>
              <a:rPr lang="en-GB" dirty="0"/>
              <a:t> calcaneus</a:t>
            </a:r>
          </a:p>
          <a:p>
            <a:pPr lvl="1"/>
            <a:r>
              <a:rPr lang="en-GB" dirty="0"/>
              <a:t>Dorsum of foot lies against shin</a:t>
            </a:r>
          </a:p>
          <a:p>
            <a:r>
              <a:rPr lang="en-GB" dirty="0"/>
              <a:t>Flat feet (pes planus)</a:t>
            </a:r>
          </a:p>
          <a:p>
            <a:pPr lvl="1"/>
            <a:r>
              <a:rPr lang="en-GB" dirty="0"/>
              <a:t>Loss of medial longitudinal arch</a:t>
            </a:r>
          </a:p>
          <a:p>
            <a:pPr lvl="1"/>
            <a:r>
              <a:rPr lang="en-GB" dirty="0"/>
              <a:t>Determine underlying cause</a:t>
            </a:r>
          </a:p>
        </p:txBody>
      </p:sp>
    </p:spTree>
    <p:extLst>
      <p:ext uri="{BB962C8B-B14F-4D97-AF65-F5344CB8AC3E}">
        <p14:creationId xmlns:p14="http://schemas.microsoft.com/office/powerpoint/2010/main" val="1739405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Rotational Deformities</a:t>
            </a:r>
          </a:p>
        </p:txBody>
      </p:sp>
      <p:sp>
        <p:nvSpPr>
          <p:cNvPr id="3" name="Content Placeholder 2"/>
          <p:cNvSpPr>
            <a:spLocks noGrp="1"/>
          </p:cNvSpPr>
          <p:nvPr>
            <p:ph idx="1"/>
          </p:nvPr>
        </p:nvSpPr>
        <p:spPr/>
        <p:txBody>
          <a:bodyPr>
            <a:normAutofit fontScale="92500"/>
          </a:bodyPr>
          <a:lstStyle/>
          <a:p>
            <a:r>
              <a:rPr lang="en-GB" dirty="0"/>
              <a:t>Genu </a:t>
            </a:r>
            <a:r>
              <a:rPr lang="en-GB" dirty="0" err="1"/>
              <a:t>varum</a:t>
            </a:r>
            <a:endParaRPr lang="en-GB" dirty="0"/>
          </a:p>
          <a:p>
            <a:pPr lvl="1"/>
            <a:r>
              <a:rPr lang="en-GB" dirty="0"/>
              <a:t>Persistent </a:t>
            </a:r>
            <a:r>
              <a:rPr lang="en-GB" dirty="0" err="1"/>
              <a:t>varus</a:t>
            </a:r>
            <a:r>
              <a:rPr lang="en-GB" dirty="0"/>
              <a:t> past </a:t>
            </a:r>
            <a:r>
              <a:rPr lang="en-GB" dirty="0" err="1"/>
              <a:t>newborn</a:t>
            </a:r>
            <a:r>
              <a:rPr lang="en-GB" dirty="0"/>
              <a:t> stage suggests pathology (anything that affects bone growth – deficiency/trauma </a:t>
            </a:r>
            <a:r>
              <a:rPr lang="en-GB" dirty="0" err="1"/>
              <a:t>etc</a:t>
            </a:r>
            <a:r>
              <a:rPr lang="en-GB" dirty="0"/>
              <a:t>)</a:t>
            </a:r>
          </a:p>
          <a:p>
            <a:r>
              <a:rPr lang="en-GB" dirty="0"/>
              <a:t>Genu </a:t>
            </a:r>
            <a:r>
              <a:rPr lang="en-GB" dirty="0" err="1"/>
              <a:t>valgum</a:t>
            </a:r>
            <a:endParaRPr lang="en-GB" dirty="0"/>
          </a:p>
          <a:p>
            <a:pPr lvl="1"/>
            <a:r>
              <a:rPr lang="en-GB" dirty="0"/>
              <a:t>Persistent valgus caused by dysplasia, infection, neoplasia</a:t>
            </a:r>
          </a:p>
          <a:p>
            <a:pPr lvl="2"/>
            <a:r>
              <a:rPr lang="en-GB" dirty="0"/>
              <a:t>Va</a:t>
            </a:r>
            <a:r>
              <a:rPr lang="en-GB" b="1" dirty="0">
                <a:solidFill>
                  <a:srgbClr val="FF0000"/>
                </a:solidFill>
              </a:rPr>
              <a:t>l</a:t>
            </a:r>
            <a:r>
              <a:rPr lang="en-GB" dirty="0"/>
              <a:t>gus – distal bone deviates </a:t>
            </a:r>
            <a:r>
              <a:rPr lang="en-GB" b="1" dirty="0">
                <a:solidFill>
                  <a:srgbClr val="FF0000"/>
                </a:solidFill>
              </a:rPr>
              <a:t>L</a:t>
            </a:r>
            <a:r>
              <a:rPr lang="en-GB" dirty="0"/>
              <a:t>ATERALLY</a:t>
            </a:r>
          </a:p>
          <a:p>
            <a:pPr lvl="1"/>
            <a:r>
              <a:rPr lang="en-GB" dirty="0"/>
              <a:t>Will correct with growth</a:t>
            </a:r>
          </a:p>
          <a:p>
            <a:r>
              <a:rPr lang="en-GB" dirty="0"/>
              <a:t>In-toeing</a:t>
            </a:r>
          </a:p>
          <a:p>
            <a:pPr lvl="1"/>
            <a:r>
              <a:rPr lang="en-GB" dirty="0"/>
              <a:t>Causes: genu </a:t>
            </a:r>
            <a:r>
              <a:rPr lang="en-GB" dirty="0" err="1"/>
              <a:t>valgum</a:t>
            </a:r>
            <a:r>
              <a:rPr lang="en-GB" dirty="0"/>
              <a:t>, internal </a:t>
            </a:r>
            <a:r>
              <a:rPr lang="en-GB" dirty="0" err="1"/>
              <a:t>tibial</a:t>
            </a:r>
            <a:r>
              <a:rPr lang="en-GB" dirty="0"/>
              <a:t> torsion, metatarsus </a:t>
            </a:r>
            <a:r>
              <a:rPr lang="en-GB" dirty="0" err="1"/>
              <a:t>adductus</a:t>
            </a:r>
            <a:endParaRPr lang="en-GB" dirty="0"/>
          </a:p>
        </p:txBody>
      </p:sp>
    </p:spTree>
    <p:extLst>
      <p:ext uri="{BB962C8B-B14F-4D97-AF65-F5344CB8AC3E}">
        <p14:creationId xmlns:p14="http://schemas.microsoft.com/office/powerpoint/2010/main" val="12895387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Knee Problems</a:t>
            </a:r>
          </a:p>
        </p:txBody>
      </p:sp>
      <p:sp>
        <p:nvSpPr>
          <p:cNvPr id="3" name="Content Placeholder 2"/>
          <p:cNvSpPr>
            <a:spLocks noGrp="1"/>
          </p:cNvSpPr>
          <p:nvPr>
            <p:ph idx="1"/>
          </p:nvPr>
        </p:nvSpPr>
        <p:spPr>
          <a:xfrm>
            <a:off x="457200" y="1600200"/>
            <a:ext cx="8229600" cy="4925144"/>
          </a:xfrm>
        </p:spPr>
        <p:txBody>
          <a:bodyPr>
            <a:normAutofit fontScale="62500" lnSpcReduction="20000"/>
          </a:bodyPr>
          <a:lstStyle/>
          <a:p>
            <a:r>
              <a:rPr lang="en-GB" dirty="0"/>
              <a:t>Patellar instability</a:t>
            </a:r>
          </a:p>
          <a:p>
            <a:pPr lvl="1"/>
            <a:r>
              <a:rPr lang="en-GB" dirty="0"/>
              <a:t>Stability achieved by bony stability, static structure (tendon), dynamic stability</a:t>
            </a:r>
          </a:p>
          <a:p>
            <a:pPr lvl="1"/>
            <a:r>
              <a:rPr lang="en-GB" dirty="0" err="1"/>
              <a:t>Tx</a:t>
            </a:r>
            <a:r>
              <a:rPr lang="en-GB" dirty="0"/>
              <a:t>: restore knee function, requires surgery if recurrent</a:t>
            </a:r>
          </a:p>
          <a:p>
            <a:r>
              <a:rPr lang="en-GB" dirty="0"/>
              <a:t>Anterior knee pain</a:t>
            </a:r>
          </a:p>
          <a:p>
            <a:pPr lvl="1"/>
            <a:r>
              <a:rPr lang="en-GB" dirty="0"/>
              <a:t>Due to patella </a:t>
            </a:r>
            <a:r>
              <a:rPr lang="en-GB" dirty="0" err="1"/>
              <a:t>maltracking</a:t>
            </a:r>
            <a:r>
              <a:rPr lang="en-GB" dirty="0"/>
              <a:t>, in young females </a:t>
            </a:r>
          </a:p>
          <a:p>
            <a:r>
              <a:rPr lang="en-GB" dirty="0"/>
              <a:t>Discoid lateral meniscus</a:t>
            </a:r>
          </a:p>
          <a:p>
            <a:pPr lvl="1"/>
            <a:r>
              <a:rPr lang="en-GB" dirty="0"/>
              <a:t>Clicking/instability </a:t>
            </a:r>
          </a:p>
          <a:p>
            <a:r>
              <a:rPr lang="en-GB" dirty="0" err="1"/>
              <a:t>Osteochondritis</a:t>
            </a:r>
            <a:r>
              <a:rPr lang="en-GB" dirty="0"/>
              <a:t> </a:t>
            </a:r>
            <a:r>
              <a:rPr lang="en-GB" dirty="0" err="1"/>
              <a:t>dissecans</a:t>
            </a:r>
            <a:r>
              <a:rPr lang="en-GB" dirty="0"/>
              <a:t> of knee</a:t>
            </a:r>
          </a:p>
          <a:p>
            <a:pPr lvl="1"/>
            <a:r>
              <a:rPr lang="en-GB" dirty="0"/>
              <a:t>Affects lateral portion of medial femoral condyle</a:t>
            </a:r>
          </a:p>
          <a:p>
            <a:pPr lvl="1"/>
            <a:r>
              <a:rPr lang="en-GB" dirty="0"/>
              <a:t>Ix: MRI</a:t>
            </a:r>
          </a:p>
          <a:p>
            <a:pPr lvl="1"/>
            <a:r>
              <a:rPr lang="en-GB" dirty="0" err="1"/>
              <a:t>Tx</a:t>
            </a:r>
            <a:r>
              <a:rPr lang="en-GB" dirty="0"/>
              <a:t>: analgesia, modified activity, stabilise with pins if loose fragments</a:t>
            </a:r>
          </a:p>
          <a:p>
            <a:r>
              <a:rPr lang="en-GB" dirty="0"/>
              <a:t>Osgood-</a:t>
            </a:r>
            <a:r>
              <a:rPr lang="en-GB" dirty="0" err="1"/>
              <a:t>Schlatter</a:t>
            </a:r>
            <a:r>
              <a:rPr lang="en-GB" dirty="0"/>
              <a:t> disease </a:t>
            </a:r>
          </a:p>
          <a:p>
            <a:pPr lvl="1"/>
            <a:r>
              <a:rPr lang="en-GB" dirty="0"/>
              <a:t>Traction </a:t>
            </a:r>
            <a:r>
              <a:rPr lang="en-GB" dirty="0" err="1"/>
              <a:t>apophysitis</a:t>
            </a:r>
            <a:r>
              <a:rPr lang="en-GB" dirty="0"/>
              <a:t> of </a:t>
            </a:r>
            <a:r>
              <a:rPr lang="en-GB" dirty="0" err="1"/>
              <a:t>tibial</a:t>
            </a:r>
            <a:r>
              <a:rPr lang="en-GB" dirty="0"/>
              <a:t> tubercle </a:t>
            </a:r>
          </a:p>
          <a:p>
            <a:pPr lvl="1"/>
            <a:r>
              <a:rPr lang="en-GB" dirty="0"/>
              <a:t>Point tenderness of </a:t>
            </a:r>
            <a:r>
              <a:rPr lang="en-GB" dirty="0" err="1"/>
              <a:t>tibial</a:t>
            </a:r>
            <a:r>
              <a:rPr lang="en-GB" dirty="0"/>
              <a:t> tubercle</a:t>
            </a:r>
          </a:p>
          <a:p>
            <a:pPr lvl="1"/>
            <a:r>
              <a:rPr lang="en-GB" dirty="0" err="1"/>
              <a:t>Tx</a:t>
            </a:r>
            <a:r>
              <a:rPr lang="en-GB" dirty="0"/>
              <a:t>: modified activities, stretching and quad strengthening </a:t>
            </a:r>
          </a:p>
          <a:p>
            <a:r>
              <a:rPr lang="en-GB" dirty="0" err="1"/>
              <a:t>Sinding</a:t>
            </a:r>
            <a:r>
              <a:rPr lang="en-GB" dirty="0"/>
              <a:t>-Larsen-Johansson syndrome</a:t>
            </a:r>
          </a:p>
          <a:p>
            <a:pPr lvl="1"/>
            <a:r>
              <a:rPr lang="en-GB" dirty="0"/>
              <a:t>Traction </a:t>
            </a:r>
            <a:r>
              <a:rPr lang="en-GB" dirty="0" err="1"/>
              <a:t>apophysitis</a:t>
            </a:r>
            <a:r>
              <a:rPr lang="en-GB" dirty="0"/>
              <a:t> of distal patellar pole/tears in proximal patellar tendon</a:t>
            </a:r>
          </a:p>
          <a:p>
            <a:pPr lvl="1"/>
            <a:r>
              <a:rPr lang="en-GB" dirty="0"/>
              <a:t>Point tenderness over distal patellar pole</a:t>
            </a:r>
          </a:p>
          <a:p>
            <a:pPr lvl="1"/>
            <a:r>
              <a:rPr lang="en-GB" dirty="0" err="1"/>
              <a:t>Tx</a:t>
            </a:r>
            <a:r>
              <a:rPr lang="en-GB" dirty="0"/>
              <a:t>: as for </a:t>
            </a:r>
            <a:r>
              <a:rPr lang="en-GB" dirty="0" err="1"/>
              <a:t>osggood</a:t>
            </a:r>
            <a:endParaRPr lang="en-GB" dirty="0"/>
          </a:p>
        </p:txBody>
      </p:sp>
    </p:spTree>
    <p:extLst>
      <p:ext uri="{BB962C8B-B14F-4D97-AF65-F5344CB8AC3E}">
        <p14:creationId xmlns:p14="http://schemas.microsoft.com/office/powerpoint/2010/main" val="14094994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Metabolic Bone Disease</a:t>
            </a:r>
          </a:p>
        </p:txBody>
      </p:sp>
      <p:sp>
        <p:nvSpPr>
          <p:cNvPr id="3" name="Content Placeholder 2"/>
          <p:cNvSpPr>
            <a:spLocks noGrp="1"/>
          </p:cNvSpPr>
          <p:nvPr>
            <p:ph idx="1"/>
          </p:nvPr>
        </p:nvSpPr>
        <p:spPr/>
        <p:txBody>
          <a:bodyPr/>
          <a:lstStyle/>
          <a:p>
            <a:r>
              <a:rPr lang="en-GB" dirty="0"/>
              <a:t>Rickets – see bone pathology</a:t>
            </a:r>
          </a:p>
          <a:p>
            <a:r>
              <a:rPr lang="en-GB" dirty="0"/>
              <a:t>Skeletal dysplasia</a:t>
            </a:r>
          </a:p>
          <a:p>
            <a:pPr lvl="1"/>
            <a:r>
              <a:rPr lang="en-GB" dirty="0"/>
              <a:t>Cause short stature/dwarfism </a:t>
            </a:r>
          </a:p>
          <a:p>
            <a:pPr lvl="1"/>
            <a:r>
              <a:rPr lang="en-GB" dirty="0" err="1"/>
              <a:t>Achondroplasia</a:t>
            </a:r>
            <a:endParaRPr lang="en-GB" dirty="0"/>
          </a:p>
          <a:p>
            <a:pPr lvl="2"/>
            <a:r>
              <a:rPr lang="en-GB" dirty="0"/>
              <a:t>Normal intelligence</a:t>
            </a:r>
          </a:p>
          <a:p>
            <a:pPr lvl="2"/>
            <a:r>
              <a:rPr lang="en-GB" dirty="0"/>
              <a:t>Delayed development of motor skills</a:t>
            </a:r>
          </a:p>
          <a:p>
            <a:pPr lvl="1"/>
            <a:r>
              <a:rPr lang="en-GB" dirty="0" err="1"/>
              <a:t>Osteogenesis</a:t>
            </a:r>
            <a:r>
              <a:rPr lang="en-GB" dirty="0"/>
              <a:t> </a:t>
            </a:r>
            <a:r>
              <a:rPr lang="en-GB" dirty="0" err="1"/>
              <a:t>imperfecta</a:t>
            </a:r>
            <a:endParaRPr lang="en-GB" dirty="0"/>
          </a:p>
          <a:p>
            <a:pPr lvl="2"/>
            <a:r>
              <a:rPr lang="en-GB" dirty="0"/>
              <a:t>Mutation in gene coding for type 1 collagen</a:t>
            </a:r>
          </a:p>
          <a:p>
            <a:pPr lvl="2"/>
            <a:r>
              <a:rPr lang="en-GB" dirty="0"/>
              <a:t>May have blue sclera (type 1 – autosomal dominant)</a:t>
            </a:r>
          </a:p>
        </p:txBody>
      </p:sp>
    </p:spTree>
    <p:extLst>
      <p:ext uri="{BB962C8B-B14F-4D97-AF65-F5344CB8AC3E}">
        <p14:creationId xmlns:p14="http://schemas.microsoft.com/office/powerpoint/2010/main" val="35670965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Problems</a:t>
            </a:r>
          </a:p>
        </p:txBody>
      </p:sp>
      <p:sp>
        <p:nvSpPr>
          <p:cNvPr id="3" name="Content Placeholder 2"/>
          <p:cNvSpPr>
            <a:spLocks noGrp="1"/>
          </p:cNvSpPr>
          <p:nvPr>
            <p:ph idx="1"/>
          </p:nvPr>
        </p:nvSpPr>
        <p:spPr/>
        <p:txBody>
          <a:bodyPr>
            <a:normAutofit fontScale="77500" lnSpcReduction="20000"/>
          </a:bodyPr>
          <a:lstStyle/>
          <a:p>
            <a:r>
              <a:rPr lang="en-GB" dirty="0"/>
              <a:t>Obstetric brachial plexus palsy</a:t>
            </a:r>
          </a:p>
          <a:p>
            <a:pPr lvl="1"/>
            <a:r>
              <a:rPr lang="en-GB" dirty="0"/>
              <a:t>RF: breech, shoulder dystocia</a:t>
            </a:r>
          </a:p>
          <a:p>
            <a:pPr lvl="1"/>
            <a:r>
              <a:rPr lang="en-GB" dirty="0"/>
              <a:t>Types:</a:t>
            </a:r>
          </a:p>
          <a:p>
            <a:pPr lvl="2"/>
            <a:r>
              <a:rPr lang="en-GB" dirty="0" err="1"/>
              <a:t>Erb-duchenne</a:t>
            </a:r>
            <a:r>
              <a:rPr lang="en-GB" dirty="0"/>
              <a:t> – damage to C5/C6 nerve roots, causes waiters tip deformity</a:t>
            </a:r>
          </a:p>
          <a:p>
            <a:pPr lvl="2"/>
            <a:r>
              <a:rPr lang="en-GB" dirty="0" err="1"/>
              <a:t>Klumpke’s</a:t>
            </a:r>
            <a:r>
              <a:rPr lang="en-GB" dirty="0"/>
              <a:t> palsy – damage to C8-T1 nerve roots</a:t>
            </a:r>
          </a:p>
          <a:p>
            <a:pPr lvl="1"/>
            <a:r>
              <a:rPr lang="en-GB" dirty="0" err="1"/>
              <a:t>Tx</a:t>
            </a:r>
            <a:r>
              <a:rPr lang="en-GB" dirty="0"/>
              <a:t>: </a:t>
            </a:r>
            <a:r>
              <a:rPr lang="en-GB" dirty="0" err="1"/>
              <a:t>physio</a:t>
            </a:r>
            <a:r>
              <a:rPr lang="en-GB" dirty="0"/>
              <a:t> and specialist care, surgery (nerve grafting)</a:t>
            </a:r>
          </a:p>
          <a:p>
            <a:r>
              <a:rPr lang="en-GB" dirty="0"/>
              <a:t>Cerebral palsy </a:t>
            </a:r>
          </a:p>
          <a:p>
            <a:pPr lvl="1"/>
            <a:r>
              <a:rPr lang="en-GB" dirty="0"/>
              <a:t>Fixed non-progressive brain lesion that occurs during development and maturation of brain </a:t>
            </a:r>
          </a:p>
          <a:p>
            <a:pPr lvl="1"/>
            <a:r>
              <a:rPr lang="en-GB" dirty="0"/>
              <a:t>Mild </a:t>
            </a:r>
            <a:r>
              <a:rPr lang="en-GB" dirty="0">
                <a:sym typeface="Wingdings" panose="05000000000000000000" pitchFamily="2" charset="2"/>
              </a:rPr>
              <a:t> severe </a:t>
            </a:r>
          </a:p>
          <a:p>
            <a:pPr lvl="1"/>
            <a:r>
              <a:rPr lang="en-GB" dirty="0">
                <a:sym typeface="Wingdings" panose="05000000000000000000" pitchFamily="2" charset="2"/>
              </a:rPr>
              <a:t>Causes: prenatal (alcohol, drugs), encephalitis), prematurity, trauma, asphyxia</a:t>
            </a:r>
          </a:p>
          <a:p>
            <a:pPr lvl="1"/>
            <a:r>
              <a:rPr lang="en-GB" dirty="0" err="1">
                <a:sym typeface="Wingdings" panose="05000000000000000000" pitchFamily="2" charset="2"/>
              </a:rPr>
              <a:t>Tx</a:t>
            </a:r>
            <a:r>
              <a:rPr lang="en-GB" dirty="0">
                <a:sym typeface="Wingdings" panose="05000000000000000000" pitchFamily="2" charset="2"/>
              </a:rPr>
              <a:t>: education, mobility, surgery (to control </a:t>
            </a:r>
            <a:r>
              <a:rPr lang="en-GB">
                <a:sym typeface="Wingdings" panose="05000000000000000000" pitchFamily="2" charset="2"/>
              </a:rPr>
              <a:t>spastic deformity)</a:t>
            </a:r>
          </a:p>
        </p:txBody>
      </p:sp>
    </p:spTree>
    <p:extLst>
      <p:ext uri="{BB962C8B-B14F-4D97-AF65-F5344CB8AC3E}">
        <p14:creationId xmlns:p14="http://schemas.microsoft.com/office/powerpoint/2010/main" val="3260750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8622958"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0646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Osteochondritis</a:t>
            </a:r>
            <a:r>
              <a:rPr lang="en-GB" dirty="0"/>
              <a:t> </a:t>
            </a:r>
            <a:r>
              <a:rPr lang="en-GB" dirty="0" err="1"/>
              <a:t>Dissecans</a:t>
            </a:r>
            <a:endParaRPr lang="en-GB" dirty="0"/>
          </a:p>
        </p:txBody>
      </p:sp>
      <p:sp>
        <p:nvSpPr>
          <p:cNvPr id="3" name="Content Placeholder 2"/>
          <p:cNvSpPr>
            <a:spLocks noGrp="1"/>
          </p:cNvSpPr>
          <p:nvPr>
            <p:ph idx="1"/>
          </p:nvPr>
        </p:nvSpPr>
        <p:spPr>
          <a:xfrm>
            <a:off x="457200" y="1600201"/>
            <a:ext cx="5626968" cy="3124944"/>
          </a:xfrm>
        </p:spPr>
        <p:txBody>
          <a:bodyPr>
            <a:normAutofit fontScale="85000" lnSpcReduction="20000"/>
          </a:bodyPr>
          <a:lstStyle/>
          <a:p>
            <a:r>
              <a:rPr lang="en-GB" dirty="0"/>
              <a:t>Detachment of fragment of articular cartilage/bone</a:t>
            </a:r>
          </a:p>
          <a:p>
            <a:pPr lvl="1"/>
            <a:r>
              <a:rPr lang="en-GB" dirty="0"/>
              <a:t>Avascular areas of </a:t>
            </a:r>
            <a:r>
              <a:rPr lang="en-GB" dirty="0" err="1"/>
              <a:t>subchondral</a:t>
            </a:r>
            <a:r>
              <a:rPr lang="en-GB" dirty="0"/>
              <a:t> bone more susceptible </a:t>
            </a:r>
          </a:p>
          <a:p>
            <a:pPr lvl="1"/>
            <a:r>
              <a:rPr lang="en-GB" dirty="0"/>
              <a:t>Commonly affects convex joint surfaces</a:t>
            </a:r>
          </a:p>
          <a:p>
            <a:r>
              <a:rPr lang="en-GB" dirty="0"/>
              <a:t>Causes: idiopathic, repetitive </a:t>
            </a:r>
            <a:r>
              <a:rPr lang="en-GB" dirty="0" err="1"/>
              <a:t>truama</a:t>
            </a:r>
            <a:r>
              <a:rPr lang="en-GB" dirty="0"/>
              <a:t>, genetic, post-steroid</a:t>
            </a:r>
          </a:p>
          <a:p>
            <a:r>
              <a:rPr lang="en-GB" dirty="0"/>
              <a:t>S: pain worse on activity, joint effusions, locking, giving way of joint</a:t>
            </a:r>
          </a:p>
          <a:p>
            <a:r>
              <a:rPr lang="en-GB" dirty="0"/>
              <a:t>Ix: MRI</a:t>
            </a:r>
          </a:p>
          <a:p>
            <a:r>
              <a:rPr lang="en-GB" dirty="0" err="1"/>
              <a:t>Tx</a:t>
            </a:r>
            <a:r>
              <a:rPr lang="en-GB" dirty="0"/>
              <a:t>: rest, immobilisation, surgical (pinning of loose fragment)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861048"/>
            <a:ext cx="3525760" cy="2679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827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Bone pathology</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237601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Osteoporosis</a:t>
            </a:r>
          </a:p>
        </p:txBody>
      </p:sp>
      <p:sp>
        <p:nvSpPr>
          <p:cNvPr id="5" name="Content Placeholder 4"/>
          <p:cNvSpPr>
            <a:spLocks noGrp="1"/>
          </p:cNvSpPr>
          <p:nvPr>
            <p:ph idx="1"/>
          </p:nvPr>
        </p:nvSpPr>
        <p:spPr/>
        <p:txBody>
          <a:bodyPr>
            <a:normAutofit fontScale="62500" lnSpcReduction="20000"/>
          </a:bodyPr>
          <a:lstStyle/>
          <a:p>
            <a:r>
              <a:rPr lang="en-GB" dirty="0"/>
              <a:t>Increased porosity of bone leading to decreased bone density and increased risk of fractures </a:t>
            </a:r>
          </a:p>
          <a:p>
            <a:pPr lvl="1"/>
            <a:r>
              <a:rPr lang="en-GB" dirty="0"/>
              <a:t>BD 2.5 standard deviations below the normal range </a:t>
            </a:r>
          </a:p>
          <a:p>
            <a:r>
              <a:rPr lang="en-GB" dirty="0"/>
              <a:t>Pathogenesis</a:t>
            </a:r>
          </a:p>
          <a:p>
            <a:pPr lvl="1"/>
            <a:r>
              <a:rPr lang="en-GB" dirty="0"/>
              <a:t>Amount of bone resorbed exceeds the amount made </a:t>
            </a:r>
          </a:p>
          <a:p>
            <a:r>
              <a:rPr lang="en-GB" dirty="0"/>
              <a:t>Causes</a:t>
            </a:r>
          </a:p>
          <a:p>
            <a:pPr lvl="1"/>
            <a:r>
              <a:rPr lang="en-GB" dirty="0"/>
              <a:t>Primary – postmenopausal, age-related</a:t>
            </a:r>
          </a:p>
          <a:p>
            <a:pPr lvl="1"/>
            <a:r>
              <a:rPr lang="en-GB" dirty="0"/>
              <a:t>Secondary – neoplasia (multiple myeloma), drugs (steroids, chemo, alcohol), endocrine (thyroid problems), GI (malnutrition), disease (RA, TB), mechanical (</a:t>
            </a:r>
            <a:r>
              <a:rPr lang="en-GB" dirty="0" err="1"/>
              <a:t>immbolisation</a:t>
            </a:r>
            <a:r>
              <a:rPr lang="en-GB" dirty="0"/>
              <a:t>)</a:t>
            </a:r>
          </a:p>
          <a:p>
            <a:r>
              <a:rPr lang="en-GB" dirty="0"/>
              <a:t>RF: smoking, reduced physical activity, nutritional state, early menopause </a:t>
            </a:r>
          </a:p>
          <a:p>
            <a:r>
              <a:rPr lang="en-GB" dirty="0"/>
              <a:t>S: low trauma fractures, vertebral fracture in thoracic/lumbar spine, #NOF</a:t>
            </a:r>
          </a:p>
          <a:p>
            <a:r>
              <a:rPr lang="en-GB" dirty="0"/>
              <a:t>Ix: DXA scan</a:t>
            </a:r>
          </a:p>
          <a:p>
            <a:r>
              <a:rPr lang="en-GB" dirty="0" err="1"/>
              <a:t>Tx</a:t>
            </a:r>
            <a:r>
              <a:rPr lang="en-GB" dirty="0"/>
              <a:t>: prevention (calcium supplements), exclude secondary cause, assess bone density (FRAX score), meds (bisphosphonates)</a:t>
            </a:r>
          </a:p>
        </p:txBody>
      </p:sp>
    </p:spTree>
    <p:extLst>
      <p:ext uri="{BB962C8B-B14F-4D97-AF65-F5344CB8AC3E}">
        <p14:creationId xmlns:p14="http://schemas.microsoft.com/office/powerpoint/2010/main" val="1825561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229600" cy="1143000"/>
          </a:xfrm>
        </p:spPr>
        <p:txBody>
          <a:bodyPr/>
          <a:lstStyle/>
          <a:p>
            <a:r>
              <a:rPr lang="en-GB" dirty="0"/>
              <a:t>Rickets/</a:t>
            </a:r>
            <a:r>
              <a:rPr lang="en-GB" dirty="0" err="1"/>
              <a:t>Osteomalacia</a:t>
            </a:r>
            <a:endParaRPr lang="en-GB" dirty="0"/>
          </a:p>
        </p:txBody>
      </p:sp>
      <p:sp>
        <p:nvSpPr>
          <p:cNvPr id="3" name="Content Placeholder 2"/>
          <p:cNvSpPr>
            <a:spLocks noGrp="1"/>
          </p:cNvSpPr>
          <p:nvPr>
            <p:ph idx="1"/>
          </p:nvPr>
        </p:nvSpPr>
        <p:spPr>
          <a:xfrm>
            <a:off x="467544" y="1412776"/>
            <a:ext cx="6563072" cy="4813995"/>
          </a:xfrm>
        </p:spPr>
        <p:txBody>
          <a:bodyPr>
            <a:normAutofit fontScale="62500" lnSpcReduction="20000"/>
          </a:bodyPr>
          <a:lstStyle/>
          <a:p>
            <a:r>
              <a:rPr lang="en-GB" dirty="0"/>
              <a:t>Rickets in children, </a:t>
            </a:r>
            <a:r>
              <a:rPr lang="en-GB" dirty="0" err="1"/>
              <a:t>osteomalacia</a:t>
            </a:r>
            <a:r>
              <a:rPr lang="en-GB" dirty="0"/>
              <a:t> in adults</a:t>
            </a:r>
          </a:p>
          <a:p>
            <a:r>
              <a:rPr lang="en-GB" dirty="0"/>
              <a:t>Caused by deranged vitamin D absorption/metabolism which causes impaired mineralisation of bone </a:t>
            </a:r>
          </a:p>
          <a:p>
            <a:pPr lvl="1"/>
            <a:r>
              <a:rPr lang="en-GB" dirty="0"/>
              <a:t>Vitamin D maintains normal calcium and phosphate levels</a:t>
            </a:r>
          </a:p>
          <a:p>
            <a:pPr lvl="2"/>
            <a:r>
              <a:rPr lang="en-GB" dirty="0"/>
              <a:t>Produced in skin and converted to active form in kidneys/from diet</a:t>
            </a:r>
          </a:p>
          <a:p>
            <a:pPr lvl="1"/>
            <a:r>
              <a:rPr lang="en-GB" dirty="0"/>
              <a:t>Causes of deranged vitamin D</a:t>
            </a:r>
          </a:p>
          <a:p>
            <a:pPr lvl="2"/>
            <a:r>
              <a:rPr lang="en-GB" dirty="0"/>
              <a:t>Inadequate synthesis – poor UV exposure</a:t>
            </a:r>
          </a:p>
          <a:p>
            <a:pPr lvl="2"/>
            <a:r>
              <a:rPr lang="en-GB" dirty="0"/>
              <a:t>Decreased absorption – </a:t>
            </a:r>
            <a:r>
              <a:rPr lang="en-GB" dirty="0" err="1"/>
              <a:t>cholestatic</a:t>
            </a:r>
            <a:r>
              <a:rPr lang="en-GB" dirty="0"/>
              <a:t> liver disease, biliary tract obstruction</a:t>
            </a:r>
          </a:p>
          <a:p>
            <a:pPr lvl="2"/>
            <a:r>
              <a:rPr lang="en-GB" dirty="0"/>
              <a:t>Poor production – renal </a:t>
            </a:r>
            <a:r>
              <a:rPr lang="en-GB" dirty="0" err="1"/>
              <a:t>osteodystrophy</a:t>
            </a:r>
            <a:r>
              <a:rPr lang="en-GB" dirty="0"/>
              <a:t> </a:t>
            </a:r>
          </a:p>
          <a:p>
            <a:pPr lvl="2"/>
            <a:r>
              <a:rPr lang="en-GB" dirty="0"/>
              <a:t>Phosphate depletion – poor absorption due to antacid use </a:t>
            </a:r>
          </a:p>
          <a:p>
            <a:r>
              <a:rPr lang="en-GB" dirty="0"/>
              <a:t>Overall management: prevent by correcting deficiencies, treat complications (SUFE, fractures)</a:t>
            </a:r>
          </a:p>
          <a:p>
            <a:r>
              <a:rPr lang="en-GB" dirty="0"/>
              <a:t>Rickets</a:t>
            </a:r>
          </a:p>
          <a:p>
            <a:pPr lvl="1"/>
            <a:r>
              <a:rPr lang="en-GB" dirty="0"/>
              <a:t>S: bone pain and tenderness, delayed walking, deformed skeleton (flat occiput, frontal bossing, pigeon chest)</a:t>
            </a:r>
          </a:p>
          <a:p>
            <a:pPr lvl="1"/>
            <a:r>
              <a:rPr lang="en-GB" dirty="0"/>
              <a:t>Radiological features: </a:t>
            </a:r>
            <a:r>
              <a:rPr lang="en-GB" dirty="0" err="1"/>
              <a:t>loosers</a:t>
            </a:r>
            <a:r>
              <a:rPr lang="en-GB" dirty="0"/>
              <a:t> lines, osteopenia</a:t>
            </a:r>
          </a:p>
          <a:p>
            <a:pPr lvl="1"/>
            <a:r>
              <a:rPr lang="en-GB" dirty="0"/>
              <a:t>Ix: low calcium, low phosphate, high ALP</a:t>
            </a:r>
          </a:p>
          <a:p>
            <a:r>
              <a:rPr lang="en-GB" dirty="0" err="1"/>
              <a:t>Osteomalacia</a:t>
            </a:r>
            <a:endParaRPr lang="en-GB" dirty="0"/>
          </a:p>
          <a:p>
            <a:pPr lvl="1"/>
            <a:r>
              <a:rPr lang="en-GB" dirty="0"/>
              <a:t>S: fatigue, bone pain, pathological fractures </a:t>
            </a:r>
          </a:p>
          <a:p>
            <a:pPr lvl="1"/>
            <a:r>
              <a:rPr lang="en-GB" dirty="0"/>
              <a:t>Ix: to diagnose, trial </a:t>
            </a:r>
            <a:r>
              <a:rPr lang="en-GB" dirty="0" err="1"/>
              <a:t>Vit</a:t>
            </a:r>
            <a:r>
              <a:rPr lang="en-GB" dirty="0"/>
              <a:t> D replacement, ALP/PTH high</a:t>
            </a:r>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176" y="116632"/>
            <a:ext cx="2209824" cy="278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578" y="4751462"/>
            <a:ext cx="3717421" cy="210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320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Paget’s Disease of Bone</a:t>
            </a:r>
          </a:p>
        </p:txBody>
      </p:sp>
      <p:sp>
        <p:nvSpPr>
          <p:cNvPr id="3" name="Content Placeholder 2"/>
          <p:cNvSpPr>
            <a:spLocks noGrp="1"/>
          </p:cNvSpPr>
          <p:nvPr>
            <p:ph idx="1"/>
          </p:nvPr>
        </p:nvSpPr>
        <p:spPr/>
        <p:txBody>
          <a:bodyPr>
            <a:normAutofit fontScale="70000" lnSpcReduction="20000"/>
          </a:bodyPr>
          <a:lstStyle/>
          <a:p>
            <a:r>
              <a:rPr lang="en-GB" dirty="0"/>
              <a:t>Excessive disorganised bone turnover</a:t>
            </a:r>
          </a:p>
          <a:p>
            <a:r>
              <a:rPr lang="en-GB" dirty="0"/>
              <a:t>Three phases</a:t>
            </a:r>
          </a:p>
          <a:p>
            <a:pPr lvl="1"/>
            <a:r>
              <a:rPr lang="en-GB" dirty="0" err="1"/>
              <a:t>Osteolytic</a:t>
            </a:r>
            <a:r>
              <a:rPr lang="en-GB" dirty="0"/>
              <a:t> – mediated by osteoclasts </a:t>
            </a:r>
            <a:r>
              <a:rPr lang="en-GB" dirty="0">
                <a:sym typeface="Wingdings" panose="05000000000000000000" pitchFamily="2" charset="2"/>
              </a:rPr>
              <a:t> bone resorption causes </a:t>
            </a:r>
            <a:r>
              <a:rPr lang="en-GB" dirty="0" err="1">
                <a:sym typeface="Wingdings" panose="05000000000000000000" pitchFamily="2" charset="2"/>
              </a:rPr>
              <a:t>osteolytic</a:t>
            </a:r>
            <a:r>
              <a:rPr lang="en-GB" dirty="0">
                <a:sym typeface="Wingdings" panose="05000000000000000000" pitchFamily="2" charset="2"/>
              </a:rPr>
              <a:t> lesions</a:t>
            </a:r>
            <a:endParaRPr lang="en-GB" dirty="0"/>
          </a:p>
          <a:p>
            <a:pPr lvl="1"/>
            <a:r>
              <a:rPr lang="en-GB" dirty="0"/>
              <a:t>Reparative –mediated by predominance of osteoblasts </a:t>
            </a:r>
            <a:r>
              <a:rPr lang="en-GB" dirty="0">
                <a:sym typeface="Wingdings" panose="05000000000000000000" pitchFamily="2" charset="2"/>
              </a:rPr>
              <a:t></a:t>
            </a:r>
            <a:r>
              <a:rPr lang="en-GB" dirty="0"/>
              <a:t> rapid bone formation </a:t>
            </a:r>
          </a:p>
          <a:p>
            <a:pPr lvl="1"/>
            <a:r>
              <a:rPr lang="en-GB" dirty="0"/>
              <a:t>Inactive – </a:t>
            </a:r>
            <a:r>
              <a:rPr lang="en-GB" dirty="0" err="1"/>
              <a:t>osteosclerotic</a:t>
            </a:r>
            <a:r>
              <a:rPr lang="en-GB" dirty="0"/>
              <a:t> stage </a:t>
            </a:r>
            <a:r>
              <a:rPr lang="en-GB" dirty="0">
                <a:sym typeface="Wingdings" panose="05000000000000000000" pitchFamily="2" charset="2"/>
              </a:rPr>
              <a:t></a:t>
            </a:r>
            <a:r>
              <a:rPr lang="en-GB" dirty="0"/>
              <a:t> little cellular activity</a:t>
            </a:r>
          </a:p>
          <a:p>
            <a:r>
              <a:rPr lang="en-GB" dirty="0"/>
              <a:t>Aetiology – unclear, ?genetic (HLA)</a:t>
            </a:r>
          </a:p>
          <a:p>
            <a:r>
              <a:rPr lang="en-GB" dirty="0"/>
              <a:t>S: asymptomatic; affects pelvis, lumbar/thoracic spine, femur, skull (can compress CN roots and cause headache/neurology), sacrum, tibia, </a:t>
            </a:r>
            <a:r>
              <a:rPr lang="en-GB" dirty="0" err="1"/>
              <a:t>humerus</a:t>
            </a:r>
            <a:r>
              <a:rPr lang="en-GB" dirty="0"/>
              <a:t>; bone pain; femur bowing; chalk stick fractures</a:t>
            </a:r>
          </a:p>
          <a:p>
            <a:r>
              <a:rPr lang="en-GB" dirty="0"/>
              <a:t>Ix: HIGH ALP, XR</a:t>
            </a:r>
          </a:p>
          <a:p>
            <a:r>
              <a:rPr lang="en-GB" dirty="0" err="1"/>
              <a:t>Tx</a:t>
            </a:r>
            <a:r>
              <a:rPr lang="en-GB" dirty="0"/>
              <a:t>: bisphosphonates, calcitonin, surgery if neurological compression </a:t>
            </a:r>
          </a:p>
          <a:p>
            <a:r>
              <a:rPr lang="en-GB" dirty="0"/>
              <a:t>Linked to tumours (benign or malignant (sarcoma, osteosarcoma))</a:t>
            </a:r>
          </a:p>
          <a:p>
            <a:endParaRPr lang="en-GB" dirty="0"/>
          </a:p>
        </p:txBody>
      </p:sp>
    </p:spTree>
    <p:extLst>
      <p:ext uri="{BB962C8B-B14F-4D97-AF65-F5344CB8AC3E}">
        <p14:creationId xmlns:p14="http://schemas.microsoft.com/office/powerpoint/2010/main" val="613605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Hip and thigh</a:t>
            </a:r>
          </a:p>
        </p:txBody>
      </p:sp>
      <p:sp>
        <p:nvSpPr>
          <p:cNvPr id="5" name="Text Placeholder 4"/>
          <p:cNvSpPr>
            <a:spLocks noGrp="1"/>
          </p:cNvSpPr>
          <p:nvPr>
            <p:ph type="body" idx="1"/>
          </p:nvPr>
        </p:nvSpPr>
        <p:spPr/>
        <p:txBody>
          <a:bodyPr/>
          <a:lstStyle/>
          <a:p>
            <a:r>
              <a:rPr lang="en-GB" dirty="0">
                <a:hlinkClick r:id="rId2"/>
              </a:rPr>
              <a:t>https://www.youtube.com/watch?v=RHJwCzzWqhE&amp;list=PLF951931B19317229</a:t>
            </a:r>
            <a:r>
              <a:rPr lang="en-GB" dirty="0"/>
              <a:t> – ANATOMY OF LOWER LEG</a:t>
            </a:r>
          </a:p>
        </p:txBody>
      </p:sp>
    </p:spTree>
    <p:extLst>
      <p:ext uri="{BB962C8B-B14F-4D97-AF65-F5344CB8AC3E}">
        <p14:creationId xmlns:p14="http://schemas.microsoft.com/office/powerpoint/2010/main" val="1759638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Bone and muscle physiology</a:t>
            </a:r>
          </a:p>
        </p:txBody>
      </p:sp>
      <p:sp>
        <p:nvSpPr>
          <p:cNvPr id="7" name="Text Placeholder 6"/>
          <p:cNvSpPr>
            <a:spLocks noGrp="1"/>
          </p:cNvSpPr>
          <p:nvPr>
            <p:ph type="body" idx="1"/>
          </p:nvPr>
        </p:nvSpPr>
        <p:spPr/>
        <p:txBody>
          <a:bodyPr/>
          <a:lstStyle/>
          <a:p>
            <a:endParaRPr lang="en-GB"/>
          </a:p>
        </p:txBody>
      </p:sp>
    </p:spTree>
    <p:extLst>
      <p:ext uri="{BB962C8B-B14F-4D97-AF65-F5344CB8AC3E}">
        <p14:creationId xmlns:p14="http://schemas.microsoft.com/office/powerpoint/2010/main" val="119559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Anatomy of Hip</a:t>
            </a:r>
          </a:p>
        </p:txBody>
      </p:sp>
      <p:sp>
        <p:nvSpPr>
          <p:cNvPr id="3" name="Content Placeholder 2"/>
          <p:cNvSpPr>
            <a:spLocks noGrp="1"/>
          </p:cNvSpPr>
          <p:nvPr>
            <p:ph idx="1"/>
          </p:nvPr>
        </p:nvSpPr>
        <p:spPr>
          <a:xfrm>
            <a:off x="457200" y="1268760"/>
            <a:ext cx="8229600" cy="5256584"/>
          </a:xfrm>
        </p:spPr>
        <p:txBody>
          <a:bodyPr>
            <a:normAutofit fontScale="55000" lnSpcReduction="20000"/>
          </a:bodyPr>
          <a:lstStyle/>
          <a:p>
            <a:r>
              <a:rPr lang="en-GB" dirty="0"/>
              <a:t>Ball in socket (femur and acetabulum)</a:t>
            </a:r>
          </a:p>
          <a:p>
            <a:r>
              <a:rPr lang="en-GB" dirty="0"/>
              <a:t>Trochanters = insertion points for muscles </a:t>
            </a:r>
          </a:p>
          <a:p>
            <a:pPr lvl="1"/>
            <a:r>
              <a:rPr lang="en-GB" dirty="0"/>
              <a:t>Greater = piriformis, obturator </a:t>
            </a:r>
            <a:r>
              <a:rPr lang="en-GB" dirty="0" err="1"/>
              <a:t>externus</a:t>
            </a:r>
            <a:r>
              <a:rPr lang="en-GB" dirty="0"/>
              <a:t>, obturator </a:t>
            </a:r>
            <a:r>
              <a:rPr lang="en-GB" dirty="0" err="1"/>
              <a:t>internus</a:t>
            </a:r>
            <a:r>
              <a:rPr lang="en-GB" dirty="0"/>
              <a:t>, </a:t>
            </a:r>
          </a:p>
          <a:p>
            <a:pPr marL="457200" lvl="1" indent="0">
              <a:buNone/>
            </a:pPr>
            <a:r>
              <a:rPr lang="en-GB" dirty="0"/>
              <a:t>		gluteus </a:t>
            </a:r>
            <a:r>
              <a:rPr lang="en-GB" dirty="0" err="1"/>
              <a:t>medius</a:t>
            </a:r>
            <a:r>
              <a:rPr lang="en-GB" dirty="0"/>
              <a:t>, gluteus </a:t>
            </a:r>
            <a:r>
              <a:rPr lang="en-GB" dirty="0" err="1"/>
              <a:t>minimus</a:t>
            </a:r>
            <a:r>
              <a:rPr lang="en-GB" dirty="0"/>
              <a:t>, </a:t>
            </a:r>
            <a:r>
              <a:rPr lang="en-GB" dirty="0" err="1"/>
              <a:t>gemelli</a:t>
            </a:r>
            <a:endParaRPr lang="en-GB" dirty="0"/>
          </a:p>
          <a:p>
            <a:pPr lvl="1"/>
            <a:r>
              <a:rPr lang="en-GB" dirty="0"/>
              <a:t>Lesser = psoas, </a:t>
            </a:r>
            <a:r>
              <a:rPr lang="en-GB" dirty="0" err="1"/>
              <a:t>iliacus</a:t>
            </a:r>
            <a:endParaRPr lang="en-GB" dirty="0"/>
          </a:p>
          <a:p>
            <a:r>
              <a:rPr lang="en-GB" dirty="0"/>
              <a:t>Ligaments of Hip</a:t>
            </a:r>
          </a:p>
          <a:p>
            <a:pPr lvl="1"/>
            <a:r>
              <a:rPr lang="en-GB" dirty="0"/>
              <a:t>Acetabular </a:t>
            </a:r>
            <a:r>
              <a:rPr lang="en-GB" dirty="0" err="1"/>
              <a:t>labrum</a:t>
            </a:r>
            <a:r>
              <a:rPr lang="en-GB" dirty="0"/>
              <a:t> (ring of fibrocartilage round acetabulum)</a:t>
            </a:r>
          </a:p>
          <a:p>
            <a:pPr lvl="1"/>
            <a:r>
              <a:rPr lang="en-GB" dirty="0" err="1"/>
              <a:t>Iliofemoral</a:t>
            </a:r>
            <a:r>
              <a:rPr lang="en-GB" dirty="0"/>
              <a:t> ligament </a:t>
            </a:r>
          </a:p>
          <a:p>
            <a:pPr lvl="1"/>
            <a:r>
              <a:rPr lang="en-GB" dirty="0" err="1"/>
              <a:t>Pubofemoral</a:t>
            </a:r>
            <a:r>
              <a:rPr lang="en-GB" dirty="0"/>
              <a:t> </a:t>
            </a:r>
          </a:p>
          <a:p>
            <a:pPr lvl="1"/>
            <a:r>
              <a:rPr lang="en-GB" dirty="0" err="1"/>
              <a:t>Ischiofemoral</a:t>
            </a:r>
            <a:r>
              <a:rPr lang="en-GB" dirty="0"/>
              <a:t> </a:t>
            </a:r>
          </a:p>
          <a:p>
            <a:r>
              <a:rPr lang="en-GB" dirty="0"/>
              <a:t>Blood supply of hip</a:t>
            </a:r>
          </a:p>
          <a:p>
            <a:pPr lvl="1"/>
            <a:r>
              <a:rPr lang="en-GB" dirty="0"/>
              <a:t>Medial circumflex femoral</a:t>
            </a:r>
          </a:p>
          <a:p>
            <a:pPr lvl="1"/>
            <a:r>
              <a:rPr lang="en-GB" dirty="0"/>
              <a:t>Lateral circumflex</a:t>
            </a:r>
          </a:p>
          <a:p>
            <a:pPr lvl="1"/>
            <a:r>
              <a:rPr lang="en-GB" dirty="0" err="1"/>
              <a:t>Ligamentum</a:t>
            </a:r>
            <a:r>
              <a:rPr lang="en-GB" dirty="0"/>
              <a:t> </a:t>
            </a:r>
            <a:r>
              <a:rPr lang="en-GB" dirty="0" err="1"/>
              <a:t>teres</a:t>
            </a:r>
            <a:endParaRPr lang="en-GB" dirty="0"/>
          </a:p>
          <a:p>
            <a:r>
              <a:rPr lang="en-GB" dirty="0"/>
              <a:t>Nerve supply</a:t>
            </a:r>
          </a:p>
          <a:p>
            <a:pPr lvl="1"/>
            <a:r>
              <a:rPr lang="en-GB" dirty="0"/>
              <a:t>Femoral, obturator and sciatic nerves</a:t>
            </a:r>
          </a:p>
          <a:p>
            <a:pPr lvl="1"/>
            <a:r>
              <a:rPr lang="en-GB" dirty="0"/>
              <a:t>Hiltons law = nerve trunk supplying a </a:t>
            </a:r>
          </a:p>
          <a:p>
            <a:pPr marL="457200" lvl="1" indent="0">
              <a:buNone/>
            </a:pPr>
            <a:r>
              <a:rPr lang="en-GB" dirty="0"/>
              <a:t>	joint also supplies the overlying skin </a:t>
            </a:r>
          </a:p>
          <a:p>
            <a:pPr marL="457200" lvl="1" indent="0">
              <a:buNone/>
            </a:pPr>
            <a:r>
              <a:rPr lang="en-GB" dirty="0"/>
              <a:t>	and muscles that move the joint</a:t>
            </a:r>
          </a:p>
          <a:p>
            <a:pPr marL="457200" lvl="1" indent="0">
              <a:buNone/>
            </a:pPr>
            <a:r>
              <a:rPr lang="en-GB" dirty="0">
                <a:hlinkClick r:id="rId2"/>
              </a:rPr>
              <a:t>https://www.google.co.uk/url?sa=t&amp;rct=j&amp;q=&amp;esrc=s&amp;source=video&amp;cd=5&amp;cad=rja&amp;uact=8&amp;ved=0ahUKEwjEzaD_mP_YAhUIWSwKHc16CtcQtwIIPjAE&amp;url=https%3A%2F%2Fwww.youtube.com%2Fwatch%3Fv%3DZWcdMj8wRos&amp;usg=AOvVaw0dZgJKz-SCOVl2Q1FW5nv5</a:t>
            </a:r>
            <a:r>
              <a:rPr lang="en-GB" dirty="0"/>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538165"/>
            <a:ext cx="3893853" cy="3319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39937"/>
            <a:ext cx="22479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076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3"/>
            <a:ext cx="9143999" cy="6865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8394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6" y="116632"/>
            <a:ext cx="6923112" cy="1143000"/>
          </a:xfrm>
        </p:spPr>
        <p:txBody>
          <a:bodyPr/>
          <a:lstStyle/>
          <a:p>
            <a:r>
              <a:rPr lang="en-GB" dirty="0"/>
              <a:t>Anatomy of Gluteal Region</a:t>
            </a:r>
          </a:p>
        </p:txBody>
      </p:sp>
      <p:sp>
        <p:nvSpPr>
          <p:cNvPr id="3" name="Content Placeholder 2"/>
          <p:cNvSpPr>
            <a:spLocks noGrp="1"/>
          </p:cNvSpPr>
          <p:nvPr>
            <p:ph idx="1"/>
          </p:nvPr>
        </p:nvSpPr>
        <p:spPr/>
        <p:txBody>
          <a:bodyPr>
            <a:normAutofit fontScale="92500" lnSpcReduction="20000"/>
          </a:bodyPr>
          <a:lstStyle/>
          <a:p>
            <a:r>
              <a:rPr lang="en-GB" sz="1400" dirty="0"/>
              <a:t>Contains:</a:t>
            </a:r>
          </a:p>
          <a:p>
            <a:pPr lvl="1"/>
            <a:r>
              <a:rPr lang="en-GB" sz="1200" dirty="0"/>
              <a:t>Gluteus muscles </a:t>
            </a:r>
          </a:p>
          <a:p>
            <a:pPr lvl="2"/>
            <a:r>
              <a:rPr lang="en-GB" sz="1100" dirty="0"/>
              <a:t>Maximus is largest muscle in body and is supplied by inferior gluteal nerve </a:t>
            </a:r>
          </a:p>
          <a:p>
            <a:pPr lvl="1"/>
            <a:r>
              <a:rPr lang="en-GB" sz="1200" dirty="0"/>
              <a:t>Tensor fasciae </a:t>
            </a:r>
            <a:r>
              <a:rPr lang="en-GB" sz="1200" dirty="0" err="1"/>
              <a:t>latae</a:t>
            </a:r>
            <a:r>
              <a:rPr lang="en-GB" sz="1200" dirty="0"/>
              <a:t>, piriformis, </a:t>
            </a:r>
            <a:r>
              <a:rPr lang="en-GB" sz="1200" dirty="0" err="1"/>
              <a:t>gemelli</a:t>
            </a:r>
            <a:r>
              <a:rPr lang="en-GB" sz="1200" dirty="0"/>
              <a:t> muscles, obturator </a:t>
            </a:r>
            <a:r>
              <a:rPr lang="en-GB" sz="1200" dirty="0" err="1"/>
              <a:t>internus</a:t>
            </a:r>
            <a:r>
              <a:rPr lang="en-GB" sz="1200" dirty="0"/>
              <a:t>, </a:t>
            </a:r>
            <a:r>
              <a:rPr lang="en-GB" sz="1200" dirty="0" err="1"/>
              <a:t>quadratus</a:t>
            </a:r>
            <a:r>
              <a:rPr lang="en-GB" sz="1200" dirty="0"/>
              <a:t> </a:t>
            </a:r>
            <a:r>
              <a:rPr lang="en-GB" sz="1200" dirty="0" err="1"/>
              <a:t>femoris</a:t>
            </a:r>
            <a:endParaRPr lang="en-GB" sz="1200" dirty="0"/>
          </a:p>
          <a:p>
            <a:r>
              <a:rPr lang="en-GB" sz="1400" dirty="0"/>
              <a:t>Extends from iliac crest to gluteal buttock crease</a:t>
            </a:r>
          </a:p>
          <a:p>
            <a:r>
              <a:rPr lang="en-GB" sz="1400" dirty="0"/>
              <a:t>Sciatic foramina – allow passage of vessels and nerves to lower limb</a:t>
            </a:r>
          </a:p>
          <a:p>
            <a:pPr lvl="1"/>
            <a:r>
              <a:rPr lang="en-GB" sz="1200" dirty="0"/>
              <a:t>Greater </a:t>
            </a:r>
          </a:p>
          <a:p>
            <a:pPr lvl="2"/>
            <a:r>
              <a:rPr lang="en-GB" sz="1100" dirty="0"/>
              <a:t>Superior gluteal nerves, arteries and veins; piriformis; inferior gluteal nerves, arteries and veins; internal </a:t>
            </a:r>
            <a:r>
              <a:rPr lang="en-GB" sz="1100" dirty="0" err="1"/>
              <a:t>pudendal</a:t>
            </a:r>
            <a:r>
              <a:rPr lang="en-GB" sz="1100" dirty="0"/>
              <a:t> artery and vein; posterior cutaneous nerve of thigh; </a:t>
            </a:r>
            <a:r>
              <a:rPr lang="en-GB" sz="1100" dirty="0" err="1"/>
              <a:t>scaitic</a:t>
            </a:r>
            <a:r>
              <a:rPr lang="en-GB" sz="1100" dirty="0"/>
              <a:t> nerve; </a:t>
            </a:r>
            <a:r>
              <a:rPr lang="en-GB" sz="1100" dirty="0" err="1"/>
              <a:t>pudendal</a:t>
            </a:r>
            <a:r>
              <a:rPr lang="en-GB" sz="1100" dirty="0"/>
              <a:t> nerve</a:t>
            </a:r>
          </a:p>
          <a:p>
            <a:pPr lvl="1"/>
            <a:r>
              <a:rPr lang="en-GB" sz="1200" dirty="0"/>
              <a:t>Lesser </a:t>
            </a:r>
          </a:p>
          <a:p>
            <a:pPr lvl="2"/>
            <a:r>
              <a:rPr lang="en-GB" sz="1100" dirty="0" err="1"/>
              <a:t>Pudendal</a:t>
            </a:r>
            <a:r>
              <a:rPr lang="en-GB" sz="1100" dirty="0"/>
              <a:t> nerve; internal </a:t>
            </a:r>
            <a:r>
              <a:rPr lang="en-GB" sz="1100" dirty="0" err="1"/>
              <a:t>pudendal</a:t>
            </a:r>
            <a:r>
              <a:rPr lang="en-GB" sz="1100" dirty="0"/>
              <a:t> artery and vein; nerve to obturator and </a:t>
            </a:r>
            <a:r>
              <a:rPr lang="en-GB" sz="1100" dirty="0" err="1"/>
              <a:t>internus</a:t>
            </a:r>
            <a:r>
              <a:rPr lang="en-GB" sz="1100" dirty="0"/>
              <a:t> </a:t>
            </a:r>
          </a:p>
          <a:p>
            <a:r>
              <a:rPr lang="en-GB" sz="1400" dirty="0"/>
              <a:t>Blood supply</a:t>
            </a:r>
          </a:p>
          <a:p>
            <a:pPr lvl="1"/>
            <a:r>
              <a:rPr lang="en-GB" sz="1200" dirty="0"/>
              <a:t>Branches of internal iliac artery (superior and inferior gluteal arteries)</a:t>
            </a:r>
          </a:p>
          <a:p>
            <a:pPr lvl="2"/>
            <a:r>
              <a:rPr lang="en-GB" sz="1100" dirty="0"/>
              <a:t>Superior lies above piriformis and inferior lies below</a:t>
            </a:r>
          </a:p>
          <a:p>
            <a:pPr lvl="1"/>
            <a:r>
              <a:rPr lang="en-GB" sz="1200" dirty="0"/>
              <a:t>Trochanteric anastomoses supplies head of femur (superior and inferior gluteal arteries + medial and lateral circumflex)</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478" y="116632"/>
            <a:ext cx="2385920"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39" y="965652"/>
            <a:ext cx="2023887" cy="1138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085184"/>
            <a:ext cx="2981992" cy="1559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5177383"/>
            <a:ext cx="2415415" cy="155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7476" y="4998245"/>
            <a:ext cx="2268747" cy="173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781088" y="1772816"/>
            <a:ext cx="2358008" cy="1569660"/>
          </a:xfrm>
          <a:prstGeom prst="rect">
            <a:avLst/>
          </a:prstGeom>
        </p:spPr>
        <p:txBody>
          <a:bodyPr wrap="square">
            <a:spAutoFit/>
          </a:bodyPr>
          <a:lstStyle/>
          <a:p>
            <a:r>
              <a:rPr lang="en-GB" sz="800" dirty="0">
                <a:hlinkClick r:id="rId7"/>
              </a:rPr>
              <a:t>https://www.google.co.uk/url?sa=t&amp;rct=j&amp;q=&amp;esrc=s&amp;source=video&amp;cd=6&amp;cad=rja&amp;uact=8&amp;ved=0ahUKEwiokYHHm__YAhULliwKHTwcBiYQtwIIRzAF&amp;url=https%3A%2F%2Fwww.youtube.com%2Fwatch%3Fv%3DkXg3akhbrrg&amp;usg=AOvVaw0B62oASlfAx8gI5QBSLLYn</a:t>
            </a:r>
            <a:r>
              <a:rPr lang="en-GB" sz="800" dirty="0"/>
              <a:t> PART ONE</a:t>
            </a:r>
          </a:p>
          <a:p>
            <a:r>
              <a:rPr lang="en-GB" sz="800" dirty="0">
                <a:hlinkClick r:id="rId8"/>
              </a:rPr>
              <a:t>https://www.google.co.uk/url?sa=t&amp;rct=j&amp;q=&amp;esrc=s&amp;source=video&amp;cd=7&amp;cad=rja&amp;uact=8&amp;ved=0ahUKEwiokYHHm__YAhULliwKHTwcBiYQtwIITTAG&amp;url=https%3A%2F%2Fwww.youtube.com%2Fwatch%3Fv%3DcF0zy4ub1V4&amp;usg=AOvVaw2p8lQUrRvRnNDAov90okpJ</a:t>
            </a:r>
            <a:r>
              <a:rPr lang="en-GB" sz="800" dirty="0"/>
              <a:t> PART TWO</a:t>
            </a:r>
          </a:p>
        </p:txBody>
      </p:sp>
    </p:spTree>
    <p:extLst>
      <p:ext uri="{BB962C8B-B14F-4D97-AF65-F5344CB8AC3E}">
        <p14:creationId xmlns:p14="http://schemas.microsoft.com/office/powerpoint/2010/main" val="3282600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Approaches to Hip</a:t>
            </a:r>
          </a:p>
        </p:txBody>
      </p:sp>
      <p:sp>
        <p:nvSpPr>
          <p:cNvPr id="3" name="Content Placeholder 2"/>
          <p:cNvSpPr>
            <a:spLocks noGrp="1"/>
          </p:cNvSpPr>
          <p:nvPr>
            <p:ph idx="1"/>
          </p:nvPr>
        </p:nvSpPr>
        <p:spPr/>
        <p:txBody>
          <a:bodyPr>
            <a:normAutofit fontScale="62500" lnSpcReduction="20000"/>
          </a:bodyPr>
          <a:lstStyle/>
          <a:p>
            <a:r>
              <a:rPr lang="en-GB" dirty="0"/>
              <a:t>Anterior approach (Smith – Petersen)</a:t>
            </a:r>
          </a:p>
          <a:p>
            <a:pPr lvl="1"/>
            <a:r>
              <a:rPr lang="en-GB" dirty="0"/>
              <a:t>Between </a:t>
            </a:r>
            <a:r>
              <a:rPr lang="en-GB" dirty="0" err="1"/>
              <a:t>sartorius</a:t>
            </a:r>
            <a:r>
              <a:rPr lang="en-GB" dirty="0"/>
              <a:t> and tensor fascia </a:t>
            </a:r>
            <a:r>
              <a:rPr lang="en-GB" dirty="0" err="1"/>
              <a:t>latae</a:t>
            </a:r>
            <a:endParaRPr lang="en-GB" dirty="0"/>
          </a:p>
          <a:p>
            <a:pPr lvl="1"/>
            <a:r>
              <a:rPr lang="en-GB" dirty="0"/>
              <a:t>Risk of damaging: lateral femoral cutaneous nerve, femoral nerve</a:t>
            </a:r>
          </a:p>
          <a:p>
            <a:r>
              <a:rPr lang="en-GB" dirty="0"/>
              <a:t>Anterolateral approach (Watson – Jones)</a:t>
            </a:r>
          </a:p>
          <a:p>
            <a:pPr lvl="1"/>
            <a:r>
              <a:rPr lang="en-GB" dirty="0"/>
              <a:t>Between tensor fascia </a:t>
            </a:r>
            <a:r>
              <a:rPr lang="en-GB" dirty="0" err="1"/>
              <a:t>latae</a:t>
            </a:r>
            <a:r>
              <a:rPr lang="en-GB" dirty="0"/>
              <a:t> and gluteus </a:t>
            </a:r>
            <a:r>
              <a:rPr lang="en-GB" dirty="0" err="1"/>
              <a:t>medius</a:t>
            </a:r>
            <a:endParaRPr lang="en-GB" dirty="0"/>
          </a:p>
          <a:p>
            <a:pPr lvl="1"/>
            <a:r>
              <a:rPr lang="en-GB" dirty="0"/>
              <a:t>Risk of damaging: femoral nerve</a:t>
            </a:r>
          </a:p>
          <a:p>
            <a:r>
              <a:rPr lang="en-GB" b="1" dirty="0"/>
              <a:t>Direct lateral approach (modified </a:t>
            </a:r>
            <a:r>
              <a:rPr lang="en-GB" b="1" dirty="0" err="1"/>
              <a:t>Hardinge</a:t>
            </a:r>
            <a:r>
              <a:rPr lang="en-GB" b="1" dirty="0"/>
              <a:t>)</a:t>
            </a:r>
          </a:p>
          <a:p>
            <a:pPr lvl="1"/>
            <a:r>
              <a:rPr lang="en-GB" sz="1300" b="1" dirty="0">
                <a:hlinkClick r:id="rId2"/>
              </a:rPr>
              <a:t>https://www.google.co.uk/url?sa=t&amp;rct=j&amp;q=&amp;esrc=s&amp;source=video&amp;cd=2&amp;cad=rja&amp;uact=8&amp;ved=0ahUKEwiF-6yCnf_YAhXKliwKHSYjB5IQtwIILzAB&amp;url=https%3A%2F%2Fwww.youtube.com%2Fwatch%3Fv%3DTUb_krVSRro&amp;usg=AOvVaw1A82QaE2Cy0Vrnjgzid-G_</a:t>
            </a:r>
            <a:r>
              <a:rPr lang="en-GB" sz="1300" b="1" dirty="0"/>
              <a:t> </a:t>
            </a:r>
          </a:p>
          <a:p>
            <a:pPr lvl="1"/>
            <a:r>
              <a:rPr lang="en-GB" b="1" dirty="0"/>
              <a:t>Lateral incision over greater trochanter in line of femur</a:t>
            </a:r>
          </a:p>
          <a:p>
            <a:r>
              <a:rPr lang="en-GB" b="1" dirty="0"/>
              <a:t>Posterior approach (Moore)</a:t>
            </a:r>
          </a:p>
          <a:p>
            <a:pPr lvl="1"/>
            <a:r>
              <a:rPr lang="en-GB" sz="1400" b="1" dirty="0">
                <a:hlinkClick r:id="rId3"/>
              </a:rPr>
              <a:t>https://www.google.co.uk/url?sa=t&amp;rct=j&amp;q=&amp;esrc=s&amp;source=video&amp;cd=4&amp;cad=rja&amp;uact=8&amp;ved=0ahUKEwi9vMyQnf_YAhVKFywKHerYAhgQtwIIODAD&amp;url=https%3A%2F%2Fwww.youtube.com%2Fwatch%3Fv%3D0KDX0U1rA9g&amp;usg=AOvVaw0x_znHkWrxBmi2PELVQeDW</a:t>
            </a:r>
            <a:r>
              <a:rPr lang="en-GB" sz="1400" b="1" dirty="0"/>
              <a:t> </a:t>
            </a:r>
          </a:p>
          <a:p>
            <a:pPr lvl="1"/>
            <a:r>
              <a:rPr lang="en-GB" b="1" dirty="0"/>
              <a:t>Lateral incision over greater trochanter in line of femur</a:t>
            </a:r>
          </a:p>
          <a:p>
            <a:pPr lvl="1"/>
            <a:r>
              <a:rPr lang="en-GB" b="1" dirty="0"/>
              <a:t>Risk of damaging: sciatic nerve</a:t>
            </a:r>
          </a:p>
        </p:txBody>
      </p:sp>
    </p:spTree>
    <p:extLst>
      <p:ext uri="{BB962C8B-B14F-4D97-AF65-F5344CB8AC3E}">
        <p14:creationId xmlns:p14="http://schemas.microsoft.com/office/powerpoint/2010/main" val="1114567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Osteoarthritis of Hip</a:t>
            </a:r>
          </a:p>
        </p:txBody>
      </p:sp>
      <p:sp>
        <p:nvSpPr>
          <p:cNvPr id="3" name="Content Placeholder 2"/>
          <p:cNvSpPr>
            <a:spLocks noGrp="1"/>
          </p:cNvSpPr>
          <p:nvPr>
            <p:ph idx="1"/>
          </p:nvPr>
        </p:nvSpPr>
        <p:spPr/>
        <p:txBody>
          <a:bodyPr>
            <a:normAutofit fontScale="70000" lnSpcReduction="20000"/>
          </a:bodyPr>
          <a:lstStyle/>
          <a:p>
            <a:r>
              <a:rPr lang="en-GB" dirty="0"/>
              <a:t>Causes:</a:t>
            </a:r>
          </a:p>
          <a:p>
            <a:pPr lvl="1"/>
            <a:r>
              <a:rPr lang="en-GB" dirty="0"/>
              <a:t>Developmental dysplasia, </a:t>
            </a:r>
            <a:r>
              <a:rPr lang="en-GB" dirty="0" err="1"/>
              <a:t>Perthes</a:t>
            </a:r>
            <a:r>
              <a:rPr lang="en-GB" dirty="0"/>
              <a:t>’ disease, RA, avascular necrosis, Paget’s</a:t>
            </a:r>
          </a:p>
          <a:p>
            <a:pPr lvl="1"/>
            <a:r>
              <a:rPr lang="en-GB" dirty="0"/>
              <a:t>Primary (no cause) or secondary </a:t>
            </a:r>
          </a:p>
          <a:p>
            <a:r>
              <a:rPr lang="en-GB" dirty="0"/>
              <a:t>S: pain and restricted movement</a:t>
            </a:r>
          </a:p>
          <a:p>
            <a:pPr lvl="1"/>
            <a:r>
              <a:rPr lang="en-GB" dirty="0"/>
              <a:t>Antalgic gait, muscle wasting, restrictions of movement, shortening of leg </a:t>
            </a:r>
          </a:p>
          <a:p>
            <a:r>
              <a:rPr lang="en-GB" dirty="0"/>
              <a:t>Ix: XR (AP hip)</a:t>
            </a:r>
          </a:p>
          <a:p>
            <a:pPr lvl="1"/>
            <a:r>
              <a:rPr lang="en-GB" dirty="0"/>
              <a:t>Loss of joint space, osteophytes, sclerosis and erosion to head of femur</a:t>
            </a:r>
          </a:p>
          <a:p>
            <a:r>
              <a:rPr lang="en-GB" dirty="0" err="1"/>
              <a:t>Tx</a:t>
            </a:r>
            <a:r>
              <a:rPr lang="en-GB" dirty="0"/>
              <a:t>: conservative (strengthen muscles, weight loss, analgesia, </a:t>
            </a:r>
            <a:r>
              <a:rPr lang="en-GB" dirty="0" err="1"/>
              <a:t>physio</a:t>
            </a:r>
            <a:r>
              <a:rPr lang="en-GB" dirty="0"/>
              <a:t>)</a:t>
            </a:r>
          </a:p>
          <a:p>
            <a:pPr lvl="1"/>
            <a:r>
              <a:rPr lang="en-GB" dirty="0"/>
              <a:t>Surgery when conservative measures fail</a:t>
            </a:r>
          </a:p>
          <a:p>
            <a:pPr lvl="2"/>
            <a:r>
              <a:rPr lang="en-GB" dirty="0"/>
              <a:t>Arthrodesis (fusion of hip joint)</a:t>
            </a:r>
          </a:p>
          <a:p>
            <a:pPr lvl="2"/>
            <a:r>
              <a:rPr lang="en-GB" dirty="0"/>
              <a:t>Osteotomy realignment </a:t>
            </a:r>
          </a:p>
          <a:p>
            <a:pPr lvl="2"/>
            <a:r>
              <a:rPr lang="en-GB" dirty="0"/>
              <a:t>Hip replacement – give prophylactic </a:t>
            </a:r>
            <a:r>
              <a:rPr lang="en-GB" dirty="0" err="1"/>
              <a:t>abx</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941168"/>
            <a:ext cx="2521987" cy="1644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490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Hip Problems</a:t>
            </a:r>
          </a:p>
        </p:txBody>
      </p:sp>
      <p:sp>
        <p:nvSpPr>
          <p:cNvPr id="3" name="Content Placeholder 2"/>
          <p:cNvSpPr>
            <a:spLocks noGrp="1"/>
          </p:cNvSpPr>
          <p:nvPr>
            <p:ph idx="1"/>
          </p:nvPr>
        </p:nvSpPr>
        <p:spPr>
          <a:xfrm>
            <a:off x="1028700" y="1340768"/>
            <a:ext cx="7719764" cy="5256584"/>
          </a:xfrm>
        </p:spPr>
        <p:txBody>
          <a:bodyPr>
            <a:normAutofit fontScale="77500" lnSpcReduction="20000"/>
          </a:bodyPr>
          <a:lstStyle/>
          <a:p>
            <a:r>
              <a:rPr lang="en-GB" dirty="0"/>
              <a:t>Rheumatoid arthritis</a:t>
            </a:r>
          </a:p>
          <a:p>
            <a:pPr lvl="1"/>
            <a:r>
              <a:rPr lang="en-GB" dirty="0"/>
              <a:t>Affects hip in later stages of disease</a:t>
            </a:r>
          </a:p>
          <a:p>
            <a:pPr lvl="1"/>
            <a:r>
              <a:rPr lang="en-GB" dirty="0"/>
              <a:t>Requires total hip </a:t>
            </a:r>
            <a:r>
              <a:rPr lang="en-GB" dirty="0" err="1"/>
              <a:t>arthroplasty</a:t>
            </a:r>
            <a:r>
              <a:rPr lang="en-GB" dirty="0"/>
              <a:t> </a:t>
            </a:r>
          </a:p>
          <a:p>
            <a:r>
              <a:rPr lang="en-GB" dirty="0"/>
              <a:t>Avascular necrosis</a:t>
            </a:r>
          </a:p>
          <a:p>
            <a:pPr lvl="1"/>
            <a:r>
              <a:rPr lang="en-GB" dirty="0" err="1"/>
              <a:t>Tx</a:t>
            </a:r>
            <a:r>
              <a:rPr lang="en-GB" dirty="0"/>
              <a:t>: surgical revascularisation or </a:t>
            </a:r>
            <a:r>
              <a:rPr lang="en-GB" dirty="0" err="1"/>
              <a:t>arthroplasty</a:t>
            </a:r>
            <a:endParaRPr lang="en-GB" dirty="0"/>
          </a:p>
          <a:p>
            <a:r>
              <a:rPr lang="en-GB" dirty="0"/>
              <a:t>Clicking hips</a:t>
            </a:r>
          </a:p>
          <a:p>
            <a:pPr lvl="1"/>
            <a:r>
              <a:rPr lang="en-GB" dirty="0" err="1"/>
              <a:t>Tx</a:t>
            </a:r>
            <a:r>
              <a:rPr lang="en-GB" dirty="0"/>
              <a:t>: stretch offending structure</a:t>
            </a:r>
          </a:p>
          <a:p>
            <a:r>
              <a:rPr lang="en-GB" dirty="0"/>
              <a:t>Femoral acetabular impingement</a:t>
            </a:r>
          </a:p>
          <a:p>
            <a:pPr lvl="1"/>
            <a:r>
              <a:rPr lang="en-GB" dirty="0" err="1"/>
              <a:t>Labral</a:t>
            </a:r>
            <a:r>
              <a:rPr lang="en-GB" dirty="0"/>
              <a:t> tears/loose bodies – painful clunk in hip</a:t>
            </a:r>
          </a:p>
          <a:p>
            <a:pPr lvl="1"/>
            <a:r>
              <a:rPr lang="en-GB" dirty="0" err="1"/>
              <a:t>Tx</a:t>
            </a:r>
            <a:r>
              <a:rPr lang="en-GB" dirty="0"/>
              <a:t>: hip arthroscopy </a:t>
            </a:r>
          </a:p>
          <a:p>
            <a:r>
              <a:rPr lang="en-GB" dirty="0"/>
              <a:t>Trochanteric bursitis</a:t>
            </a:r>
          </a:p>
          <a:p>
            <a:pPr lvl="1"/>
            <a:r>
              <a:rPr lang="en-GB" dirty="0"/>
              <a:t>Painful inflammation of bursa over greater trochanter, worse lying on side</a:t>
            </a:r>
          </a:p>
          <a:p>
            <a:pPr lvl="1"/>
            <a:r>
              <a:rPr lang="en-GB" dirty="0"/>
              <a:t>Ix: MRI</a:t>
            </a:r>
          </a:p>
          <a:p>
            <a:pPr lvl="1"/>
            <a:r>
              <a:rPr lang="en-GB" dirty="0" err="1"/>
              <a:t>Tx</a:t>
            </a:r>
            <a:r>
              <a:rPr lang="en-GB" dirty="0"/>
              <a:t>: </a:t>
            </a:r>
            <a:r>
              <a:rPr lang="en-GB" dirty="0" err="1"/>
              <a:t>physio</a:t>
            </a:r>
            <a:r>
              <a:rPr lang="en-GB" dirty="0"/>
              <a:t>, </a:t>
            </a:r>
            <a:r>
              <a:rPr lang="en-GB" dirty="0" err="1"/>
              <a:t>strecthing</a:t>
            </a:r>
            <a:r>
              <a:rPr lang="en-GB" dirty="0"/>
              <a:t>, </a:t>
            </a:r>
            <a:r>
              <a:rPr lang="en-GB" dirty="0" err="1"/>
              <a:t>steriod</a:t>
            </a:r>
            <a:r>
              <a:rPr lang="en-GB" dirty="0"/>
              <a:t> injections </a:t>
            </a:r>
          </a:p>
          <a:p>
            <a:r>
              <a:rPr lang="en-GB" dirty="0"/>
              <a:t>Metabolic bone disorders</a:t>
            </a:r>
          </a:p>
          <a:p>
            <a:pPr lvl="1"/>
            <a:r>
              <a:rPr lang="en-GB" dirty="0" err="1"/>
              <a:t>Osteomalacia</a:t>
            </a:r>
            <a:endParaRPr lang="en-GB" dirty="0"/>
          </a:p>
          <a:p>
            <a:pPr lvl="1"/>
            <a:r>
              <a:rPr lang="en-GB" dirty="0"/>
              <a:t>Osteoporosis</a:t>
            </a:r>
          </a:p>
          <a:p>
            <a:pPr lvl="1"/>
            <a:r>
              <a:rPr lang="en-GB" dirty="0" err="1"/>
              <a:t>Pagets</a:t>
            </a:r>
            <a:r>
              <a:rPr lang="en-GB" dirty="0"/>
              <a:t> disease</a:t>
            </a:r>
          </a:p>
        </p:txBody>
      </p:sp>
    </p:spTree>
    <p:extLst>
      <p:ext uri="{BB962C8B-B14F-4D97-AF65-F5344CB8AC3E}">
        <p14:creationId xmlns:p14="http://schemas.microsoft.com/office/powerpoint/2010/main" val="3864314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Anatomy of the Thigh</a:t>
            </a:r>
          </a:p>
        </p:txBody>
      </p:sp>
      <p:sp>
        <p:nvSpPr>
          <p:cNvPr id="3" name="Content Placeholder 2"/>
          <p:cNvSpPr>
            <a:spLocks noGrp="1"/>
          </p:cNvSpPr>
          <p:nvPr>
            <p:ph idx="1"/>
          </p:nvPr>
        </p:nvSpPr>
        <p:spPr>
          <a:xfrm>
            <a:off x="467544" y="1268760"/>
            <a:ext cx="8229600" cy="4525963"/>
          </a:xfrm>
        </p:spPr>
        <p:txBody>
          <a:bodyPr/>
          <a:lstStyle/>
          <a:p>
            <a:r>
              <a:rPr lang="en-GB" sz="1800" dirty="0">
                <a:hlinkClick r:id="rId2"/>
              </a:rPr>
              <a:t>https://www.youtube.com/watch?v=8trLEtQYDGw</a:t>
            </a:r>
            <a:r>
              <a:rPr lang="en-GB" sz="1800" dirty="0"/>
              <a:t> – PART ONE</a:t>
            </a:r>
          </a:p>
          <a:p>
            <a:r>
              <a:rPr lang="en-GB" sz="1800" dirty="0">
                <a:hlinkClick r:id="rId3"/>
              </a:rPr>
              <a:t>https://www.youtube.com/watch?v=MjPAPTJdxa8</a:t>
            </a:r>
            <a:r>
              <a:rPr lang="en-GB" sz="1800" dirty="0"/>
              <a:t> – PART TWO</a:t>
            </a:r>
          </a:p>
          <a:p>
            <a:r>
              <a:rPr lang="en-GB" sz="1800" dirty="0">
                <a:hlinkClick r:id="rId4"/>
              </a:rPr>
              <a:t>https://www.youtube.com/watch?v=PAMWumkerRA</a:t>
            </a:r>
            <a:r>
              <a:rPr lang="en-GB" sz="1800" dirty="0"/>
              <a:t> – PART THREE</a:t>
            </a:r>
          </a:p>
          <a:p>
            <a:endParaRPr lang="en-GB"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2348879"/>
            <a:ext cx="5743575"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609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7504" y="6210550"/>
            <a:ext cx="2880320" cy="646331"/>
          </a:xfrm>
          <a:prstGeom prst="rect">
            <a:avLst/>
          </a:prstGeom>
          <a:noFill/>
        </p:spPr>
        <p:txBody>
          <a:bodyPr wrap="square" rtlCol="0">
            <a:spAutoFit/>
          </a:bodyPr>
          <a:lstStyle/>
          <a:p>
            <a:pPr marL="285750" indent="-285750">
              <a:buFont typeface="Wingdings" panose="05000000000000000000" pitchFamily="2" charset="2"/>
              <a:buChar char="v"/>
            </a:pPr>
            <a:r>
              <a:rPr lang="en-GB" b="1" dirty="0"/>
              <a:t>Blood Supply: femoral artery</a:t>
            </a:r>
          </a:p>
        </p:txBody>
      </p:sp>
      <p:sp>
        <p:nvSpPr>
          <p:cNvPr id="6" name="TextBox 5"/>
          <p:cNvSpPr txBox="1"/>
          <p:nvPr/>
        </p:nvSpPr>
        <p:spPr>
          <a:xfrm>
            <a:off x="6156176" y="3004803"/>
            <a:ext cx="2880320" cy="523220"/>
          </a:xfrm>
          <a:prstGeom prst="rect">
            <a:avLst/>
          </a:prstGeom>
          <a:noFill/>
        </p:spPr>
        <p:txBody>
          <a:bodyPr wrap="square" rtlCol="0">
            <a:spAutoFit/>
          </a:bodyPr>
          <a:lstStyle/>
          <a:p>
            <a:pPr marL="285750" indent="-285750">
              <a:buFont typeface="Wingdings" panose="05000000000000000000" pitchFamily="2" charset="2"/>
              <a:buChar char="v"/>
            </a:pPr>
            <a:r>
              <a:rPr lang="en-GB" sz="1400" b="1" dirty="0"/>
              <a:t>Blood Supply: </a:t>
            </a:r>
            <a:r>
              <a:rPr lang="en-GB" sz="1400" b="1" dirty="0" err="1"/>
              <a:t>profunda</a:t>
            </a:r>
            <a:r>
              <a:rPr lang="en-GB" sz="1400" b="1" dirty="0"/>
              <a:t> </a:t>
            </a:r>
            <a:r>
              <a:rPr lang="en-GB" sz="1400" b="1" dirty="0" err="1"/>
              <a:t>femoris</a:t>
            </a:r>
            <a:r>
              <a:rPr lang="en-GB" sz="1400" b="1" dirty="0"/>
              <a:t> artery and obturator artery</a:t>
            </a:r>
          </a:p>
        </p:txBody>
      </p:sp>
      <p:sp>
        <p:nvSpPr>
          <p:cNvPr id="7" name="TextBox 6"/>
          <p:cNvSpPr txBox="1"/>
          <p:nvPr/>
        </p:nvSpPr>
        <p:spPr>
          <a:xfrm>
            <a:off x="6084168" y="6351711"/>
            <a:ext cx="2880320" cy="461665"/>
          </a:xfrm>
          <a:prstGeom prst="rect">
            <a:avLst/>
          </a:prstGeom>
          <a:noFill/>
        </p:spPr>
        <p:txBody>
          <a:bodyPr wrap="square" rtlCol="0">
            <a:spAutoFit/>
          </a:bodyPr>
          <a:lstStyle/>
          <a:p>
            <a:pPr marL="285750" indent="-285750">
              <a:buFont typeface="Wingdings" panose="05000000000000000000" pitchFamily="2" charset="2"/>
              <a:buChar char="v"/>
            </a:pPr>
            <a:r>
              <a:rPr lang="en-GB" sz="1200" b="1" dirty="0"/>
              <a:t>Blood Supply: </a:t>
            </a:r>
            <a:r>
              <a:rPr lang="en-GB" sz="1200" b="1" dirty="0" err="1"/>
              <a:t>profunda</a:t>
            </a:r>
            <a:r>
              <a:rPr lang="en-GB" sz="1200" b="1" dirty="0"/>
              <a:t> </a:t>
            </a:r>
            <a:r>
              <a:rPr lang="en-GB" sz="1200" b="1" dirty="0" err="1"/>
              <a:t>femoris</a:t>
            </a:r>
            <a:r>
              <a:rPr lang="en-GB" sz="1200" b="1" dirty="0"/>
              <a:t> artery</a:t>
            </a:r>
          </a:p>
        </p:txBody>
      </p:sp>
    </p:spTree>
    <p:extLst>
      <p:ext uri="{BB962C8B-B14F-4D97-AF65-F5344CB8AC3E}">
        <p14:creationId xmlns:p14="http://schemas.microsoft.com/office/powerpoint/2010/main" val="2422262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9392"/>
            <a:ext cx="8229600" cy="1143000"/>
          </a:xfrm>
        </p:spPr>
        <p:txBody>
          <a:bodyPr/>
          <a:lstStyle/>
          <a:p>
            <a:r>
              <a:rPr lang="en-GB" dirty="0"/>
              <a:t>Anatomy of Thigh</a:t>
            </a:r>
          </a:p>
        </p:txBody>
      </p:sp>
      <p:sp>
        <p:nvSpPr>
          <p:cNvPr id="3" name="Content Placeholder 2"/>
          <p:cNvSpPr>
            <a:spLocks noGrp="1"/>
          </p:cNvSpPr>
          <p:nvPr>
            <p:ph idx="1"/>
          </p:nvPr>
        </p:nvSpPr>
        <p:spPr>
          <a:xfrm>
            <a:off x="457200" y="942174"/>
            <a:ext cx="8229600" cy="4525963"/>
          </a:xfrm>
        </p:spPr>
        <p:txBody>
          <a:bodyPr>
            <a:normAutofit fontScale="47500" lnSpcReduction="20000"/>
          </a:bodyPr>
          <a:lstStyle/>
          <a:p>
            <a:r>
              <a:rPr lang="en-GB" dirty="0"/>
              <a:t>Surrounded by fascial sheath attaching to inguinal ligament and bony pelvis</a:t>
            </a:r>
          </a:p>
          <a:p>
            <a:r>
              <a:rPr lang="en-GB" dirty="0"/>
              <a:t>Lateral side forms </a:t>
            </a:r>
            <a:r>
              <a:rPr lang="en-GB" dirty="0" err="1"/>
              <a:t>iliotibial</a:t>
            </a:r>
            <a:r>
              <a:rPr lang="en-GB" dirty="0"/>
              <a:t> tract </a:t>
            </a:r>
          </a:p>
          <a:p>
            <a:r>
              <a:rPr lang="en-GB" dirty="0"/>
              <a:t>Femoral triangle </a:t>
            </a:r>
          </a:p>
          <a:p>
            <a:pPr lvl="1"/>
            <a:r>
              <a:rPr lang="en-GB" dirty="0"/>
              <a:t>Contents</a:t>
            </a:r>
          </a:p>
          <a:p>
            <a:pPr lvl="2"/>
            <a:r>
              <a:rPr lang="en-GB" dirty="0"/>
              <a:t>Femoral nerve, artery and vein</a:t>
            </a:r>
          </a:p>
          <a:p>
            <a:pPr lvl="2"/>
            <a:r>
              <a:rPr lang="en-GB" dirty="0"/>
              <a:t>Femoral sheath</a:t>
            </a:r>
          </a:p>
          <a:p>
            <a:pPr lvl="2"/>
            <a:r>
              <a:rPr lang="en-GB" dirty="0"/>
              <a:t>Deep inguinal nodes</a:t>
            </a:r>
          </a:p>
          <a:p>
            <a:pPr lvl="1"/>
            <a:r>
              <a:rPr lang="en-GB" dirty="0"/>
              <a:t>Boundaries</a:t>
            </a:r>
          </a:p>
          <a:p>
            <a:pPr lvl="2"/>
            <a:r>
              <a:rPr lang="en-GB" dirty="0"/>
              <a:t>Superior – inguinal ligament</a:t>
            </a:r>
          </a:p>
          <a:p>
            <a:pPr lvl="2"/>
            <a:r>
              <a:rPr lang="en-GB" dirty="0"/>
              <a:t>Lateral – Sartorius muscle </a:t>
            </a:r>
          </a:p>
          <a:p>
            <a:pPr lvl="2"/>
            <a:r>
              <a:rPr lang="en-GB" dirty="0"/>
              <a:t>Medial – adductor </a:t>
            </a:r>
            <a:r>
              <a:rPr lang="en-GB" dirty="0" err="1"/>
              <a:t>longus</a:t>
            </a:r>
            <a:r>
              <a:rPr lang="en-GB" dirty="0"/>
              <a:t> muscle</a:t>
            </a:r>
          </a:p>
          <a:p>
            <a:pPr lvl="1"/>
            <a:r>
              <a:rPr lang="en-GB" dirty="0"/>
              <a:t>Floor</a:t>
            </a:r>
          </a:p>
          <a:p>
            <a:pPr lvl="2"/>
            <a:r>
              <a:rPr lang="en-GB" dirty="0" err="1"/>
              <a:t>Iliacus</a:t>
            </a:r>
            <a:endParaRPr lang="en-GB" dirty="0"/>
          </a:p>
          <a:p>
            <a:pPr lvl="2"/>
            <a:r>
              <a:rPr lang="en-GB" dirty="0"/>
              <a:t>Psoas tendon</a:t>
            </a:r>
          </a:p>
          <a:p>
            <a:pPr lvl="2"/>
            <a:r>
              <a:rPr lang="en-GB" dirty="0" err="1"/>
              <a:t>Pectineus</a:t>
            </a:r>
            <a:endParaRPr lang="en-GB" dirty="0"/>
          </a:p>
          <a:p>
            <a:pPr lvl="2"/>
            <a:r>
              <a:rPr lang="en-GB" dirty="0"/>
              <a:t>Adductor </a:t>
            </a:r>
            <a:r>
              <a:rPr lang="en-GB" dirty="0" err="1"/>
              <a:t>longus</a:t>
            </a:r>
            <a:endParaRPr lang="en-GB" dirty="0"/>
          </a:p>
          <a:p>
            <a:pPr lvl="1"/>
            <a:r>
              <a:rPr lang="en-GB" dirty="0"/>
              <a:t>Vessel enter: nerve </a:t>
            </a:r>
            <a:r>
              <a:rPr lang="en-GB" dirty="0">
                <a:sym typeface="Wingdings" panose="05000000000000000000" pitchFamily="2" charset="2"/>
              </a:rPr>
              <a:t> artery  van  canal</a:t>
            </a:r>
          </a:p>
          <a:p>
            <a:pPr lvl="2"/>
            <a:r>
              <a:rPr lang="en-GB" dirty="0">
                <a:sym typeface="Wingdings" panose="05000000000000000000" pitchFamily="2" charset="2"/>
              </a:rPr>
              <a:t>Artery, vein and canal are within femoral sheath</a:t>
            </a:r>
          </a:p>
          <a:p>
            <a:pPr lvl="2"/>
            <a:r>
              <a:rPr lang="en-GB" dirty="0">
                <a:sym typeface="Wingdings" panose="05000000000000000000" pitchFamily="2" charset="2"/>
              </a:rPr>
              <a:t>Nerve is not!!!</a:t>
            </a:r>
          </a:p>
          <a:p>
            <a:r>
              <a:rPr lang="en-GB" dirty="0"/>
              <a:t>Adductor canal </a:t>
            </a:r>
          </a:p>
          <a:p>
            <a:pPr lvl="1"/>
            <a:r>
              <a:rPr lang="en-GB" dirty="0"/>
              <a:t>Contains: femoral artery and vein, saphenous nerve</a:t>
            </a:r>
          </a:p>
          <a:p>
            <a:pPr marL="457200" lvl="1" indent="0">
              <a:buNone/>
            </a:pPr>
            <a:r>
              <a:rPr lang="en-GB" dirty="0"/>
              <a:t>		 obturator nerve</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050" y="1268760"/>
            <a:ext cx="3352949" cy="472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5117515"/>
            <a:ext cx="3672408" cy="174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0253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knee</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3391731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Bone</a:t>
            </a:r>
          </a:p>
        </p:txBody>
      </p:sp>
      <p:sp>
        <p:nvSpPr>
          <p:cNvPr id="3" name="Content Placeholder 2"/>
          <p:cNvSpPr>
            <a:spLocks noGrp="1"/>
          </p:cNvSpPr>
          <p:nvPr>
            <p:ph idx="1"/>
          </p:nvPr>
        </p:nvSpPr>
        <p:spPr>
          <a:xfrm>
            <a:off x="1028700" y="1340768"/>
            <a:ext cx="8007796" cy="5517232"/>
          </a:xfrm>
        </p:spPr>
        <p:txBody>
          <a:bodyPr>
            <a:normAutofit fontScale="92500" lnSpcReduction="10000"/>
          </a:bodyPr>
          <a:lstStyle/>
          <a:p>
            <a:r>
              <a:rPr lang="en-GB" sz="1200" dirty="0"/>
              <a:t>Functions</a:t>
            </a:r>
          </a:p>
          <a:p>
            <a:pPr lvl="1"/>
            <a:r>
              <a:rPr lang="en-GB" sz="1200" dirty="0"/>
              <a:t>Responds to stresses encountered and changes architecture accordingly (Wolf’s law)</a:t>
            </a:r>
          </a:p>
          <a:p>
            <a:pPr lvl="1"/>
            <a:r>
              <a:rPr lang="en-GB" sz="1200" dirty="0"/>
              <a:t>Source of calcium and phosphate</a:t>
            </a:r>
          </a:p>
          <a:p>
            <a:pPr lvl="1"/>
            <a:r>
              <a:rPr lang="en-GB" sz="1200" dirty="0"/>
              <a:t>Structural framework for muscles</a:t>
            </a:r>
          </a:p>
          <a:p>
            <a:pPr lvl="1"/>
            <a:r>
              <a:rPr lang="en-GB" sz="1200" dirty="0" err="1"/>
              <a:t>Haematopoesis</a:t>
            </a:r>
            <a:r>
              <a:rPr lang="en-GB" sz="1200" dirty="0"/>
              <a:t> (blood cell production)</a:t>
            </a:r>
          </a:p>
          <a:p>
            <a:pPr lvl="1"/>
            <a:r>
              <a:rPr lang="en-GB" sz="1200" dirty="0"/>
              <a:t>Protects organs</a:t>
            </a:r>
          </a:p>
          <a:p>
            <a:r>
              <a:rPr lang="en-GB" sz="1200" dirty="0"/>
              <a:t>Hormones acting on bone</a:t>
            </a:r>
          </a:p>
          <a:p>
            <a:pPr lvl="1"/>
            <a:r>
              <a:rPr lang="en-GB" sz="1200" dirty="0"/>
              <a:t>Vitamin D – increases calcium and phosphate absorption in intestines and stimulates osteoclasts (bone breakdown)</a:t>
            </a:r>
          </a:p>
          <a:p>
            <a:pPr lvl="1"/>
            <a:r>
              <a:rPr lang="en-GB" sz="1200" dirty="0"/>
              <a:t>PTH – produced in response to low calcium to activate osteoclasts </a:t>
            </a:r>
          </a:p>
          <a:p>
            <a:pPr lvl="2"/>
            <a:r>
              <a:rPr lang="en-GB" sz="1100" dirty="0"/>
              <a:t>See hyperparathyroidism</a:t>
            </a:r>
          </a:p>
          <a:p>
            <a:pPr lvl="1"/>
            <a:r>
              <a:rPr lang="en-GB" sz="1200" dirty="0"/>
              <a:t>Calcitonin – produced in C cells in thyroid to stop bone reabsorption and increase calcium excretion</a:t>
            </a:r>
          </a:p>
          <a:p>
            <a:pPr lvl="1"/>
            <a:r>
              <a:rPr lang="en-GB" sz="1200" dirty="0"/>
              <a:t>T4 – catabolic </a:t>
            </a:r>
          </a:p>
          <a:p>
            <a:pPr lvl="1"/>
            <a:r>
              <a:rPr lang="en-GB" sz="1200" dirty="0"/>
              <a:t>Growth hormone </a:t>
            </a:r>
          </a:p>
          <a:p>
            <a:pPr lvl="1"/>
            <a:r>
              <a:rPr lang="en-GB" sz="1200" dirty="0"/>
              <a:t>Glucocorticoids  - high levels cause increased bone reabsorption, resulting in osteoporosis </a:t>
            </a:r>
          </a:p>
          <a:p>
            <a:r>
              <a:rPr lang="en-GB" sz="1200" dirty="0"/>
              <a:t>Nutrition and bone health</a:t>
            </a:r>
          </a:p>
          <a:p>
            <a:pPr lvl="1"/>
            <a:r>
              <a:rPr lang="en-GB" sz="1200" dirty="0"/>
              <a:t>Calories</a:t>
            </a:r>
          </a:p>
          <a:p>
            <a:pPr lvl="1"/>
            <a:r>
              <a:rPr lang="en-GB" sz="1200" dirty="0"/>
              <a:t>Calcium</a:t>
            </a:r>
          </a:p>
          <a:p>
            <a:pPr lvl="1"/>
            <a:r>
              <a:rPr lang="en-GB" sz="1200" dirty="0"/>
              <a:t>Vitamin D</a:t>
            </a:r>
          </a:p>
          <a:p>
            <a:pPr lvl="1"/>
            <a:r>
              <a:rPr lang="en-GB" sz="1200" dirty="0"/>
              <a:t>Other (phosphate, fluoride, magnesium, vitamin C)</a:t>
            </a:r>
          </a:p>
          <a:p>
            <a:r>
              <a:rPr lang="en-GB" sz="1200" dirty="0"/>
              <a:t>Aging and bone structure</a:t>
            </a:r>
          </a:p>
          <a:p>
            <a:pPr lvl="1"/>
            <a:r>
              <a:rPr lang="en-GB" sz="1200" dirty="0"/>
              <a:t>Remodelling (bone formation and breakdown) occurs throughout life</a:t>
            </a:r>
          </a:p>
          <a:p>
            <a:pPr lvl="1"/>
            <a:r>
              <a:rPr lang="en-GB" sz="1200" dirty="0"/>
              <a:t>&gt;40 years </a:t>
            </a:r>
            <a:r>
              <a:rPr lang="en-GB" sz="1200" dirty="0">
                <a:sym typeface="Wingdings" panose="05000000000000000000" pitchFamily="2" charset="2"/>
              </a:rPr>
              <a:t> slow loss of bone and thinning of trabeculae (causing osteoporosis) </a:t>
            </a:r>
            <a:endParaRPr lang="en-GB" sz="1200" dirty="0"/>
          </a:p>
        </p:txBody>
      </p:sp>
    </p:spTree>
    <p:extLst>
      <p:ext uri="{BB962C8B-B14F-4D97-AF65-F5344CB8AC3E}">
        <p14:creationId xmlns:p14="http://schemas.microsoft.com/office/powerpoint/2010/main" val="3494789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Anatomy of the Knee</a:t>
            </a:r>
          </a:p>
        </p:txBody>
      </p:sp>
      <p:sp>
        <p:nvSpPr>
          <p:cNvPr id="3" name="Content Placeholder 2"/>
          <p:cNvSpPr>
            <a:spLocks noGrp="1"/>
          </p:cNvSpPr>
          <p:nvPr>
            <p:ph idx="1"/>
          </p:nvPr>
        </p:nvSpPr>
        <p:spPr>
          <a:xfrm>
            <a:off x="457200" y="1412776"/>
            <a:ext cx="8229600" cy="4713387"/>
          </a:xfrm>
        </p:spPr>
        <p:txBody>
          <a:bodyPr>
            <a:normAutofit fontScale="40000" lnSpcReduction="20000"/>
          </a:bodyPr>
          <a:lstStyle/>
          <a:p>
            <a:r>
              <a:rPr lang="en-GB" sz="1900" dirty="0">
                <a:hlinkClick r:id="rId2"/>
              </a:rPr>
              <a:t>https://www.google.co.uk/url?sa=t&amp;rct=j&amp;q=&amp;esrc=s&amp;source=video&amp;cd=4&amp;cad=rja&amp;uact=8&amp;ved=0ahUKEwik3b-Npf_YAhUEDCwKHRuoDT0QtwIIODAD&amp;url=https%3A%2F%2Fwww.youtube.com%2Fwatch%3Fv%3Dt0_U52KWkxY&amp;usg=AOvVaw37faWIyBiHYbqqkTVVSXAu</a:t>
            </a:r>
            <a:r>
              <a:rPr lang="en-GB" sz="1900" dirty="0"/>
              <a:t> </a:t>
            </a:r>
          </a:p>
          <a:p>
            <a:r>
              <a:rPr lang="en-GB" dirty="0"/>
              <a:t>Modified synovial hinge joint</a:t>
            </a:r>
          </a:p>
          <a:p>
            <a:pPr lvl="1"/>
            <a:r>
              <a:rPr lang="en-GB" dirty="0"/>
              <a:t>Allows extension (quadriceps </a:t>
            </a:r>
            <a:r>
              <a:rPr lang="en-GB" dirty="0" err="1"/>
              <a:t>femoris</a:t>
            </a:r>
            <a:r>
              <a:rPr lang="en-GB" dirty="0"/>
              <a:t>), flexion (hamstring, gastrocnemius, </a:t>
            </a:r>
            <a:r>
              <a:rPr lang="en-GB" dirty="0" err="1"/>
              <a:t>sartorius</a:t>
            </a:r>
            <a:r>
              <a:rPr lang="en-GB" dirty="0"/>
              <a:t>) and small rotation (</a:t>
            </a:r>
            <a:r>
              <a:rPr lang="en-GB" dirty="0" err="1"/>
              <a:t>popliteus</a:t>
            </a:r>
            <a:r>
              <a:rPr lang="en-GB" dirty="0"/>
              <a:t>)</a:t>
            </a:r>
          </a:p>
          <a:p>
            <a:pPr lvl="1"/>
            <a:r>
              <a:rPr lang="en-GB" dirty="0"/>
              <a:t>Articular surfaces covered with hyaline cartilage </a:t>
            </a:r>
          </a:p>
          <a:p>
            <a:r>
              <a:rPr lang="en-GB" dirty="0"/>
              <a:t>Tibia, femur and patella</a:t>
            </a:r>
          </a:p>
          <a:p>
            <a:r>
              <a:rPr lang="en-GB" dirty="0"/>
              <a:t>Stability of knee from cruciate and collateral ligaments </a:t>
            </a:r>
          </a:p>
          <a:p>
            <a:r>
              <a:rPr lang="en-GB" dirty="0"/>
              <a:t>Menisci increase area of contact across joint</a:t>
            </a:r>
          </a:p>
          <a:p>
            <a:r>
              <a:rPr lang="en-GB" dirty="0"/>
              <a:t>Ligaments</a:t>
            </a:r>
          </a:p>
          <a:p>
            <a:pPr lvl="1"/>
            <a:r>
              <a:rPr lang="en-GB" dirty="0"/>
              <a:t>ABUL (anterior goes backwards, upwards and laterally)</a:t>
            </a:r>
          </a:p>
          <a:p>
            <a:pPr lvl="1"/>
            <a:r>
              <a:rPr lang="en-GB" dirty="0"/>
              <a:t>Collateral </a:t>
            </a:r>
          </a:p>
          <a:p>
            <a:r>
              <a:rPr lang="en-GB" dirty="0"/>
              <a:t>Menisci </a:t>
            </a:r>
          </a:p>
          <a:p>
            <a:r>
              <a:rPr lang="en-GB" dirty="0" err="1"/>
              <a:t>Bursae</a:t>
            </a:r>
            <a:endParaRPr lang="en-GB" dirty="0"/>
          </a:p>
          <a:p>
            <a:r>
              <a:rPr lang="en-GB" dirty="0"/>
              <a:t>Popliteal fossa</a:t>
            </a:r>
          </a:p>
          <a:p>
            <a:pPr lvl="1"/>
            <a:r>
              <a:rPr lang="en-GB" dirty="0"/>
              <a:t>Contents:</a:t>
            </a:r>
          </a:p>
          <a:p>
            <a:pPr lvl="2"/>
            <a:r>
              <a:rPr lang="en-GB" dirty="0"/>
              <a:t>Popliteal artery and vein</a:t>
            </a:r>
          </a:p>
          <a:p>
            <a:pPr lvl="2"/>
            <a:r>
              <a:rPr lang="en-GB" dirty="0"/>
              <a:t>Small saphenous vein</a:t>
            </a:r>
          </a:p>
          <a:p>
            <a:pPr lvl="2"/>
            <a:r>
              <a:rPr lang="en-GB" dirty="0"/>
              <a:t>Common peroneal nerve</a:t>
            </a:r>
          </a:p>
          <a:p>
            <a:pPr lvl="2"/>
            <a:r>
              <a:rPr lang="en-GB" dirty="0" err="1"/>
              <a:t>Tibial</a:t>
            </a:r>
            <a:r>
              <a:rPr lang="en-GB" dirty="0"/>
              <a:t> nerve</a:t>
            </a:r>
          </a:p>
          <a:p>
            <a:pPr lvl="2"/>
            <a:r>
              <a:rPr lang="en-GB" dirty="0"/>
              <a:t>Posterior cutaneous nerve of thigh</a:t>
            </a:r>
          </a:p>
          <a:p>
            <a:pPr lvl="2"/>
            <a:r>
              <a:rPr lang="en-GB" dirty="0" err="1"/>
              <a:t>Genicular</a:t>
            </a:r>
            <a:r>
              <a:rPr lang="en-GB" dirty="0"/>
              <a:t> branches of obturator nerve</a:t>
            </a:r>
          </a:p>
          <a:p>
            <a:pPr lvl="2"/>
            <a:r>
              <a:rPr lang="en-GB" dirty="0"/>
              <a:t>Lymph nodes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250" y="2204864"/>
            <a:ext cx="238125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5875" y="116632"/>
            <a:ext cx="1656184"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0652"/>
          <a:stretch/>
        </p:blipFill>
        <p:spPr bwMode="auto">
          <a:xfrm>
            <a:off x="3923928" y="3593576"/>
            <a:ext cx="2160240" cy="2144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4437112"/>
            <a:ext cx="29908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9792" y="5665941"/>
            <a:ext cx="1777135" cy="1093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3947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Approaches to the Knee</a:t>
            </a:r>
          </a:p>
        </p:txBody>
      </p:sp>
      <p:sp>
        <p:nvSpPr>
          <p:cNvPr id="3" name="Content Placeholder 2"/>
          <p:cNvSpPr>
            <a:spLocks noGrp="1"/>
          </p:cNvSpPr>
          <p:nvPr>
            <p:ph idx="1"/>
          </p:nvPr>
        </p:nvSpPr>
        <p:spPr/>
        <p:txBody>
          <a:bodyPr>
            <a:normAutofit/>
          </a:bodyPr>
          <a:lstStyle/>
          <a:p>
            <a:r>
              <a:rPr lang="en-GB" dirty="0"/>
              <a:t>Medial </a:t>
            </a:r>
            <a:r>
              <a:rPr lang="en-GB" dirty="0" err="1"/>
              <a:t>parapatellar</a:t>
            </a:r>
            <a:r>
              <a:rPr lang="en-GB" dirty="0"/>
              <a:t> approach</a:t>
            </a:r>
          </a:p>
          <a:p>
            <a:pPr lvl="1"/>
            <a:r>
              <a:rPr lang="en-GB" dirty="0" err="1"/>
              <a:t>Longitunidal</a:t>
            </a:r>
            <a:r>
              <a:rPr lang="en-GB" dirty="0"/>
              <a:t> incision in midline</a:t>
            </a:r>
          </a:p>
          <a:p>
            <a:r>
              <a:rPr lang="en-GB" dirty="0"/>
              <a:t>Medial </a:t>
            </a:r>
            <a:r>
              <a:rPr lang="en-GB" dirty="0" err="1"/>
              <a:t>meniscectomy</a:t>
            </a:r>
            <a:r>
              <a:rPr lang="en-GB" dirty="0"/>
              <a:t> approach</a:t>
            </a:r>
          </a:p>
          <a:p>
            <a:pPr lvl="1"/>
            <a:r>
              <a:rPr lang="en-GB" dirty="0"/>
              <a:t>Incision from medial border of patella</a:t>
            </a:r>
          </a:p>
          <a:p>
            <a:r>
              <a:rPr lang="en-GB" dirty="0"/>
              <a:t>Posterior approach</a:t>
            </a:r>
          </a:p>
          <a:p>
            <a:pPr lvl="1"/>
            <a:r>
              <a:rPr lang="en-GB" sz="1400" dirty="0">
                <a:hlinkClick r:id="rId2"/>
              </a:rPr>
              <a:t>https://www.google.co.uk/url?sa=t&amp;rct=j&amp;q=&amp;esrc=s&amp;source=video&amp;cd=5&amp;cad=rja&amp;uact=8&amp;ved=0ahUKEwj-3PKfpf_YAhWFCywKHUN3B_UQtwIIRDAE&amp;url=https%3A%2F%2Fwww.youtube.com%2Fwatch%3Fv%3D8uhHUsiN7hY&amp;usg=AOvVaw1kUc310v0CgPmQLkf2MVoe</a:t>
            </a:r>
            <a:r>
              <a:rPr lang="en-GB" sz="1400" dirty="0"/>
              <a:t> </a:t>
            </a:r>
          </a:p>
          <a:p>
            <a:pPr marL="457200" lvl="1" indent="0">
              <a:buNone/>
            </a:pPr>
            <a:endParaRPr lang="en-GB" dirty="0"/>
          </a:p>
        </p:txBody>
      </p:sp>
    </p:spTree>
    <p:extLst>
      <p:ext uri="{BB962C8B-B14F-4D97-AF65-F5344CB8AC3E}">
        <p14:creationId xmlns:p14="http://schemas.microsoft.com/office/powerpoint/2010/main" val="1613961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Osteoarthritis of the Knee</a:t>
            </a:r>
          </a:p>
        </p:txBody>
      </p:sp>
      <p:sp>
        <p:nvSpPr>
          <p:cNvPr id="3" name="Content Placeholder 2"/>
          <p:cNvSpPr>
            <a:spLocks noGrp="1"/>
          </p:cNvSpPr>
          <p:nvPr>
            <p:ph idx="1"/>
          </p:nvPr>
        </p:nvSpPr>
        <p:spPr>
          <a:xfrm>
            <a:off x="457200" y="1600200"/>
            <a:ext cx="5987008" cy="5141168"/>
          </a:xfrm>
        </p:spPr>
        <p:txBody>
          <a:bodyPr>
            <a:normAutofit fontScale="62500" lnSpcReduction="20000"/>
          </a:bodyPr>
          <a:lstStyle/>
          <a:p>
            <a:r>
              <a:rPr lang="en-GB" dirty="0"/>
              <a:t>Primary/secondary</a:t>
            </a:r>
          </a:p>
          <a:p>
            <a:r>
              <a:rPr lang="en-GB" dirty="0"/>
              <a:t>More common on medial side</a:t>
            </a:r>
          </a:p>
          <a:p>
            <a:r>
              <a:rPr lang="en-GB" dirty="0"/>
              <a:t>S: pain and stiffness that improves on exercise, limp, reduced ROM, swelling, osteophytes</a:t>
            </a:r>
          </a:p>
          <a:p>
            <a:r>
              <a:rPr lang="en-GB" dirty="0"/>
              <a:t>Ix: XR</a:t>
            </a:r>
          </a:p>
          <a:p>
            <a:pPr lvl="1"/>
            <a:r>
              <a:rPr lang="en-GB" dirty="0"/>
              <a:t>Loss of joint space, osteophytes, </a:t>
            </a:r>
            <a:r>
              <a:rPr lang="en-GB" dirty="0" err="1"/>
              <a:t>periarticular</a:t>
            </a:r>
            <a:r>
              <a:rPr lang="en-GB" dirty="0"/>
              <a:t> sclerosis, bone cysts</a:t>
            </a:r>
          </a:p>
          <a:p>
            <a:r>
              <a:rPr lang="en-GB" dirty="0" err="1"/>
              <a:t>Tx</a:t>
            </a:r>
            <a:r>
              <a:rPr lang="en-GB" dirty="0"/>
              <a:t>: </a:t>
            </a:r>
          </a:p>
          <a:p>
            <a:pPr lvl="1"/>
            <a:r>
              <a:rPr lang="en-GB" dirty="0"/>
              <a:t>Conservative (analgesia, walking aids, </a:t>
            </a:r>
            <a:r>
              <a:rPr lang="en-GB" dirty="0" err="1"/>
              <a:t>physio</a:t>
            </a:r>
            <a:r>
              <a:rPr lang="en-GB" dirty="0"/>
              <a:t>, steroid injections)</a:t>
            </a:r>
          </a:p>
          <a:p>
            <a:pPr lvl="1"/>
            <a:r>
              <a:rPr lang="en-GB" dirty="0"/>
              <a:t>Surgery</a:t>
            </a:r>
          </a:p>
          <a:p>
            <a:pPr lvl="2"/>
            <a:r>
              <a:rPr lang="en-GB" dirty="0"/>
              <a:t>Arthroscopy – if locking/giving way</a:t>
            </a:r>
          </a:p>
          <a:p>
            <a:pPr lvl="3"/>
            <a:r>
              <a:rPr lang="en-GB" dirty="0">
                <a:hlinkClick r:id="rId2"/>
              </a:rPr>
              <a:t>https://www.google.co.uk/url?sa=t&amp;rct=j&amp;q=&amp;esrc=s&amp;source=video&amp;cd=2&amp;cad=rja&amp;uact=8&amp;ved=0ahUKEwjoh57Cpv_YAhXCCiwKHSuZClEQtwIILTAB&amp;url=https%3A%2F%2Fwww.youtube.com%2Fwatch%3Fv%3DpguNCtOwzEc&amp;usg=AOvVaw2tD5Dq5TB08n477j-x8vui</a:t>
            </a:r>
            <a:r>
              <a:rPr lang="en-GB" dirty="0"/>
              <a:t> </a:t>
            </a:r>
          </a:p>
          <a:p>
            <a:pPr lvl="2"/>
            <a:r>
              <a:rPr lang="en-GB" dirty="0"/>
              <a:t>Chondrocyte transplantation – experimental </a:t>
            </a:r>
          </a:p>
          <a:p>
            <a:pPr lvl="2"/>
            <a:r>
              <a:rPr lang="en-GB" dirty="0"/>
              <a:t>Arthrodesis </a:t>
            </a:r>
          </a:p>
          <a:p>
            <a:pPr lvl="3"/>
            <a:r>
              <a:rPr lang="en-GB" dirty="0">
                <a:hlinkClick r:id="rId3"/>
              </a:rPr>
              <a:t>https://www.google.co.uk/url?sa=t&amp;rct=j&amp;q=&amp;esrc=s&amp;source=video&amp;cd=3&amp;cad=rja&amp;uact=8&amp;ved=0ahUKEwjx7cnLpv_YAhUC3CwKHXlsDawQtwIILzAC&amp;url=https%3A%2F%2Fwww.youtube.com%2Fwatch%3Fv%3DgRIqtfAkeEg&amp;usg=AOvVaw1cTII4wyc_OTpw7xJ9xIUG</a:t>
            </a:r>
            <a:r>
              <a:rPr lang="en-GB" dirty="0"/>
              <a:t> </a:t>
            </a:r>
          </a:p>
          <a:p>
            <a:pPr lvl="2"/>
            <a:r>
              <a:rPr lang="en-GB" dirty="0"/>
              <a:t>Osteotomy </a:t>
            </a:r>
          </a:p>
          <a:p>
            <a:pPr lvl="2"/>
            <a:r>
              <a:rPr lang="en-GB" dirty="0"/>
              <a:t>Replacement </a:t>
            </a:r>
            <a:r>
              <a:rPr lang="en-GB" dirty="0" err="1"/>
              <a:t>arthroplasty</a:t>
            </a:r>
            <a:r>
              <a:rPr lang="en-GB" dirty="0"/>
              <a:t> – replace affect compartment/whole </a:t>
            </a:r>
            <a:r>
              <a:rPr lang="en-GB" dirty="0" err="1"/>
              <a:t>tibiofemoral</a:t>
            </a:r>
            <a:r>
              <a:rPr lang="en-GB" dirty="0"/>
              <a:t> articulation </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4149080"/>
            <a:ext cx="23812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2346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Foot and ankle</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2048954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2048"/>
            <a:ext cx="8229600" cy="1143000"/>
          </a:xfrm>
        </p:spPr>
        <p:txBody>
          <a:bodyPr/>
          <a:lstStyle/>
          <a:p>
            <a:r>
              <a:rPr lang="en-GB" dirty="0"/>
              <a:t>Anatomy of Lower Leg</a:t>
            </a:r>
          </a:p>
        </p:txBody>
      </p:sp>
      <p:sp>
        <p:nvSpPr>
          <p:cNvPr id="3" name="Content Placeholder 2"/>
          <p:cNvSpPr>
            <a:spLocks noGrp="1"/>
          </p:cNvSpPr>
          <p:nvPr>
            <p:ph idx="1"/>
          </p:nvPr>
        </p:nvSpPr>
        <p:spPr>
          <a:xfrm>
            <a:off x="457200" y="1124744"/>
            <a:ext cx="4402832" cy="5733256"/>
          </a:xfrm>
        </p:spPr>
        <p:txBody>
          <a:bodyPr>
            <a:normAutofit fontScale="62500" lnSpcReduction="20000"/>
          </a:bodyPr>
          <a:lstStyle/>
          <a:p>
            <a:r>
              <a:rPr lang="en-GB" dirty="0"/>
              <a:t>Peripheral nerves</a:t>
            </a:r>
          </a:p>
          <a:p>
            <a:pPr lvl="1"/>
            <a:r>
              <a:rPr lang="en-GB" dirty="0"/>
              <a:t>Common peroneal nerve – supplies EXTENSORS</a:t>
            </a:r>
          </a:p>
          <a:p>
            <a:pPr lvl="2"/>
            <a:r>
              <a:rPr lang="en-GB" dirty="0"/>
              <a:t>Branch of sciatic </a:t>
            </a:r>
          </a:p>
          <a:p>
            <a:pPr lvl="2"/>
            <a:r>
              <a:rPr lang="en-GB" dirty="0"/>
              <a:t>Motor</a:t>
            </a:r>
          </a:p>
          <a:p>
            <a:pPr lvl="3"/>
            <a:r>
              <a:rPr lang="en-GB" dirty="0"/>
              <a:t>Deep branch supplies anterior compartment (</a:t>
            </a:r>
            <a:r>
              <a:rPr lang="en-GB" dirty="0" err="1"/>
              <a:t>tibialis</a:t>
            </a:r>
            <a:r>
              <a:rPr lang="en-GB" dirty="0"/>
              <a:t> anterior, extensor </a:t>
            </a:r>
            <a:r>
              <a:rPr lang="en-GB" dirty="0" err="1"/>
              <a:t>hallucis</a:t>
            </a:r>
            <a:r>
              <a:rPr lang="en-GB" dirty="0"/>
              <a:t> </a:t>
            </a:r>
            <a:r>
              <a:rPr lang="en-GB" dirty="0" err="1"/>
              <a:t>longus</a:t>
            </a:r>
            <a:r>
              <a:rPr lang="en-GB" dirty="0"/>
              <a:t>, extensor </a:t>
            </a:r>
            <a:r>
              <a:rPr lang="en-GB" dirty="0" err="1"/>
              <a:t>digitorum</a:t>
            </a:r>
            <a:r>
              <a:rPr lang="en-GB" dirty="0"/>
              <a:t> </a:t>
            </a:r>
            <a:r>
              <a:rPr lang="en-GB" dirty="0" err="1"/>
              <a:t>longus</a:t>
            </a:r>
            <a:r>
              <a:rPr lang="en-GB" dirty="0"/>
              <a:t>, peroneus </a:t>
            </a:r>
            <a:r>
              <a:rPr lang="en-GB" dirty="0" err="1"/>
              <a:t>tertius</a:t>
            </a:r>
            <a:r>
              <a:rPr lang="en-GB" dirty="0"/>
              <a:t>, extensor </a:t>
            </a:r>
            <a:r>
              <a:rPr lang="en-GB" dirty="0" err="1"/>
              <a:t>digitorum</a:t>
            </a:r>
            <a:r>
              <a:rPr lang="en-GB" dirty="0"/>
              <a:t> brevis)</a:t>
            </a:r>
          </a:p>
          <a:p>
            <a:pPr lvl="3"/>
            <a:r>
              <a:rPr lang="en-GB" dirty="0"/>
              <a:t>Superficial branch </a:t>
            </a:r>
            <a:r>
              <a:rPr lang="en-GB" dirty="0" err="1"/>
              <a:t>supples</a:t>
            </a:r>
            <a:r>
              <a:rPr lang="en-GB" dirty="0"/>
              <a:t> lateral compartment (peroneus brevis, peroneus </a:t>
            </a:r>
            <a:r>
              <a:rPr lang="en-GB" dirty="0" err="1"/>
              <a:t>longus</a:t>
            </a:r>
            <a:r>
              <a:rPr lang="en-GB" dirty="0"/>
              <a:t>)</a:t>
            </a:r>
          </a:p>
          <a:p>
            <a:pPr lvl="2"/>
            <a:r>
              <a:rPr lang="en-GB" dirty="0"/>
              <a:t>Sensory -  first web space, dorsum of foot, anterior lower limb</a:t>
            </a:r>
          </a:p>
          <a:p>
            <a:pPr lvl="2"/>
            <a:r>
              <a:rPr lang="en-GB" dirty="0"/>
              <a:t>Injury = loss of anterior/lateral muscles, loss of foot dorsiflexion (foot drop), high stepping gait</a:t>
            </a:r>
          </a:p>
          <a:p>
            <a:pPr lvl="1"/>
            <a:r>
              <a:rPr lang="en-GB" dirty="0" err="1"/>
              <a:t>Tibial</a:t>
            </a:r>
            <a:r>
              <a:rPr lang="en-GB" dirty="0"/>
              <a:t> nerve – supplies FLEXORS</a:t>
            </a:r>
          </a:p>
          <a:p>
            <a:pPr lvl="2"/>
            <a:r>
              <a:rPr lang="en-GB" dirty="0"/>
              <a:t>Branch of sciatic</a:t>
            </a:r>
          </a:p>
          <a:p>
            <a:pPr lvl="2"/>
            <a:r>
              <a:rPr lang="en-GB" dirty="0"/>
              <a:t>Motor</a:t>
            </a:r>
          </a:p>
          <a:p>
            <a:pPr lvl="3"/>
            <a:r>
              <a:rPr lang="en-GB" dirty="0"/>
              <a:t>Soleus, </a:t>
            </a:r>
            <a:r>
              <a:rPr lang="en-GB" dirty="0" err="1"/>
              <a:t>tibialis</a:t>
            </a:r>
            <a:r>
              <a:rPr lang="en-GB" dirty="0"/>
              <a:t> posterior, flexor </a:t>
            </a:r>
            <a:r>
              <a:rPr lang="en-GB" dirty="0" err="1"/>
              <a:t>hallucis</a:t>
            </a:r>
            <a:r>
              <a:rPr lang="en-GB" dirty="0"/>
              <a:t> </a:t>
            </a:r>
            <a:r>
              <a:rPr lang="en-GB" dirty="0" err="1"/>
              <a:t>longus</a:t>
            </a:r>
            <a:r>
              <a:rPr lang="en-GB" dirty="0"/>
              <a:t>, flexor </a:t>
            </a:r>
            <a:r>
              <a:rPr lang="en-GB" dirty="0" err="1"/>
              <a:t>digitorium</a:t>
            </a:r>
            <a:r>
              <a:rPr lang="en-GB" dirty="0"/>
              <a:t> </a:t>
            </a:r>
            <a:r>
              <a:rPr lang="en-GB" dirty="0" err="1"/>
              <a:t>longus</a:t>
            </a:r>
            <a:r>
              <a:rPr lang="en-GB" dirty="0"/>
              <a:t>, </a:t>
            </a:r>
            <a:r>
              <a:rPr lang="en-GB" dirty="0" err="1"/>
              <a:t>plantaris</a:t>
            </a:r>
            <a:r>
              <a:rPr lang="en-GB" dirty="0"/>
              <a:t>, </a:t>
            </a:r>
            <a:r>
              <a:rPr lang="en-GB" dirty="0" err="1"/>
              <a:t>popilteus</a:t>
            </a:r>
            <a:r>
              <a:rPr lang="en-GB" dirty="0"/>
              <a:t>, gastrocnemius, muscles in sole of foot (via plantar nerves)</a:t>
            </a:r>
          </a:p>
          <a:p>
            <a:pPr lvl="2"/>
            <a:r>
              <a:rPr lang="en-GB" dirty="0"/>
              <a:t>Sensory</a:t>
            </a:r>
          </a:p>
          <a:p>
            <a:pPr lvl="3"/>
            <a:r>
              <a:rPr lang="en-GB" dirty="0"/>
              <a:t>Sole of foot, nail beds, distal phalanges, lateral foot</a:t>
            </a:r>
          </a:p>
          <a:p>
            <a:pPr lvl="2"/>
            <a:r>
              <a:rPr lang="en-GB" dirty="0"/>
              <a:t>Injury = loss of toe flexors, clawing of toes, shuffling gait, muscles wasting of sole, loss of sensation in sole, loss of foot </a:t>
            </a:r>
            <a:r>
              <a:rPr lang="en-GB" dirty="0" err="1"/>
              <a:t>rch</a:t>
            </a:r>
            <a:r>
              <a:rPr lang="en-GB" dirty="0"/>
              <a:t> (due to loss of </a:t>
            </a:r>
            <a:r>
              <a:rPr lang="en-GB" dirty="0" err="1"/>
              <a:t>tibialis</a:t>
            </a:r>
            <a:r>
              <a:rPr lang="en-GB" dirty="0"/>
              <a:t> posterior)</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484784"/>
            <a:ext cx="404812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60032" y="5877272"/>
            <a:ext cx="4176464" cy="646331"/>
          </a:xfrm>
          <a:prstGeom prst="rect">
            <a:avLst/>
          </a:prstGeom>
        </p:spPr>
        <p:txBody>
          <a:bodyPr wrap="square">
            <a:spAutoFit/>
          </a:bodyPr>
          <a:lstStyle/>
          <a:p>
            <a:r>
              <a:rPr lang="en-GB" sz="1200" dirty="0">
                <a:hlinkClick r:id="rId3"/>
              </a:rPr>
              <a:t>https://www.bing.com/videos/search?q=anatomy+of+lower+leg&amp;&amp;view=detail&amp;mid=46E2BFB413F576554E4046E2BFB413F576554E40&amp;&amp;FORM=VDRVRV</a:t>
            </a:r>
            <a:r>
              <a:rPr lang="en-GB" sz="1200" dirty="0"/>
              <a:t> </a:t>
            </a:r>
          </a:p>
        </p:txBody>
      </p:sp>
    </p:spTree>
    <p:extLst>
      <p:ext uri="{BB962C8B-B14F-4D97-AF65-F5344CB8AC3E}">
        <p14:creationId xmlns:p14="http://schemas.microsoft.com/office/powerpoint/2010/main" val="2360260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3" name="Picture 5" descr="Image result for anatomy of lower l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39" y="692696"/>
            <a:ext cx="9078165" cy="540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783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Anatomy of Ankle Joint</a:t>
            </a:r>
          </a:p>
        </p:txBody>
      </p:sp>
      <p:sp>
        <p:nvSpPr>
          <p:cNvPr id="3" name="Content Placeholder 2"/>
          <p:cNvSpPr>
            <a:spLocks noGrp="1"/>
          </p:cNvSpPr>
          <p:nvPr>
            <p:ph idx="1"/>
          </p:nvPr>
        </p:nvSpPr>
        <p:spPr/>
        <p:txBody>
          <a:bodyPr>
            <a:normAutofit fontScale="62500" lnSpcReduction="20000"/>
          </a:bodyPr>
          <a:lstStyle/>
          <a:p>
            <a:r>
              <a:rPr lang="en-GB" dirty="0"/>
              <a:t>Hinge joint</a:t>
            </a:r>
          </a:p>
          <a:p>
            <a:pPr lvl="1"/>
            <a:r>
              <a:rPr lang="en-GB" dirty="0"/>
              <a:t>Capsule reinforced by lateral and medial ligaments</a:t>
            </a:r>
          </a:p>
          <a:p>
            <a:r>
              <a:rPr lang="en-GB" dirty="0"/>
              <a:t>Fibula/tibia and talus</a:t>
            </a:r>
          </a:p>
          <a:p>
            <a:pPr lvl="1"/>
            <a:r>
              <a:rPr lang="en-GB" dirty="0"/>
              <a:t>Fibula/tibia bound together at syndesmosis by anterior/posterior tibiofibular ligaments</a:t>
            </a:r>
          </a:p>
          <a:p>
            <a:pPr lvl="1"/>
            <a:r>
              <a:rPr lang="en-GB" dirty="0"/>
              <a:t>Talus narrower posteriorly so ankle more liable to injury when </a:t>
            </a:r>
            <a:r>
              <a:rPr lang="en-GB" dirty="0" err="1"/>
              <a:t>plantarflexed</a:t>
            </a:r>
            <a:r>
              <a:rPr lang="en-GB" dirty="0"/>
              <a:t> </a:t>
            </a:r>
          </a:p>
          <a:p>
            <a:r>
              <a:rPr lang="en-GB" dirty="0"/>
              <a:t>Ligaments that stabilise</a:t>
            </a:r>
          </a:p>
          <a:p>
            <a:pPr lvl="1"/>
            <a:r>
              <a:rPr lang="en-GB" dirty="0"/>
              <a:t>Inferior tibiofibular ligaments (anterior and posterior) </a:t>
            </a:r>
          </a:p>
          <a:p>
            <a:pPr lvl="2"/>
            <a:r>
              <a:rPr lang="en-GB" dirty="0"/>
              <a:t>Attach to fibula and tibia</a:t>
            </a:r>
          </a:p>
          <a:p>
            <a:pPr lvl="1"/>
            <a:r>
              <a:rPr lang="en-GB" dirty="0"/>
              <a:t>Lateral ligament</a:t>
            </a:r>
          </a:p>
          <a:p>
            <a:pPr lvl="2"/>
            <a:r>
              <a:rPr lang="en-GB" dirty="0"/>
              <a:t>Originates from fibula</a:t>
            </a:r>
          </a:p>
          <a:p>
            <a:pPr lvl="2"/>
            <a:r>
              <a:rPr lang="en-GB" dirty="0"/>
              <a:t>Most common torn</a:t>
            </a:r>
          </a:p>
          <a:p>
            <a:pPr lvl="1"/>
            <a:r>
              <a:rPr lang="en-GB" dirty="0"/>
              <a:t>Medial ligament (deltoid)</a:t>
            </a:r>
          </a:p>
          <a:p>
            <a:pPr lvl="2"/>
            <a:r>
              <a:rPr lang="en-GB" dirty="0"/>
              <a:t>Triangular and very strong</a:t>
            </a:r>
          </a:p>
          <a:p>
            <a:pPr lvl="2"/>
            <a:r>
              <a:rPr lang="en-GB" dirty="0"/>
              <a:t>Originates from medial malleolus</a:t>
            </a:r>
          </a:p>
        </p:txBody>
      </p:sp>
      <p:sp>
        <p:nvSpPr>
          <p:cNvPr id="4" name="Rectangle 3"/>
          <p:cNvSpPr/>
          <p:nvPr/>
        </p:nvSpPr>
        <p:spPr>
          <a:xfrm>
            <a:off x="-14684" y="6180897"/>
            <a:ext cx="4572000" cy="646331"/>
          </a:xfrm>
          <a:prstGeom prst="rect">
            <a:avLst/>
          </a:prstGeom>
        </p:spPr>
        <p:txBody>
          <a:bodyPr>
            <a:spAutoFit/>
          </a:bodyPr>
          <a:lstStyle/>
          <a:p>
            <a:r>
              <a:rPr lang="en-GB" sz="1200" dirty="0">
                <a:hlinkClick r:id="rId3"/>
              </a:rPr>
              <a:t>https://www.bing.com/videos/search?q=anatomy+of+ankle&amp;&amp;view=detail&amp;mid=8704361DD7B99A357E7B8704361DD7B99A357E7B&amp;&amp;FORM=VDRVRV</a:t>
            </a:r>
            <a:r>
              <a:rPr lang="en-GB" sz="1200" dirty="0"/>
              <a:t> </a:t>
            </a:r>
          </a:p>
        </p:txBody>
      </p:sp>
      <p:sp>
        <p:nvSpPr>
          <p:cNvPr id="5" name="Rectangle 4"/>
          <p:cNvSpPr/>
          <p:nvPr/>
        </p:nvSpPr>
        <p:spPr>
          <a:xfrm>
            <a:off x="0" y="5534566"/>
            <a:ext cx="4572000" cy="646331"/>
          </a:xfrm>
          <a:prstGeom prst="rect">
            <a:avLst/>
          </a:prstGeom>
        </p:spPr>
        <p:txBody>
          <a:bodyPr>
            <a:spAutoFit/>
          </a:bodyPr>
          <a:lstStyle/>
          <a:p>
            <a:r>
              <a:rPr lang="en-GB" sz="1200" dirty="0">
                <a:hlinkClick r:id="rId4"/>
              </a:rPr>
              <a:t>https://www.bing.com/videos/search?q=anatomy+of+ankle&amp;&amp;view=detail&amp;mid=10006EE7718CDCF046F910006EE7718CDCF046F9&amp;&amp;FORM=VDRVRV</a:t>
            </a:r>
            <a:r>
              <a:rPr lang="en-GB" sz="1200" dirty="0"/>
              <a:t> </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032930"/>
            <a:ext cx="4632176" cy="2764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332656"/>
            <a:ext cx="1465337" cy="146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547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71400"/>
            <a:ext cx="3970784" cy="1143000"/>
          </a:xfrm>
        </p:spPr>
        <p:txBody>
          <a:bodyPr>
            <a:normAutofit fontScale="90000"/>
          </a:bodyPr>
          <a:lstStyle/>
          <a:p>
            <a:r>
              <a:rPr lang="en-GB" dirty="0"/>
              <a:t>Anatomy of Foot</a:t>
            </a:r>
          </a:p>
        </p:txBody>
      </p:sp>
      <p:sp>
        <p:nvSpPr>
          <p:cNvPr id="3" name="Content Placeholder 2"/>
          <p:cNvSpPr>
            <a:spLocks noGrp="1"/>
          </p:cNvSpPr>
          <p:nvPr>
            <p:ph idx="1"/>
          </p:nvPr>
        </p:nvSpPr>
        <p:spPr>
          <a:xfrm>
            <a:off x="457200" y="1708796"/>
            <a:ext cx="4978896" cy="5149203"/>
          </a:xfrm>
        </p:spPr>
        <p:txBody>
          <a:bodyPr>
            <a:normAutofit fontScale="70000" lnSpcReduction="20000"/>
          </a:bodyPr>
          <a:lstStyle/>
          <a:p>
            <a:r>
              <a:rPr lang="en-GB" dirty="0"/>
              <a:t>Calcaneus and first and fifth metatarsals form tripod on standing</a:t>
            </a:r>
          </a:p>
          <a:p>
            <a:r>
              <a:rPr lang="en-GB" dirty="0"/>
              <a:t>Arches</a:t>
            </a:r>
          </a:p>
          <a:p>
            <a:pPr lvl="1"/>
            <a:r>
              <a:rPr lang="en-GB" b="1" dirty="0"/>
              <a:t>Medial longitudinal arch</a:t>
            </a:r>
          </a:p>
          <a:p>
            <a:pPr lvl="2"/>
            <a:r>
              <a:rPr lang="en-GB" dirty="0"/>
              <a:t>Bones: calcaneus, talus, navicular, </a:t>
            </a:r>
            <a:r>
              <a:rPr lang="en-GB" dirty="0" err="1"/>
              <a:t>cuneiformis</a:t>
            </a:r>
            <a:r>
              <a:rPr lang="en-GB" dirty="0"/>
              <a:t>, medial 3 metatarsals </a:t>
            </a:r>
          </a:p>
          <a:p>
            <a:pPr lvl="2"/>
            <a:r>
              <a:rPr lang="en-GB" dirty="0"/>
              <a:t>Support: spring ligament, plantar fascia, abductor </a:t>
            </a:r>
            <a:r>
              <a:rPr lang="en-GB" dirty="0" err="1"/>
              <a:t>hallucis</a:t>
            </a:r>
            <a:r>
              <a:rPr lang="en-GB" dirty="0"/>
              <a:t> and flexor </a:t>
            </a:r>
            <a:r>
              <a:rPr lang="en-GB" dirty="0" err="1"/>
              <a:t>digitorum</a:t>
            </a:r>
            <a:r>
              <a:rPr lang="en-GB" dirty="0"/>
              <a:t> brevis, </a:t>
            </a:r>
            <a:r>
              <a:rPr lang="en-GB" dirty="0" err="1"/>
              <a:t>tibialis</a:t>
            </a:r>
            <a:r>
              <a:rPr lang="en-GB" dirty="0"/>
              <a:t> </a:t>
            </a:r>
            <a:r>
              <a:rPr lang="en-GB" dirty="0" err="1"/>
              <a:t>anteior</a:t>
            </a:r>
            <a:r>
              <a:rPr lang="en-GB" dirty="0"/>
              <a:t>, </a:t>
            </a:r>
            <a:r>
              <a:rPr lang="en-GB" dirty="0" err="1"/>
              <a:t>tibialis</a:t>
            </a:r>
            <a:r>
              <a:rPr lang="en-GB" dirty="0"/>
              <a:t> posterior, flexor </a:t>
            </a:r>
            <a:r>
              <a:rPr lang="en-GB" dirty="0" err="1"/>
              <a:t>hallucis</a:t>
            </a:r>
            <a:r>
              <a:rPr lang="en-GB" dirty="0"/>
              <a:t> </a:t>
            </a:r>
            <a:r>
              <a:rPr lang="en-GB" dirty="0" err="1"/>
              <a:t>longus</a:t>
            </a:r>
            <a:endParaRPr lang="en-GB" dirty="0"/>
          </a:p>
          <a:p>
            <a:pPr lvl="1"/>
            <a:r>
              <a:rPr lang="en-GB" dirty="0"/>
              <a:t>Lateral longitudinal arch</a:t>
            </a:r>
          </a:p>
          <a:p>
            <a:pPr lvl="2"/>
            <a:r>
              <a:rPr lang="en-GB" dirty="0"/>
              <a:t>Bones: calcaneus, cuboid, fourth and fifth metatarsals</a:t>
            </a:r>
          </a:p>
          <a:p>
            <a:pPr lvl="2"/>
            <a:r>
              <a:rPr lang="en-GB" dirty="0"/>
              <a:t>Support: long/short plantar ligaments, plantar fascia, flexor </a:t>
            </a:r>
            <a:r>
              <a:rPr lang="en-GB" dirty="0" err="1"/>
              <a:t>digitorum</a:t>
            </a:r>
            <a:r>
              <a:rPr lang="en-GB" dirty="0"/>
              <a:t> brevis, flexor </a:t>
            </a:r>
            <a:r>
              <a:rPr lang="en-GB" dirty="0" err="1"/>
              <a:t>digiti</a:t>
            </a:r>
            <a:r>
              <a:rPr lang="en-GB" dirty="0"/>
              <a:t> </a:t>
            </a:r>
            <a:r>
              <a:rPr lang="en-GB" dirty="0" err="1"/>
              <a:t>minimi</a:t>
            </a:r>
            <a:r>
              <a:rPr lang="en-GB" dirty="0"/>
              <a:t>, abductor </a:t>
            </a:r>
            <a:r>
              <a:rPr lang="en-GB" dirty="0" err="1"/>
              <a:t>digiti</a:t>
            </a:r>
            <a:r>
              <a:rPr lang="en-GB" dirty="0"/>
              <a:t> </a:t>
            </a:r>
            <a:r>
              <a:rPr lang="en-GB" dirty="0" err="1"/>
              <a:t>minimi</a:t>
            </a:r>
            <a:r>
              <a:rPr lang="en-GB" dirty="0"/>
              <a:t>, peroneus </a:t>
            </a:r>
            <a:r>
              <a:rPr lang="en-GB" dirty="0" err="1"/>
              <a:t>tertius</a:t>
            </a:r>
            <a:r>
              <a:rPr lang="en-GB" dirty="0"/>
              <a:t>, peroneus brevis </a:t>
            </a:r>
          </a:p>
          <a:p>
            <a:pPr lvl="1"/>
            <a:r>
              <a:rPr lang="en-GB" dirty="0"/>
              <a:t>Anterior arch</a:t>
            </a:r>
          </a:p>
          <a:p>
            <a:pPr lvl="2"/>
            <a:r>
              <a:rPr lang="en-GB" dirty="0"/>
              <a:t>On non-weight bearing foot</a:t>
            </a:r>
          </a:p>
          <a:p>
            <a:pPr lvl="2"/>
            <a:r>
              <a:rPr lang="en-GB" dirty="0"/>
              <a:t>Bones: metatarsal heads</a:t>
            </a:r>
          </a:p>
          <a:p>
            <a:r>
              <a:rPr lang="en-GB" dirty="0"/>
              <a:t>Intrinsic foot muscles</a:t>
            </a:r>
          </a:p>
          <a:p>
            <a:pPr lvl="1"/>
            <a:r>
              <a:rPr lang="en-GB" dirty="0"/>
              <a:t>Maintain shape of foot</a:t>
            </a:r>
          </a:p>
          <a:p>
            <a:pPr lvl="1"/>
            <a:r>
              <a:rPr lang="en-GB" dirty="0"/>
              <a:t>Interosseous and </a:t>
            </a:r>
            <a:r>
              <a:rPr lang="en-GB" dirty="0" err="1"/>
              <a:t>lumbrical</a:t>
            </a:r>
            <a:r>
              <a:rPr lang="en-GB" dirty="0"/>
              <a:t> muscles extend toes at PIP and DIP joints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16632"/>
            <a:ext cx="3336404" cy="2262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492896"/>
            <a:ext cx="3073298" cy="42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3528" y="862983"/>
            <a:ext cx="5184576" cy="769441"/>
          </a:xfrm>
          <a:prstGeom prst="rect">
            <a:avLst/>
          </a:prstGeom>
        </p:spPr>
        <p:txBody>
          <a:bodyPr wrap="square">
            <a:spAutoFit/>
          </a:bodyPr>
          <a:lstStyle/>
          <a:p>
            <a:r>
              <a:rPr lang="en-GB" sz="1100" dirty="0">
                <a:hlinkClick r:id="rId4"/>
              </a:rPr>
              <a:t>https://www.google.co.uk/url?sa=t&amp;rct=j&amp;q=&amp;esrc=s&amp;source=video&amp;cd=4&amp;cad=rja&amp;uact=8&amp;ved=0ahUKEwixlbDH2oHZAhWCkCwKHexGBecQtwIIODAD&amp;url=https%3A%2F%2Fwww.youtube.com%2Fwatch%3Fv%3DROd1Acma64o&amp;usg=AOvVaw2MPY41oQNMrEDqJbxTDB49</a:t>
            </a:r>
            <a:r>
              <a:rPr lang="en-GB" sz="1100" dirty="0"/>
              <a:t> </a:t>
            </a:r>
          </a:p>
        </p:txBody>
      </p:sp>
    </p:spTree>
    <p:extLst>
      <p:ext uri="{BB962C8B-B14F-4D97-AF65-F5344CB8AC3E}">
        <p14:creationId xmlns:p14="http://schemas.microsoft.com/office/powerpoint/2010/main" val="3807896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9" y="774328"/>
            <a:ext cx="9077243" cy="509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6348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Disorders of Foot/Ankle</a:t>
            </a:r>
          </a:p>
        </p:txBody>
      </p:sp>
      <p:sp>
        <p:nvSpPr>
          <p:cNvPr id="3" name="Content Placeholder 2"/>
          <p:cNvSpPr>
            <a:spLocks noGrp="1"/>
          </p:cNvSpPr>
          <p:nvPr>
            <p:ph idx="1"/>
          </p:nvPr>
        </p:nvSpPr>
        <p:spPr>
          <a:xfrm>
            <a:off x="457200" y="1600200"/>
            <a:ext cx="4258816" cy="4997152"/>
          </a:xfrm>
        </p:spPr>
        <p:txBody>
          <a:bodyPr>
            <a:normAutofit fontScale="55000" lnSpcReduction="20000"/>
          </a:bodyPr>
          <a:lstStyle/>
          <a:p>
            <a:r>
              <a:rPr lang="en-GB" dirty="0"/>
              <a:t>Claw toes</a:t>
            </a:r>
          </a:p>
          <a:p>
            <a:pPr lvl="1"/>
            <a:r>
              <a:rPr lang="en-GB" dirty="0"/>
              <a:t>Weakness of interosseous and </a:t>
            </a:r>
            <a:r>
              <a:rPr lang="en-GB" dirty="0" err="1"/>
              <a:t>lumbrical</a:t>
            </a:r>
            <a:r>
              <a:rPr lang="en-GB" dirty="0"/>
              <a:t> muscles resulting in unopposed action of flexor </a:t>
            </a:r>
            <a:r>
              <a:rPr lang="en-GB" dirty="0" err="1"/>
              <a:t>digitorum</a:t>
            </a:r>
            <a:r>
              <a:rPr lang="en-GB" dirty="0"/>
              <a:t> </a:t>
            </a:r>
            <a:r>
              <a:rPr lang="en-GB" dirty="0" err="1"/>
              <a:t>longus</a:t>
            </a:r>
            <a:r>
              <a:rPr lang="en-GB" dirty="0"/>
              <a:t> causing flexion of DIP/PIP joints</a:t>
            </a:r>
          </a:p>
          <a:p>
            <a:pPr lvl="1"/>
            <a:r>
              <a:rPr lang="en-GB" dirty="0"/>
              <a:t>Cause: idiopathic, pes </a:t>
            </a:r>
            <a:r>
              <a:rPr lang="en-GB" dirty="0" err="1"/>
              <a:t>cavus</a:t>
            </a:r>
            <a:r>
              <a:rPr lang="en-GB" dirty="0"/>
              <a:t>, hallux valgus, poor footwear, RA</a:t>
            </a:r>
          </a:p>
          <a:p>
            <a:pPr lvl="1"/>
            <a:r>
              <a:rPr lang="en-GB" dirty="0" err="1"/>
              <a:t>Tx</a:t>
            </a:r>
            <a:r>
              <a:rPr lang="en-GB" dirty="0"/>
              <a:t>: treat cause, exercises for intrinsic muscles, insoles, surgery (metatarsal head excision)</a:t>
            </a:r>
          </a:p>
          <a:p>
            <a:r>
              <a:rPr lang="en-GB" dirty="0"/>
              <a:t>Hammer toes</a:t>
            </a:r>
          </a:p>
          <a:p>
            <a:pPr lvl="1"/>
            <a:r>
              <a:rPr lang="en-GB" dirty="0"/>
              <a:t>Affects 2</a:t>
            </a:r>
            <a:r>
              <a:rPr lang="en-GB" baseline="30000" dirty="0"/>
              <a:t>nd</a:t>
            </a:r>
            <a:r>
              <a:rPr lang="en-GB" dirty="0"/>
              <a:t>/3</a:t>
            </a:r>
            <a:r>
              <a:rPr lang="en-GB" baseline="30000" dirty="0"/>
              <a:t>rd</a:t>
            </a:r>
            <a:r>
              <a:rPr lang="en-GB" dirty="0"/>
              <a:t>/4</a:t>
            </a:r>
            <a:r>
              <a:rPr lang="en-GB" baseline="30000" dirty="0"/>
              <a:t>th</a:t>
            </a:r>
            <a:r>
              <a:rPr lang="en-GB" dirty="0"/>
              <a:t> toes</a:t>
            </a:r>
          </a:p>
          <a:p>
            <a:pPr lvl="1"/>
            <a:r>
              <a:rPr lang="en-GB" dirty="0"/>
              <a:t>Hyperextension of MTP/DIP joints and flexion at PIP joints</a:t>
            </a:r>
          </a:p>
          <a:p>
            <a:pPr lvl="1"/>
            <a:r>
              <a:rPr lang="en-GB" dirty="0" err="1"/>
              <a:t>Tx</a:t>
            </a:r>
            <a:r>
              <a:rPr lang="en-GB" dirty="0"/>
              <a:t>: remove cause, splinting, arthrodesis  of PIP joint</a:t>
            </a:r>
          </a:p>
          <a:p>
            <a:r>
              <a:rPr lang="en-GB" dirty="0"/>
              <a:t>Mallet toe – flexion deformity in DIP joint, </a:t>
            </a:r>
            <a:r>
              <a:rPr lang="en-GB" dirty="0" err="1"/>
              <a:t>tx</a:t>
            </a:r>
            <a:r>
              <a:rPr lang="en-GB" dirty="0"/>
              <a:t> with chiropody or joint fusion</a:t>
            </a:r>
          </a:p>
          <a:p>
            <a:r>
              <a:rPr lang="en-GB" dirty="0"/>
              <a:t>Pes </a:t>
            </a:r>
            <a:r>
              <a:rPr lang="en-GB" dirty="0" err="1"/>
              <a:t>cavus</a:t>
            </a:r>
            <a:r>
              <a:rPr lang="en-GB" dirty="0"/>
              <a:t> (claw foot)</a:t>
            </a:r>
          </a:p>
          <a:p>
            <a:pPr lvl="1"/>
            <a:r>
              <a:rPr lang="en-GB" dirty="0"/>
              <a:t>High longitudinal arches</a:t>
            </a:r>
          </a:p>
          <a:p>
            <a:pPr lvl="1"/>
            <a:r>
              <a:rPr lang="en-GB" dirty="0"/>
              <a:t>Clawing caused by intrinsic muscle weakness</a:t>
            </a:r>
          </a:p>
          <a:p>
            <a:pPr lvl="1"/>
            <a:r>
              <a:rPr lang="en-GB" dirty="0"/>
              <a:t>Causes: poliomyelitis, </a:t>
            </a:r>
            <a:r>
              <a:rPr lang="en-GB" dirty="0" err="1"/>
              <a:t>spinocerbellar</a:t>
            </a:r>
            <a:r>
              <a:rPr lang="en-GB" dirty="0"/>
              <a:t> degenerative disease (always check spine!)</a:t>
            </a:r>
          </a:p>
          <a:p>
            <a:pPr lvl="1"/>
            <a:r>
              <a:rPr lang="en-GB" dirty="0" err="1"/>
              <a:t>Tx</a:t>
            </a:r>
            <a:r>
              <a:rPr lang="en-GB" dirty="0"/>
              <a:t>: insoles, surgery  (lengthen </a:t>
            </a:r>
            <a:r>
              <a:rPr lang="en-GB" dirty="0" err="1"/>
              <a:t>achilles</a:t>
            </a:r>
            <a:r>
              <a:rPr lang="en-GB" dirty="0"/>
              <a:t> tendon)</a:t>
            </a:r>
          </a:p>
          <a:p>
            <a:r>
              <a:rPr lang="en-GB" dirty="0"/>
              <a:t>RA</a:t>
            </a:r>
          </a:p>
          <a:p>
            <a:pPr lvl="1"/>
            <a:r>
              <a:rPr lang="en-GB" dirty="0"/>
              <a:t>Deformities:</a:t>
            </a:r>
          </a:p>
          <a:p>
            <a:pPr lvl="2"/>
            <a:r>
              <a:rPr lang="en-GB" dirty="0"/>
              <a:t>Pes planus, splay foot, hallux valgus, claw toes, anterior </a:t>
            </a:r>
            <a:r>
              <a:rPr lang="en-GB" dirty="0" err="1"/>
              <a:t>metatarsalgia</a:t>
            </a:r>
            <a:r>
              <a:rPr lang="en-GB" dirty="0"/>
              <a:t>, hammer toes</a:t>
            </a:r>
          </a:p>
        </p:txBody>
      </p:sp>
      <p:sp>
        <p:nvSpPr>
          <p:cNvPr id="4" name="Rectangle 3"/>
          <p:cNvSpPr/>
          <p:nvPr/>
        </p:nvSpPr>
        <p:spPr>
          <a:xfrm>
            <a:off x="179512" y="1124744"/>
            <a:ext cx="8712968" cy="400110"/>
          </a:xfrm>
          <a:prstGeom prst="rect">
            <a:avLst/>
          </a:prstGeom>
        </p:spPr>
        <p:txBody>
          <a:bodyPr wrap="square">
            <a:spAutoFit/>
          </a:bodyPr>
          <a:lstStyle/>
          <a:p>
            <a:r>
              <a:rPr lang="en-GB" sz="1000" dirty="0">
                <a:hlinkClick r:id="rId2"/>
              </a:rPr>
              <a:t>https://www.google.co.uk/url?sa=t&amp;rct=j&amp;q=&amp;esrc=s&amp;source=video&amp;cd=3&amp;cad=rja&amp;uact=8&amp;ved=0ahUKEwiQot602oHZAhXGDCwKHWJKACQQtwIINTAC&amp;url=https%3A%2F%2Fwww.youtube.com%2Fwatch%3Fv%3DkdGSGofCa9I&amp;usg=AOvVaw1ZlUC4FJ_sBcYUf4GmIQeD</a:t>
            </a:r>
            <a:r>
              <a:rPr lang="en-GB" sz="1000" dirty="0"/>
              <a:t> - EXAMINATION</a:t>
            </a:r>
          </a:p>
        </p:txBody>
      </p:sp>
      <p:sp>
        <p:nvSpPr>
          <p:cNvPr id="6" name="Content Placeholder 2"/>
          <p:cNvSpPr txBox="1">
            <a:spLocks/>
          </p:cNvSpPr>
          <p:nvPr/>
        </p:nvSpPr>
        <p:spPr>
          <a:xfrm>
            <a:off x="4777680" y="1590735"/>
            <a:ext cx="3970784" cy="5006617"/>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Hallux valgus</a:t>
            </a:r>
          </a:p>
          <a:p>
            <a:pPr lvl="1"/>
            <a:r>
              <a:rPr lang="en-GB" dirty="0"/>
              <a:t>Lateral deviation of great toe</a:t>
            </a:r>
          </a:p>
          <a:p>
            <a:pPr lvl="1"/>
            <a:r>
              <a:rPr lang="en-GB" dirty="0"/>
              <a:t>Complications: </a:t>
            </a:r>
            <a:r>
              <a:rPr lang="en-GB" dirty="0" err="1"/>
              <a:t>exostosis</a:t>
            </a:r>
            <a:r>
              <a:rPr lang="en-GB" dirty="0"/>
              <a:t>, bunion, OA, displaced/dislocated second toe</a:t>
            </a:r>
          </a:p>
          <a:p>
            <a:pPr lvl="1"/>
            <a:r>
              <a:rPr lang="en-GB" dirty="0" err="1"/>
              <a:t>Tx</a:t>
            </a:r>
            <a:r>
              <a:rPr lang="en-GB" dirty="0"/>
              <a:t>: modify footwear, surgery (distal osteotomy/proximal osteotomy if severe)</a:t>
            </a:r>
          </a:p>
          <a:p>
            <a:r>
              <a:rPr lang="en-GB" dirty="0"/>
              <a:t>Hallux </a:t>
            </a:r>
            <a:r>
              <a:rPr lang="en-GB" dirty="0" err="1"/>
              <a:t>rigidus</a:t>
            </a:r>
            <a:endParaRPr lang="en-GB" dirty="0"/>
          </a:p>
          <a:p>
            <a:pPr lvl="1"/>
            <a:r>
              <a:rPr lang="en-GB" dirty="0"/>
              <a:t>Types</a:t>
            </a:r>
          </a:p>
          <a:p>
            <a:pPr lvl="2"/>
            <a:r>
              <a:rPr lang="en-GB" dirty="0"/>
              <a:t>Adolescent – synovitis of MTP joint post-injury </a:t>
            </a:r>
          </a:p>
          <a:p>
            <a:pPr lvl="2"/>
            <a:r>
              <a:rPr lang="en-GB" dirty="0"/>
              <a:t>Adult – OA of MTP</a:t>
            </a:r>
          </a:p>
          <a:p>
            <a:pPr lvl="1"/>
            <a:r>
              <a:rPr lang="en-GB" dirty="0" err="1"/>
              <a:t>Tx</a:t>
            </a:r>
            <a:r>
              <a:rPr lang="en-GB" dirty="0"/>
              <a:t>: stiff soled shoes, fusion of MTP joint</a:t>
            </a:r>
          </a:p>
          <a:p>
            <a:r>
              <a:rPr lang="en-GB" dirty="0" err="1"/>
              <a:t>Metatarsalgia</a:t>
            </a:r>
            <a:endParaRPr lang="en-GB" dirty="0"/>
          </a:p>
          <a:p>
            <a:pPr lvl="1"/>
            <a:r>
              <a:rPr lang="en-GB" dirty="0"/>
              <a:t>Pain under metatarsal heads </a:t>
            </a:r>
          </a:p>
          <a:p>
            <a:pPr lvl="1"/>
            <a:r>
              <a:rPr lang="en-GB" dirty="0" err="1"/>
              <a:t>Tx</a:t>
            </a:r>
            <a:r>
              <a:rPr lang="en-GB" dirty="0"/>
              <a:t>: shoe inserts and chiropody </a:t>
            </a:r>
          </a:p>
          <a:p>
            <a:r>
              <a:rPr lang="en-GB" dirty="0"/>
              <a:t>Morton’s neuroma</a:t>
            </a:r>
          </a:p>
          <a:p>
            <a:pPr lvl="1"/>
            <a:r>
              <a:rPr lang="en-GB" dirty="0"/>
              <a:t>Plantar/digital neuroma affecting plantar nerve</a:t>
            </a:r>
          </a:p>
          <a:p>
            <a:pPr lvl="1"/>
            <a:r>
              <a:rPr lang="en-GB" dirty="0"/>
              <a:t>Requires excision</a:t>
            </a:r>
          </a:p>
          <a:p>
            <a:r>
              <a:rPr lang="en-GB" dirty="0" err="1"/>
              <a:t>Tibialis</a:t>
            </a:r>
            <a:r>
              <a:rPr lang="en-GB" dirty="0"/>
              <a:t> posterior insufficiency</a:t>
            </a:r>
          </a:p>
          <a:p>
            <a:pPr lvl="1"/>
            <a:r>
              <a:rPr lang="en-GB" dirty="0"/>
              <a:t>Causes flat foot (loss of arch)</a:t>
            </a:r>
          </a:p>
          <a:p>
            <a:pPr lvl="1"/>
            <a:r>
              <a:rPr lang="en-GB" dirty="0" err="1"/>
              <a:t>Tx</a:t>
            </a:r>
            <a:r>
              <a:rPr lang="en-GB" dirty="0"/>
              <a:t>: weight loss, </a:t>
            </a:r>
            <a:r>
              <a:rPr lang="en-GB" dirty="0" err="1"/>
              <a:t>physio</a:t>
            </a:r>
            <a:r>
              <a:rPr lang="en-GB" dirty="0"/>
              <a:t>, arch supports</a:t>
            </a:r>
          </a:p>
        </p:txBody>
      </p:sp>
    </p:spTree>
    <p:extLst>
      <p:ext uri="{BB962C8B-B14F-4D97-AF65-F5344CB8AC3E}">
        <p14:creationId xmlns:p14="http://schemas.microsoft.com/office/powerpoint/2010/main" val="247730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Structure of Bone</a:t>
            </a:r>
          </a:p>
        </p:txBody>
      </p:sp>
      <p:sp>
        <p:nvSpPr>
          <p:cNvPr id="3" name="Content Placeholder 2"/>
          <p:cNvSpPr>
            <a:spLocks noGrp="1"/>
          </p:cNvSpPr>
          <p:nvPr>
            <p:ph idx="1"/>
          </p:nvPr>
        </p:nvSpPr>
        <p:spPr>
          <a:xfrm>
            <a:off x="1028700" y="1412776"/>
            <a:ext cx="7647756" cy="5328592"/>
          </a:xfrm>
        </p:spPr>
        <p:txBody>
          <a:bodyPr>
            <a:normAutofit fontScale="92500" lnSpcReduction="20000"/>
          </a:bodyPr>
          <a:lstStyle/>
          <a:p>
            <a:r>
              <a:rPr lang="en-GB" sz="1100" dirty="0"/>
              <a:t>Structure - </a:t>
            </a:r>
            <a:r>
              <a:rPr lang="en-GB" sz="1400" dirty="0">
                <a:hlinkClick r:id="rId2"/>
              </a:rPr>
              <a:t>https://www.google.co.uk/url?sa=t&amp;rct=j&amp;q=&amp;esrc=s&amp;source=video&amp;cd=8&amp;cad=rja&amp;uact=8&amp;ved=0ahUKEwik0azT5_zYAhURh6YKHR5AACsQtwIIUDAH&amp;url=https%3A%2F%2Fwww.youtube.com%2Fwatch%3Fv%3De4eCfIAjZOs&amp;usg=AOvVaw3QI08PJ11zsop8-3AHkSx7</a:t>
            </a:r>
            <a:r>
              <a:rPr lang="en-GB" sz="1400" dirty="0"/>
              <a:t> </a:t>
            </a:r>
          </a:p>
          <a:p>
            <a:pPr lvl="1"/>
            <a:r>
              <a:rPr lang="en-GB" sz="1100" dirty="0"/>
              <a:t>Organic matrix – bone proteins and bone forming cells</a:t>
            </a:r>
          </a:p>
          <a:p>
            <a:pPr lvl="2"/>
            <a:r>
              <a:rPr lang="en-GB" sz="1000" dirty="0"/>
              <a:t>Bone proteins = type 1 collagen</a:t>
            </a:r>
          </a:p>
          <a:p>
            <a:pPr lvl="2"/>
            <a:r>
              <a:rPr lang="en-GB" sz="1000" dirty="0"/>
              <a:t>Bone forming cells </a:t>
            </a:r>
          </a:p>
          <a:p>
            <a:pPr lvl="3"/>
            <a:r>
              <a:rPr lang="en-GB" sz="1000" dirty="0"/>
              <a:t>Osteoblasts - lay down collagen in random weave or layered (lamellar) pattern</a:t>
            </a:r>
          </a:p>
          <a:p>
            <a:pPr lvl="3"/>
            <a:r>
              <a:rPr lang="en-GB" sz="1000" dirty="0"/>
              <a:t>Osteocytes – maintain bone; communicate via canaliculi </a:t>
            </a:r>
          </a:p>
          <a:p>
            <a:pPr lvl="3"/>
            <a:r>
              <a:rPr lang="en-GB" sz="1000" dirty="0"/>
              <a:t>Osteoclasts – resorb bone by releasing enzymes </a:t>
            </a:r>
          </a:p>
          <a:p>
            <a:pPr lvl="1"/>
            <a:r>
              <a:rPr lang="en-GB" sz="1100" dirty="0"/>
              <a:t>Inorganic matrix – calcium hydroxyapatite</a:t>
            </a:r>
          </a:p>
          <a:p>
            <a:r>
              <a:rPr lang="en-GB" sz="1100" dirty="0"/>
              <a:t>Types of bone</a:t>
            </a:r>
          </a:p>
          <a:p>
            <a:pPr lvl="1"/>
            <a:r>
              <a:rPr lang="en-GB" sz="1100" dirty="0"/>
              <a:t>Woven bone</a:t>
            </a:r>
          </a:p>
          <a:p>
            <a:pPr lvl="2"/>
            <a:r>
              <a:rPr lang="en-GB" sz="1000" dirty="0"/>
              <a:t>Immature – </a:t>
            </a:r>
            <a:r>
              <a:rPr lang="en-GB" sz="1000" dirty="0" err="1"/>
              <a:t>fetal</a:t>
            </a:r>
            <a:r>
              <a:rPr lang="en-GB" sz="1000" dirty="0"/>
              <a:t> skeleton</a:t>
            </a:r>
          </a:p>
          <a:p>
            <a:pPr lvl="2"/>
            <a:r>
              <a:rPr lang="en-GB" sz="1000" dirty="0"/>
              <a:t>Rapid bone formation</a:t>
            </a:r>
          </a:p>
          <a:p>
            <a:pPr lvl="2"/>
            <a:r>
              <a:rPr lang="en-GB" sz="1000" dirty="0"/>
              <a:t>Irregular collagen</a:t>
            </a:r>
          </a:p>
          <a:p>
            <a:pPr lvl="2"/>
            <a:r>
              <a:rPr lang="en-GB" sz="1000" dirty="0"/>
              <a:t>Mechanically weak </a:t>
            </a:r>
          </a:p>
          <a:p>
            <a:pPr lvl="1"/>
            <a:r>
              <a:rPr lang="en-GB" sz="1100" dirty="0"/>
              <a:t>Lamellar bone</a:t>
            </a:r>
          </a:p>
          <a:p>
            <a:pPr lvl="2"/>
            <a:r>
              <a:rPr lang="en-GB" sz="1000" dirty="0"/>
              <a:t>Orderly arrangement of collagen</a:t>
            </a:r>
          </a:p>
          <a:p>
            <a:pPr lvl="2"/>
            <a:r>
              <a:rPr lang="en-GB" sz="1000" dirty="0"/>
              <a:t>Mechanically strong</a:t>
            </a:r>
          </a:p>
          <a:p>
            <a:pPr lvl="2"/>
            <a:r>
              <a:rPr lang="en-GB" sz="1000" dirty="0"/>
              <a:t>Replaces woven bone but takes time</a:t>
            </a:r>
          </a:p>
          <a:p>
            <a:pPr lvl="2"/>
            <a:r>
              <a:rPr lang="en-GB" sz="1000" dirty="0"/>
              <a:t>Can be cortical (rigid)/cancellous (contains marrow)</a:t>
            </a:r>
          </a:p>
          <a:p>
            <a:r>
              <a:rPr lang="en-GB" sz="1100" dirty="0"/>
              <a:t>Periosteum</a:t>
            </a:r>
          </a:p>
          <a:p>
            <a:pPr lvl="1"/>
            <a:r>
              <a:rPr lang="en-GB" sz="1100" dirty="0"/>
              <a:t>Cover bones</a:t>
            </a:r>
          </a:p>
          <a:p>
            <a:pPr lvl="1"/>
            <a:r>
              <a:rPr lang="en-GB" sz="1100" dirty="0"/>
              <a:t>Has two layers (</a:t>
            </a:r>
            <a:r>
              <a:rPr lang="en-GB" sz="1100" dirty="0" err="1"/>
              <a:t>cambrial</a:t>
            </a:r>
            <a:r>
              <a:rPr lang="en-GB" sz="1100" dirty="0"/>
              <a:t> and fibrous)</a:t>
            </a:r>
          </a:p>
          <a:p>
            <a:pPr lvl="1"/>
            <a:r>
              <a:rPr lang="en-GB" sz="1100" dirty="0"/>
              <a:t>Functions: anchor for tendons, source of </a:t>
            </a:r>
            <a:r>
              <a:rPr lang="en-GB" sz="1100" dirty="0" err="1"/>
              <a:t>osteoprogenitor</a:t>
            </a:r>
            <a:r>
              <a:rPr lang="en-GB" sz="1100" dirty="0"/>
              <a:t> cells that produce osteoblasts, nutrition</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852936"/>
            <a:ext cx="3840426"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88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Diabetic Foot</a:t>
            </a:r>
          </a:p>
        </p:txBody>
      </p:sp>
      <p:sp>
        <p:nvSpPr>
          <p:cNvPr id="3" name="Content Placeholder 2"/>
          <p:cNvSpPr>
            <a:spLocks noGrp="1"/>
          </p:cNvSpPr>
          <p:nvPr>
            <p:ph idx="1"/>
          </p:nvPr>
        </p:nvSpPr>
        <p:spPr/>
        <p:txBody>
          <a:bodyPr/>
          <a:lstStyle/>
          <a:p>
            <a:r>
              <a:rPr lang="en-GB" dirty="0"/>
              <a:t>Surgery has higher incidence of complications</a:t>
            </a:r>
          </a:p>
          <a:p>
            <a:r>
              <a:rPr lang="en-GB" dirty="0"/>
              <a:t>Assess vascularity, sensation and skin before surgery</a:t>
            </a:r>
          </a:p>
        </p:txBody>
      </p:sp>
    </p:spTree>
    <p:extLst>
      <p:ext uri="{BB962C8B-B14F-4D97-AF65-F5344CB8AC3E}">
        <p14:creationId xmlns:p14="http://schemas.microsoft.com/office/powerpoint/2010/main" val="441698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Shoulder and </a:t>
            </a:r>
            <a:r>
              <a:rPr lang="en-GB" dirty="0" err="1"/>
              <a:t>humerus</a:t>
            </a:r>
            <a:endParaRPr lang="en-GB" dirty="0"/>
          </a:p>
        </p:txBody>
      </p:sp>
      <p:sp>
        <p:nvSpPr>
          <p:cNvPr id="7" name="Text Placeholder 6"/>
          <p:cNvSpPr>
            <a:spLocks noGrp="1"/>
          </p:cNvSpPr>
          <p:nvPr>
            <p:ph type="body" idx="1"/>
          </p:nvPr>
        </p:nvSpPr>
        <p:spPr/>
        <p:txBody>
          <a:bodyPr/>
          <a:lstStyle/>
          <a:p>
            <a:endParaRPr lang="en-GB"/>
          </a:p>
        </p:txBody>
      </p:sp>
    </p:spTree>
    <p:extLst>
      <p:ext uri="{BB962C8B-B14F-4D97-AF65-F5344CB8AC3E}">
        <p14:creationId xmlns:p14="http://schemas.microsoft.com/office/powerpoint/2010/main" val="672099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Anatomy of Shoulder</a:t>
            </a:r>
          </a:p>
        </p:txBody>
      </p:sp>
      <p:sp>
        <p:nvSpPr>
          <p:cNvPr id="5" name="Content Placeholder 4"/>
          <p:cNvSpPr>
            <a:spLocks noGrp="1"/>
          </p:cNvSpPr>
          <p:nvPr>
            <p:ph idx="1"/>
          </p:nvPr>
        </p:nvSpPr>
        <p:spPr>
          <a:xfrm>
            <a:off x="737320" y="1468234"/>
            <a:ext cx="7492280" cy="5302404"/>
          </a:xfrm>
        </p:spPr>
        <p:txBody>
          <a:bodyPr>
            <a:normAutofit fontScale="92500" lnSpcReduction="10000"/>
          </a:bodyPr>
          <a:lstStyle/>
          <a:p>
            <a:r>
              <a:rPr lang="en-GB" sz="900" dirty="0"/>
              <a:t>3 joints</a:t>
            </a:r>
          </a:p>
          <a:p>
            <a:pPr lvl="1"/>
            <a:r>
              <a:rPr lang="en-GB" sz="900" dirty="0" err="1"/>
              <a:t>Glenohumeral</a:t>
            </a:r>
            <a:endParaRPr lang="en-GB" sz="900" dirty="0"/>
          </a:p>
          <a:p>
            <a:pPr lvl="1"/>
            <a:r>
              <a:rPr lang="en-GB" sz="900" dirty="0" err="1"/>
              <a:t>Scapulothoracic</a:t>
            </a:r>
            <a:endParaRPr lang="en-GB" sz="900" dirty="0"/>
          </a:p>
          <a:p>
            <a:pPr lvl="1"/>
            <a:r>
              <a:rPr lang="en-GB" sz="900" dirty="0"/>
              <a:t>Acromioclavicular </a:t>
            </a:r>
          </a:p>
          <a:p>
            <a:r>
              <a:rPr lang="en-GB" sz="900" dirty="0"/>
              <a:t>3 bones</a:t>
            </a:r>
          </a:p>
          <a:p>
            <a:pPr lvl="1"/>
            <a:r>
              <a:rPr lang="en-GB" sz="900" dirty="0"/>
              <a:t>Scapula</a:t>
            </a:r>
          </a:p>
          <a:p>
            <a:pPr lvl="1"/>
            <a:r>
              <a:rPr lang="en-GB" sz="900" dirty="0" err="1"/>
              <a:t>Humerus</a:t>
            </a:r>
            <a:endParaRPr lang="en-GB" sz="900" dirty="0"/>
          </a:p>
          <a:p>
            <a:pPr lvl="1"/>
            <a:r>
              <a:rPr lang="en-GB" sz="900" dirty="0"/>
              <a:t>Clavicle</a:t>
            </a:r>
          </a:p>
          <a:p>
            <a:r>
              <a:rPr lang="en-GB" sz="900" dirty="0"/>
              <a:t>4 ligaments</a:t>
            </a:r>
          </a:p>
          <a:p>
            <a:pPr lvl="1"/>
            <a:r>
              <a:rPr lang="en-GB" sz="900" dirty="0" err="1"/>
              <a:t>Corcohumeral</a:t>
            </a:r>
            <a:endParaRPr lang="en-GB" sz="900" dirty="0"/>
          </a:p>
          <a:p>
            <a:pPr lvl="1"/>
            <a:r>
              <a:rPr lang="en-GB" sz="900" dirty="0" err="1"/>
              <a:t>Glenohumeral</a:t>
            </a:r>
            <a:r>
              <a:rPr lang="en-GB" sz="900" dirty="0"/>
              <a:t> – ball in socket </a:t>
            </a:r>
          </a:p>
          <a:p>
            <a:pPr lvl="1"/>
            <a:r>
              <a:rPr lang="en-GB" sz="900" dirty="0"/>
              <a:t>Transverse humeral</a:t>
            </a:r>
          </a:p>
          <a:p>
            <a:pPr lvl="1"/>
            <a:r>
              <a:rPr lang="en-GB" sz="900" dirty="0" err="1"/>
              <a:t>Coracoacromial</a:t>
            </a:r>
            <a:r>
              <a:rPr lang="en-GB" sz="900" dirty="0"/>
              <a:t> </a:t>
            </a:r>
          </a:p>
          <a:p>
            <a:r>
              <a:rPr lang="en-GB" sz="900" dirty="0"/>
              <a:t>5 muscles</a:t>
            </a:r>
          </a:p>
          <a:p>
            <a:pPr lvl="1"/>
            <a:r>
              <a:rPr lang="en-GB" sz="900" dirty="0"/>
              <a:t>Deltoid – abducts arm (initially assisted by supraspinatus), axillary nerve</a:t>
            </a:r>
          </a:p>
          <a:p>
            <a:pPr lvl="1"/>
            <a:r>
              <a:rPr lang="en-GB" sz="900" dirty="0"/>
              <a:t>ROTATOR CUFF </a:t>
            </a:r>
          </a:p>
          <a:p>
            <a:pPr lvl="2"/>
            <a:r>
              <a:rPr lang="en-GB" sz="800" dirty="0" err="1"/>
              <a:t>Subscapularis</a:t>
            </a:r>
            <a:r>
              <a:rPr lang="en-GB" sz="800" dirty="0"/>
              <a:t> – medial rotator, subscapular nerve</a:t>
            </a:r>
          </a:p>
          <a:p>
            <a:pPr lvl="2"/>
            <a:r>
              <a:rPr lang="en-GB" sz="800" dirty="0"/>
              <a:t>Supraspinatus – shoulder abduction, </a:t>
            </a:r>
            <a:r>
              <a:rPr lang="en-GB" sz="800" dirty="0" err="1"/>
              <a:t>suprascapular</a:t>
            </a:r>
            <a:r>
              <a:rPr lang="en-GB" sz="800" dirty="0"/>
              <a:t> nerve</a:t>
            </a:r>
          </a:p>
          <a:p>
            <a:pPr lvl="2"/>
            <a:r>
              <a:rPr lang="en-GB" sz="800" dirty="0"/>
              <a:t>Infraspinatus – lateral rotator, </a:t>
            </a:r>
            <a:r>
              <a:rPr lang="en-GB" sz="800" dirty="0" err="1"/>
              <a:t>suprascapular</a:t>
            </a:r>
            <a:r>
              <a:rPr lang="en-GB" sz="800" dirty="0"/>
              <a:t> nerve</a:t>
            </a:r>
          </a:p>
          <a:p>
            <a:pPr lvl="2"/>
            <a:r>
              <a:rPr lang="en-GB" sz="800" dirty="0" err="1"/>
              <a:t>teres</a:t>
            </a:r>
            <a:r>
              <a:rPr lang="en-GB" sz="800" dirty="0"/>
              <a:t> minor – lateral rotation, axillary nerve</a:t>
            </a:r>
          </a:p>
          <a:p>
            <a:r>
              <a:rPr lang="en-GB" sz="900" dirty="0"/>
              <a:t>5 contributors to joint stability – limit extremities of joint movement </a:t>
            </a:r>
          </a:p>
          <a:p>
            <a:pPr lvl="1"/>
            <a:r>
              <a:rPr lang="en-GB" sz="900" dirty="0"/>
              <a:t>Glenoid </a:t>
            </a:r>
            <a:r>
              <a:rPr lang="en-GB" sz="900" dirty="0" err="1"/>
              <a:t>labrum</a:t>
            </a:r>
            <a:endParaRPr lang="en-GB" sz="900" dirty="0"/>
          </a:p>
          <a:p>
            <a:pPr lvl="1"/>
            <a:r>
              <a:rPr lang="en-GB" sz="900" dirty="0"/>
              <a:t>Rotator cuff (tendons)</a:t>
            </a:r>
          </a:p>
          <a:p>
            <a:pPr lvl="1"/>
            <a:r>
              <a:rPr lang="en-GB" sz="900" dirty="0" err="1"/>
              <a:t>Coracoacromial</a:t>
            </a:r>
            <a:r>
              <a:rPr lang="en-GB" sz="900" dirty="0"/>
              <a:t> arch</a:t>
            </a:r>
          </a:p>
          <a:p>
            <a:pPr lvl="1"/>
            <a:r>
              <a:rPr lang="en-GB" sz="900" dirty="0"/>
              <a:t>Long head of triceps</a:t>
            </a:r>
          </a:p>
          <a:p>
            <a:pPr lvl="1"/>
            <a:r>
              <a:rPr lang="en-GB" sz="900" dirty="0"/>
              <a:t>Capsule and ligaments </a:t>
            </a:r>
          </a:p>
        </p:txBody>
      </p:sp>
      <p:sp>
        <p:nvSpPr>
          <p:cNvPr id="2" name="Rectangle 1"/>
          <p:cNvSpPr/>
          <p:nvPr/>
        </p:nvSpPr>
        <p:spPr>
          <a:xfrm>
            <a:off x="125140" y="106428"/>
            <a:ext cx="8928992" cy="415498"/>
          </a:xfrm>
          <a:prstGeom prst="rect">
            <a:avLst/>
          </a:prstGeom>
        </p:spPr>
        <p:txBody>
          <a:bodyPr wrap="square">
            <a:spAutoFit/>
          </a:bodyPr>
          <a:lstStyle/>
          <a:p>
            <a:r>
              <a:rPr lang="en-GB" sz="1050" dirty="0">
                <a:hlinkClick r:id="rId2"/>
              </a:rPr>
              <a:t>https://www.google.co.uk/url?sa=t&amp;rct=j&amp;q=&amp;esrc=s&amp;source=video&amp;cd=3&amp;cad=rja&amp;uact=8&amp;ved=0ahUKEwi87pqx34HZAhUliaYKHQfjBtAQtwIINTAC&amp;url=https%3A%2F%2Fwww.youtube.com%2Fwatch%3Fv%3DD3GVKjeY1FM&amp;usg=AOvVaw2l_krZfdP4MZyDzEfr1Q5e</a:t>
            </a:r>
            <a:r>
              <a:rPr lang="en-GB" sz="1050" dirty="0"/>
              <a:t>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636" y="1468234"/>
            <a:ext cx="3817044" cy="2588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1661" y="5301208"/>
            <a:ext cx="4214835" cy="146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9652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Approaches</a:t>
            </a:r>
          </a:p>
        </p:txBody>
      </p:sp>
      <p:sp>
        <p:nvSpPr>
          <p:cNvPr id="3" name="Content Placeholder 2"/>
          <p:cNvSpPr>
            <a:spLocks noGrp="1"/>
          </p:cNvSpPr>
          <p:nvPr>
            <p:ph idx="1"/>
          </p:nvPr>
        </p:nvSpPr>
        <p:spPr/>
        <p:txBody>
          <a:bodyPr/>
          <a:lstStyle/>
          <a:p>
            <a:r>
              <a:rPr lang="en-GB" dirty="0"/>
              <a:t>Anterior approach</a:t>
            </a:r>
          </a:p>
          <a:p>
            <a:pPr lvl="1"/>
            <a:r>
              <a:rPr lang="en-GB" sz="2400" dirty="0">
                <a:hlinkClick r:id="rId2"/>
              </a:rPr>
              <a:t>https://www.youtube.com/watch?v=BuQgEEfRqHs</a:t>
            </a:r>
            <a:r>
              <a:rPr lang="en-GB" sz="2400" dirty="0"/>
              <a:t> </a:t>
            </a:r>
          </a:p>
          <a:p>
            <a:r>
              <a:rPr lang="en-GB" dirty="0"/>
              <a:t>Lateral approach</a:t>
            </a:r>
          </a:p>
          <a:p>
            <a:pPr lvl="1"/>
            <a:r>
              <a:rPr lang="en-GB" dirty="0"/>
              <a:t>Used for rotator cuff repair</a:t>
            </a:r>
          </a:p>
          <a:p>
            <a:pPr lvl="1"/>
            <a:r>
              <a:rPr lang="en-GB" dirty="0"/>
              <a:t>Involves splitting deltoid fibres</a:t>
            </a:r>
          </a:p>
        </p:txBody>
      </p:sp>
    </p:spTree>
    <p:extLst>
      <p:ext uri="{BB962C8B-B14F-4D97-AF65-F5344CB8AC3E}">
        <p14:creationId xmlns:p14="http://schemas.microsoft.com/office/powerpoint/2010/main" val="3797373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Shoulder Disorders</a:t>
            </a:r>
          </a:p>
        </p:txBody>
      </p:sp>
      <p:sp>
        <p:nvSpPr>
          <p:cNvPr id="3" name="Content Placeholder 2"/>
          <p:cNvSpPr>
            <a:spLocks noGrp="1"/>
          </p:cNvSpPr>
          <p:nvPr>
            <p:ph idx="1"/>
          </p:nvPr>
        </p:nvSpPr>
        <p:spPr/>
        <p:txBody>
          <a:bodyPr>
            <a:normAutofit fontScale="70000" lnSpcReduction="20000"/>
          </a:bodyPr>
          <a:lstStyle/>
          <a:p>
            <a:r>
              <a:rPr lang="en-GB" dirty="0"/>
              <a:t>Many other conditions can present with shoulder tip pain</a:t>
            </a:r>
          </a:p>
          <a:p>
            <a:r>
              <a:rPr lang="en-GB" dirty="0"/>
              <a:t>Rotator cuff pathology</a:t>
            </a:r>
          </a:p>
          <a:p>
            <a:pPr lvl="1"/>
            <a:r>
              <a:rPr lang="en-GB" dirty="0" err="1"/>
              <a:t>Subarcomial</a:t>
            </a:r>
            <a:r>
              <a:rPr lang="en-GB" dirty="0"/>
              <a:t> impingement – requires steroid injections and </a:t>
            </a:r>
            <a:r>
              <a:rPr lang="en-GB" dirty="0" err="1"/>
              <a:t>physio</a:t>
            </a:r>
            <a:endParaRPr lang="en-GB" dirty="0"/>
          </a:p>
          <a:p>
            <a:pPr lvl="1"/>
            <a:r>
              <a:rPr lang="en-GB" dirty="0"/>
              <a:t>Cuff tears – caused by sudden traction, difficulty abducting arm, requires surgery (decompression of rotator cuff)</a:t>
            </a:r>
          </a:p>
          <a:p>
            <a:r>
              <a:rPr lang="en-GB" dirty="0"/>
              <a:t>Arthritis of </a:t>
            </a:r>
            <a:r>
              <a:rPr lang="en-GB" dirty="0" err="1"/>
              <a:t>glenohumeral</a:t>
            </a:r>
            <a:r>
              <a:rPr lang="en-GB" dirty="0"/>
              <a:t> joint</a:t>
            </a:r>
          </a:p>
          <a:p>
            <a:pPr lvl="1"/>
            <a:r>
              <a:rPr lang="en-GB" dirty="0" err="1"/>
              <a:t>Tx</a:t>
            </a:r>
            <a:r>
              <a:rPr lang="en-GB" dirty="0"/>
              <a:t>: </a:t>
            </a:r>
            <a:r>
              <a:rPr lang="en-GB" dirty="0" err="1"/>
              <a:t>physio</a:t>
            </a:r>
            <a:r>
              <a:rPr lang="en-GB" dirty="0"/>
              <a:t>, analgesia (shoulder replacement in very small number)</a:t>
            </a:r>
          </a:p>
          <a:p>
            <a:r>
              <a:rPr lang="en-GB" dirty="0"/>
              <a:t>OA of acromioclavicular joint</a:t>
            </a:r>
          </a:p>
          <a:p>
            <a:pPr lvl="1"/>
            <a:r>
              <a:rPr lang="en-GB" dirty="0" err="1"/>
              <a:t>Tx</a:t>
            </a:r>
            <a:r>
              <a:rPr lang="en-GB" dirty="0"/>
              <a:t>: </a:t>
            </a:r>
            <a:r>
              <a:rPr lang="en-GB" dirty="0" err="1"/>
              <a:t>physio</a:t>
            </a:r>
            <a:r>
              <a:rPr lang="en-GB" dirty="0"/>
              <a:t>, excision of distal clavicle if severe</a:t>
            </a:r>
          </a:p>
          <a:p>
            <a:r>
              <a:rPr lang="en-GB" dirty="0"/>
              <a:t>Adhesive capsulitis (frozen shoulder)</a:t>
            </a:r>
          </a:p>
          <a:p>
            <a:pPr lvl="1"/>
            <a:r>
              <a:rPr lang="en-GB" dirty="0"/>
              <a:t>Due to degenerative changes of rotator cuff</a:t>
            </a:r>
          </a:p>
          <a:p>
            <a:pPr lvl="1"/>
            <a:r>
              <a:rPr lang="en-GB" dirty="0"/>
              <a:t>S: reduced ROM (especially external rotation)</a:t>
            </a:r>
          </a:p>
          <a:p>
            <a:pPr lvl="1"/>
            <a:r>
              <a:rPr lang="en-GB" dirty="0" err="1"/>
              <a:t>Tx</a:t>
            </a:r>
            <a:r>
              <a:rPr lang="en-GB" dirty="0"/>
              <a:t>: </a:t>
            </a:r>
            <a:r>
              <a:rPr lang="en-GB" dirty="0" err="1"/>
              <a:t>physio</a:t>
            </a:r>
            <a:r>
              <a:rPr lang="en-GB" dirty="0"/>
              <a:t>, steroid injections, manipulation </a:t>
            </a:r>
          </a:p>
        </p:txBody>
      </p:sp>
    </p:spTree>
    <p:extLst>
      <p:ext uri="{BB962C8B-B14F-4D97-AF65-F5344CB8AC3E}">
        <p14:creationId xmlns:p14="http://schemas.microsoft.com/office/powerpoint/2010/main" val="3113091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821" y="88719"/>
            <a:ext cx="5184576" cy="1143000"/>
          </a:xfrm>
        </p:spPr>
        <p:txBody>
          <a:bodyPr>
            <a:normAutofit fontScale="90000"/>
          </a:bodyPr>
          <a:lstStyle/>
          <a:p>
            <a:r>
              <a:rPr lang="en-GB" dirty="0"/>
              <a:t>Anatomy of Upper Arm</a:t>
            </a:r>
          </a:p>
        </p:txBody>
      </p:sp>
      <p:sp>
        <p:nvSpPr>
          <p:cNvPr id="3" name="Content Placeholder 2"/>
          <p:cNvSpPr>
            <a:spLocks noGrp="1"/>
          </p:cNvSpPr>
          <p:nvPr>
            <p:ph idx="1"/>
          </p:nvPr>
        </p:nvSpPr>
        <p:spPr>
          <a:xfrm>
            <a:off x="464724" y="1224665"/>
            <a:ext cx="3972892" cy="5544616"/>
          </a:xfrm>
        </p:spPr>
        <p:txBody>
          <a:bodyPr>
            <a:normAutofit fontScale="55000" lnSpcReduction="20000"/>
          </a:bodyPr>
          <a:lstStyle/>
          <a:p>
            <a:r>
              <a:rPr lang="en-GB" dirty="0" err="1"/>
              <a:t>Humerus</a:t>
            </a:r>
            <a:endParaRPr lang="en-GB" dirty="0"/>
          </a:p>
          <a:p>
            <a:pPr lvl="1"/>
            <a:r>
              <a:rPr lang="en-GB" dirty="0"/>
              <a:t>Neurovascular relationships</a:t>
            </a:r>
          </a:p>
          <a:p>
            <a:pPr lvl="2"/>
            <a:r>
              <a:rPr lang="en-GB" dirty="0"/>
              <a:t>Surgical neck – axillary nerve</a:t>
            </a:r>
          </a:p>
          <a:p>
            <a:pPr lvl="2"/>
            <a:r>
              <a:rPr lang="en-GB" dirty="0"/>
              <a:t>Spiral groove – radial nerve</a:t>
            </a:r>
          </a:p>
          <a:p>
            <a:pPr lvl="2"/>
            <a:r>
              <a:rPr lang="en-GB" dirty="0"/>
              <a:t>Posterior medial epicondyle – ulnar nerve</a:t>
            </a:r>
          </a:p>
          <a:p>
            <a:r>
              <a:rPr lang="en-GB" dirty="0"/>
              <a:t>Muscles</a:t>
            </a:r>
          </a:p>
          <a:p>
            <a:pPr lvl="1"/>
            <a:r>
              <a:rPr lang="en-GB" dirty="0"/>
              <a:t>Musculoskeletal nerve</a:t>
            </a:r>
          </a:p>
          <a:p>
            <a:pPr lvl="2"/>
            <a:r>
              <a:rPr lang="en-GB" dirty="0" err="1"/>
              <a:t>Coracobrachialis</a:t>
            </a:r>
            <a:r>
              <a:rPr lang="en-GB" dirty="0"/>
              <a:t> – flex/adduct shoulder</a:t>
            </a:r>
          </a:p>
          <a:p>
            <a:pPr lvl="2"/>
            <a:r>
              <a:rPr lang="en-GB" dirty="0"/>
              <a:t>Biceps </a:t>
            </a:r>
            <a:r>
              <a:rPr lang="en-GB" dirty="0" err="1"/>
              <a:t>brachii</a:t>
            </a:r>
            <a:r>
              <a:rPr lang="en-GB" dirty="0"/>
              <a:t> – flex elbow</a:t>
            </a:r>
          </a:p>
          <a:p>
            <a:pPr lvl="2"/>
            <a:r>
              <a:rPr lang="en-GB" dirty="0"/>
              <a:t>Brachialis – flex elbow</a:t>
            </a:r>
          </a:p>
          <a:p>
            <a:pPr lvl="1"/>
            <a:r>
              <a:rPr lang="en-GB" dirty="0"/>
              <a:t>Radial nerve</a:t>
            </a:r>
          </a:p>
          <a:p>
            <a:pPr lvl="2"/>
            <a:r>
              <a:rPr lang="en-GB" dirty="0"/>
              <a:t>Triceps </a:t>
            </a:r>
            <a:r>
              <a:rPr lang="en-GB" dirty="0" err="1"/>
              <a:t>brachii</a:t>
            </a:r>
            <a:r>
              <a:rPr lang="en-GB" dirty="0"/>
              <a:t> – extends elbow</a:t>
            </a:r>
          </a:p>
          <a:p>
            <a:pPr lvl="2"/>
            <a:r>
              <a:rPr lang="en-GB" dirty="0" err="1"/>
              <a:t>Anconeus</a:t>
            </a:r>
            <a:r>
              <a:rPr lang="en-GB" dirty="0"/>
              <a:t> – extends elbow and controls ulnar </a:t>
            </a:r>
          </a:p>
          <a:p>
            <a:r>
              <a:rPr lang="en-GB" dirty="0"/>
              <a:t>Nerves</a:t>
            </a:r>
          </a:p>
          <a:p>
            <a:pPr lvl="1"/>
            <a:r>
              <a:rPr lang="en-GB" dirty="0"/>
              <a:t>Axillary – supplies deltoid, </a:t>
            </a:r>
            <a:r>
              <a:rPr lang="en-GB" dirty="0" err="1"/>
              <a:t>teres</a:t>
            </a:r>
            <a:r>
              <a:rPr lang="en-GB" dirty="0"/>
              <a:t> minor, shoulder joint</a:t>
            </a:r>
          </a:p>
          <a:p>
            <a:pPr lvl="1"/>
            <a:r>
              <a:rPr lang="en-GB" dirty="0"/>
              <a:t>Radial – gives off posterior interosseous nerve</a:t>
            </a:r>
          </a:p>
          <a:p>
            <a:pPr lvl="1"/>
            <a:r>
              <a:rPr lang="en-GB" dirty="0" err="1"/>
              <a:t>Musculocutaneous</a:t>
            </a:r>
            <a:r>
              <a:rPr lang="en-GB" dirty="0"/>
              <a:t> – supplies </a:t>
            </a:r>
            <a:r>
              <a:rPr lang="en-GB" dirty="0" err="1"/>
              <a:t>coracobrachialis</a:t>
            </a:r>
            <a:r>
              <a:rPr lang="en-GB" dirty="0"/>
              <a:t>, biceps and brachialis</a:t>
            </a:r>
          </a:p>
          <a:p>
            <a:pPr lvl="1"/>
            <a:r>
              <a:rPr lang="en-GB" dirty="0"/>
              <a:t>Median  - supplies flexor compartment of forearm, </a:t>
            </a:r>
            <a:r>
              <a:rPr lang="en-GB" dirty="0" err="1"/>
              <a:t>thenar</a:t>
            </a:r>
            <a:r>
              <a:rPr lang="en-GB" dirty="0"/>
              <a:t> eminence, lateral 2 </a:t>
            </a:r>
            <a:r>
              <a:rPr lang="en-GB" dirty="0" err="1"/>
              <a:t>lumbricals</a:t>
            </a:r>
            <a:r>
              <a:rPr lang="en-GB" dirty="0"/>
              <a:t> </a:t>
            </a:r>
          </a:p>
          <a:p>
            <a:pPr lvl="1"/>
            <a:r>
              <a:rPr lang="en-GB" dirty="0"/>
              <a:t>Ulnar – supplies intrinsic muscles</a:t>
            </a:r>
          </a:p>
          <a:p>
            <a:r>
              <a:rPr lang="en-GB" dirty="0"/>
              <a:t>Vessels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94481"/>
            <a:ext cx="2788075" cy="1973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077194"/>
            <a:ext cx="3666463" cy="2749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207" y="4572000"/>
            <a:ext cx="2935793" cy="220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256" y="692696"/>
            <a:ext cx="6102424" cy="553998"/>
          </a:xfrm>
          <a:prstGeom prst="rect">
            <a:avLst/>
          </a:prstGeom>
        </p:spPr>
        <p:txBody>
          <a:bodyPr wrap="square">
            <a:spAutoFit/>
          </a:bodyPr>
          <a:lstStyle/>
          <a:p>
            <a:r>
              <a:rPr lang="en-GB" sz="1000" dirty="0">
                <a:hlinkClick r:id="rId5"/>
              </a:rPr>
              <a:t>https://www.google.co.uk/url?sa=t&amp;rct=j&amp;q=&amp;esrc=s&amp;source=video&amp;cd=3&amp;cad=rja&amp;uact=8&amp;ved=0ahUKEwiYrrqq5IHZAhVHVSwKHaprB_IQtwIINTAC&amp;url=https%3A%2F%2Fwww.youtube.com%2Fwatch%3Fv%3DOs2zuEuGCIw&amp;usg=AOvVaw0MQ_aURcc-JyBMG1LqMnc8</a:t>
            </a:r>
            <a:r>
              <a:rPr lang="en-GB" sz="1000" dirty="0"/>
              <a:t> </a:t>
            </a:r>
          </a:p>
        </p:txBody>
      </p:sp>
      <p:sp>
        <p:nvSpPr>
          <p:cNvPr id="5" name="Rectangle 4"/>
          <p:cNvSpPr/>
          <p:nvPr/>
        </p:nvSpPr>
        <p:spPr>
          <a:xfrm>
            <a:off x="1486768" y="5942848"/>
            <a:ext cx="4572000" cy="830997"/>
          </a:xfrm>
          <a:prstGeom prst="rect">
            <a:avLst/>
          </a:prstGeom>
        </p:spPr>
        <p:txBody>
          <a:bodyPr>
            <a:spAutoFit/>
          </a:bodyPr>
          <a:lstStyle/>
          <a:p>
            <a:r>
              <a:rPr lang="en-GB" sz="1200" dirty="0">
                <a:hlinkClick r:id="rId6"/>
              </a:rPr>
              <a:t>https://www.google.co.uk/url?sa=t&amp;rct=j&amp;q=&amp;esrc=s&amp;source=video&amp;cd=5&amp;cad=rja&amp;uact=8&amp;ved=0ahUKEwiYrrqq5IHZAhVHVSwKHaprB_IQtwIIQTAE&amp;url=https%3A%2F%2Fwww.youtube.com%2Fwatch%3Fv%3DiDXUwErttJA&amp;usg=AOvVaw0Iy4ORUmmSzSrvJlQfKSPl</a:t>
            </a:r>
            <a:r>
              <a:rPr lang="en-GB" sz="1200" dirty="0"/>
              <a:t> </a:t>
            </a:r>
          </a:p>
        </p:txBody>
      </p:sp>
      <p:sp>
        <p:nvSpPr>
          <p:cNvPr id="6" name="Rectangle 5"/>
          <p:cNvSpPr/>
          <p:nvPr/>
        </p:nvSpPr>
        <p:spPr>
          <a:xfrm>
            <a:off x="4253518" y="4938200"/>
            <a:ext cx="1989348" cy="738664"/>
          </a:xfrm>
          <a:prstGeom prst="rect">
            <a:avLst/>
          </a:prstGeom>
        </p:spPr>
        <p:txBody>
          <a:bodyPr wrap="square">
            <a:spAutoFit/>
          </a:bodyPr>
          <a:lstStyle/>
          <a:p>
            <a:r>
              <a:rPr lang="en-GB" sz="700" dirty="0">
                <a:hlinkClick r:id="rId7"/>
              </a:rPr>
              <a:t>https://www.google.co.uk/url?sa=t&amp;rct=j&amp;q=&amp;esrc=s&amp;source=video&amp;cd=1&amp;cad=rja&amp;uact=8&amp;ved=0ahUKEwjv7OrN5IHZAhXGhiwKHUYeBwAQtwIIKTAA&amp;url=https%3A%2F%2Fwww.youtube.com%2Fwatch%3Fv%3Dr3J_bJmhlKM&amp;usg=AOvVaw15Xf3qKnqhJmZBNko0W8fq</a:t>
            </a:r>
            <a:r>
              <a:rPr lang="en-GB" sz="700" dirty="0"/>
              <a:t> </a:t>
            </a:r>
          </a:p>
        </p:txBody>
      </p:sp>
    </p:spTree>
    <p:extLst>
      <p:ext uri="{BB962C8B-B14F-4D97-AF65-F5344CB8AC3E}">
        <p14:creationId xmlns:p14="http://schemas.microsoft.com/office/powerpoint/2010/main" val="1443861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35" y="836712"/>
            <a:ext cx="8698863"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6421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age result for nerves of ar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4408"/>
            <a:ext cx="4608512" cy="6939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077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brachial plexu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65" cy="6858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253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elbow</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174261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Bone Development</a:t>
            </a:r>
          </a:p>
        </p:txBody>
      </p:sp>
      <p:sp>
        <p:nvSpPr>
          <p:cNvPr id="3" name="Content Placeholder 2"/>
          <p:cNvSpPr>
            <a:spLocks noGrp="1"/>
          </p:cNvSpPr>
          <p:nvPr>
            <p:ph idx="1"/>
          </p:nvPr>
        </p:nvSpPr>
        <p:spPr/>
        <p:txBody>
          <a:bodyPr>
            <a:normAutofit fontScale="55000" lnSpcReduction="20000"/>
          </a:bodyPr>
          <a:lstStyle/>
          <a:p>
            <a:r>
              <a:rPr lang="en-GB" dirty="0"/>
              <a:t>Structure</a:t>
            </a:r>
          </a:p>
          <a:p>
            <a:pPr lvl="1"/>
            <a:r>
              <a:rPr lang="en-GB" dirty="0"/>
              <a:t>Diaphysis – tube of cortical bone; primary ossification centre</a:t>
            </a:r>
          </a:p>
          <a:p>
            <a:pPr lvl="1"/>
            <a:r>
              <a:rPr lang="en-GB" dirty="0"/>
              <a:t>Metaphysis – conical area of cancellous bone facilitating load transfer from articular surface to diaphysis</a:t>
            </a:r>
          </a:p>
          <a:p>
            <a:pPr lvl="1"/>
            <a:r>
              <a:rPr lang="en-GB" dirty="0" err="1"/>
              <a:t>Physis</a:t>
            </a:r>
            <a:r>
              <a:rPr lang="en-GB" dirty="0"/>
              <a:t> – growth plate; site of longitudinal growth  </a:t>
            </a:r>
          </a:p>
          <a:p>
            <a:pPr lvl="2"/>
            <a:r>
              <a:rPr lang="en-GB" dirty="0"/>
              <a:t>Four zones: resting zone, proliferative zone, hypertrophic zone, zone of provisional calcification</a:t>
            </a:r>
          </a:p>
          <a:p>
            <a:pPr lvl="1"/>
            <a:r>
              <a:rPr lang="en-GB" dirty="0"/>
              <a:t>Epiphysis – secondary ossification </a:t>
            </a:r>
          </a:p>
          <a:p>
            <a:r>
              <a:rPr lang="en-GB" dirty="0"/>
              <a:t>Blood supply (in general)</a:t>
            </a:r>
          </a:p>
          <a:p>
            <a:pPr lvl="1"/>
            <a:r>
              <a:rPr lang="en-GB" dirty="0"/>
              <a:t>Nutrient artery – </a:t>
            </a:r>
            <a:r>
              <a:rPr lang="en-GB" dirty="0" err="1"/>
              <a:t>supples</a:t>
            </a:r>
            <a:r>
              <a:rPr lang="en-GB" dirty="0"/>
              <a:t> bone marrow and trabecular bone</a:t>
            </a:r>
          </a:p>
          <a:p>
            <a:pPr lvl="1"/>
            <a:r>
              <a:rPr lang="en-GB" dirty="0"/>
              <a:t>Vessels with tendons and ligaments – supplies periosteum</a:t>
            </a:r>
          </a:p>
          <a:p>
            <a:pPr lvl="1"/>
            <a:r>
              <a:rPr lang="en-GB" dirty="0" err="1"/>
              <a:t>Circulus</a:t>
            </a:r>
            <a:r>
              <a:rPr lang="en-GB" dirty="0"/>
              <a:t> </a:t>
            </a:r>
            <a:r>
              <a:rPr lang="en-GB" dirty="0" err="1"/>
              <a:t>vasculosis</a:t>
            </a:r>
            <a:r>
              <a:rPr lang="en-GB" dirty="0"/>
              <a:t> – arterial plexus that surrounds and supplies epiphysis</a:t>
            </a:r>
          </a:p>
          <a:p>
            <a:r>
              <a:rPr lang="en-GB" dirty="0"/>
              <a:t>Blood supply (to long bone)</a:t>
            </a:r>
          </a:p>
          <a:p>
            <a:pPr lvl="1"/>
            <a:r>
              <a:rPr lang="en-GB" dirty="0"/>
              <a:t>Nutrient artery – </a:t>
            </a:r>
            <a:r>
              <a:rPr lang="en-GB" dirty="0" err="1"/>
              <a:t>supples</a:t>
            </a:r>
            <a:r>
              <a:rPr lang="en-GB" dirty="0"/>
              <a:t> diaphysis</a:t>
            </a:r>
          </a:p>
          <a:p>
            <a:pPr lvl="1"/>
            <a:r>
              <a:rPr lang="en-GB" dirty="0" err="1"/>
              <a:t>Metaphyseal</a:t>
            </a:r>
            <a:r>
              <a:rPr lang="en-GB" dirty="0"/>
              <a:t> vessels – supplies </a:t>
            </a:r>
            <a:r>
              <a:rPr lang="en-GB" dirty="0" err="1"/>
              <a:t>metaphyseal</a:t>
            </a:r>
            <a:r>
              <a:rPr lang="en-GB" dirty="0"/>
              <a:t> region</a:t>
            </a:r>
          </a:p>
          <a:p>
            <a:pPr lvl="1"/>
            <a:r>
              <a:rPr lang="en-GB" dirty="0"/>
              <a:t>Epiphyseal vessels</a:t>
            </a:r>
          </a:p>
          <a:p>
            <a:pPr lvl="1"/>
            <a:r>
              <a:rPr lang="en-GB" dirty="0"/>
              <a:t>Periosteal vessels</a:t>
            </a:r>
          </a:p>
          <a:p>
            <a:pPr lvl="1"/>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293096"/>
            <a:ext cx="3598896" cy="2284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877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022" y="718027"/>
            <a:ext cx="7200900" cy="1485900"/>
          </a:xfrm>
        </p:spPr>
        <p:txBody>
          <a:bodyPr/>
          <a:lstStyle/>
          <a:p>
            <a:r>
              <a:rPr lang="en-GB" dirty="0"/>
              <a:t>Anatomy of Elbow</a:t>
            </a:r>
          </a:p>
        </p:txBody>
      </p:sp>
      <p:sp>
        <p:nvSpPr>
          <p:cNvPr id="3" name="Content Placeholder 2"/>
          <p:cNvSpPr>
            <a:spLocks noGrp="1"/>
          </p:cNvSpPr>
          <p:nvPr>
            <p:ph idx="1"/>
          </p:nvPr>
        </p:nvSpPr>
        <p:spPr>
          <a:xfrm>
            <a:off x="457200" y="1600200"/>
            <a:ext cx="5482952" cy="5141168"/>
          </a:xfrm>
        </p:spPr>
        <p:txBody>
          <a:bodyPr>
            <a:normAutofit fontScale="47500" lnSpcReduction="20000"/>
          </a:bodyPr>
          <a:lstStyle/>
          <a:p>
            <a:r>
              <a:rPr lang="en-GB" dirty="0"/>
              <a:t>Enables positioning of hand by allowing flexion and pronation/supination </a:t>
            </a:r>
          </a:p>
          <a:p>
            <a:r>
              <a:rPr lang="en-GB" dirty="0"/>
              <a:t>3 joints</a:t>
            </a:r>
          </a:p>
          <a:p>
            <a:pPr lvl="1"/>
            <a:r>
              <a:rPr lang="en-GB" dirty="0" err="1"/>
              <a:t>Ulnohumeral</a:t>
            </a:r>
            <a:endParaRPr lang="en-GB" dirty="0"/>
          </a:p>
          <a:p>
            <a:pPr lvl="1"/>
            <a:r>
              <a:rPr lang="en-GB" dirty="0" err="1"/>
              <a:t>Radiohumeral</a:t>
            </a:r>
            <a:endParaRPr lang="en-GB" dirty="0"/>
          </a:p>
          <a:p>
            <a:pPr lvl="1"/>
            <a:r>
              <a:rPr lang="en-GB" dirty="0"/>
              <a:t>Proximal radioulnar </a:t>
            </a:r>
          </a:p>
          <a:p>
            <a:r>
              <a:rPr lang="en-GB" dirty="0"/>
              <a:t>Movements</a:t>
            </a:r>
          </a:p>
          <a:p>
            <a:pPr lvl="1"/>
            <a:r>
              <a:rPr lang="en-GB" dirty="0"/>
              <a:t>Flexion/extension </a:t>
            </a:r>
          </a:p>
          <a:p>
            <a:pPr lvl="2"/>
            <a:r>
              <a:rPr lang="en-GB" dirty="0"/>
              <a:t>Flexion by brachialis, biceps </a:t>
            </a:r>
            <a:r>
              <a:rPr lang="en-GB" dirty="0" err="1"/>
              <a:t>brachii</a:t>
            </a:r>
            <a:r>
              <a:rPr lang="en-GB" dirty="0"/>
              <a:t>, </a:t>
            </a:r>
            <a:r>
              <a:rPr lang="en-GB" dirty="0" err="1"/>
              <a:t>brachioradialis</a:t>
            </a:r>
            <a:r>
              <a:rPr lang="en-GB" dirty="0"/>
              <a:t>, pronator </a:t>
            </a:r>
            <a:r>
              <a:rPr lang="en-GB" dirty="0" err="1"/>
              <a:t>teres</a:t>
            </a:r>
            <a:endParaRPr lang="en-GB" dirty="0"/>
          </a:p>
          <a:p>
            <a:pPr lvl="2"/>
            <a:r>
              <a:rPr lang="en-GB" dirty="0"/>
              <a:t>Extension by triceps and </a:t>
            </a:r>
            <a:r>
              <a:rPr lang="en-GB" dirty="0" err="1"/>
              <a:t>anconeus</a:t>
            </a:r>
            <a:endParaRPr lang="en-GB" dirty="0"/>
          </a:p>
          <a:p>
            <a:pPr lvl="1"/>
            <a:r>
              <a:rPr lang="en-GB" dirty="0"/>
              <a:t>Pronation/supination</a:t>
            </a:r>
          </a:p>
          <a:p>
            <a:pPr lvl="2"/>
            <a:r>
              <a:rPr lang="en-GB" dirty="0"/>
              <a:t>Pronation by pronator </a:t>
            </a:r>
            <a:r>
              <a:rPr lang="en-GB" dirty="0" err="1"/>
              <a:t>teres</a:t>
            </a:r>
            <a:r>
              <a:rPr lang="en-GB" dirty="0"/>
              <a:t> and pronator </a:t>
            </a:r>
            <a:r>
              <a:rPr lang="en-GB" dirty="0" err="1"/>
              <a:t>quadratus</a:t>
            </a:r>
            <a:endParaRPr lang="en-GB" dirty="0"/>
          </a:p>
          <a:p>
            <a:pPr lvl="2"/>
            <a:r>
              <a:rPr lang="en-GB" dirty="0"/>
              <a:t>Supination by biceps and supinator</a:t>
            </a:r>
          </a:p>
          <a:p>
            <a:r>
              <a:rPr lang="en-GB" dirty="0"/>
              <a:t>Ossification centres of elbow (CRITOL)</a:t>
            </a:r>
          </a:p>
          <a:p>
            <a:pPr lvl="1"/>
            <a:r>
              <a:rPr lang="en-GB" dirty="0" err="1"/>
              <a:t>Capitulum</a:t>
            </a:r>
            <a:endParaRPr lang="en-GB" dirty="0"/>
          </a:p>
          <a:p>
            <a:pPr lvl="1"/>
            <a:r>
              <a:rPr lang="en-GB" dirty="0"/>
              <a:t>Radial head</a:t>
            </a:r>
          </a:p>
          <a:p>
            <a:pPr lvl="1"/>
            <a:r>
              <a:rPr lang="en-GB" dirty="0"/>
              <a:t>Internal (medial) epicondyle</a:t>
            </a:r>
          </a:p>
          <a:p>
            <a:pPr lvl="1"/>
            <a:r>
              <a:rPr lang="en-GB" dirty="0"/>
              <a:t>Trochlea</a:t>
            </a:r>
          </a:p>
          <a:p>
            <a:pPr lvl="1"/>
            <a:r>
              <a:rPr lang="en-GB" dirty="0"/>
              <a:t>Olecranon</a:t>
            </a:r>
          </a:p>
          <a:p>
            <a:pPr lvl="1"/>
            <a:r>
              <a:rPr lang="en-GB" dirty="0"/>
              <a:t>Lateral epicondyle </a:t>
            </a:r>
          </a:p>
          <a:p>
            <a:r>
              <a:rPr lang="en-GB" dirty="0"/>
              <a:t>Neurovascular relations</a:t>
            </a:r>
          </a:p>
          <a:p>
            <a:pPr lvl="1"/>
            <a:r>
              <a:rPr lang="en-GB" dirty="0"/>
              <a:t>Median nerve and brachial artery lies medial to biceps tendon and superficial to brachialis</a:t>
            </a:r>
          </a:p>
          <a:p>
            <a:pPr lvl="1"/>
            <a:r>
              <a:rPr lang="en-GB" dirty="0"/>
              <a:t>Radial nerve lies lateral to biceps tendon</a:t>
            </a:r>
          </a:p>
          <a:p>
            <a:pPr lvl="1"/>
            <a:r>
              <a:rPr lang="en-GB" dirty="0"/>
              <a:t>Ulnar nerve at elbow lies behind medial epicondyle</a:t>
            </a:r>
          </a:p>
          <a:p>
            <a:pPr lvl="1"/>
            <a:endParaRPr lang="en-GB" dirty="0"/>
          </a:p>
        </p:txBody>
      </p:sp>
      <p:sp>
        <p:nvSpPr>
          <p:cNvPr id="4" name="Rectangle 3"/>
          <p:cNvSpPr/>
          <p:nvPr/>
        </p:nvSpPr>
        <p:spPr>
          <a:xfrm>
            <a:off x="5076798" y="289302"/>
            <a:ext cx="2016967" cy="1200329"/>
          </a:xfrm>
          <a:prstGeom prst="rect">
            <a:avLst/>
          </a:prstGeom>
        </p:spPr>
        <p:txBody>
          <a:bodyPr wrap="square">
            <a:spAutoFit/>
          </a:bodyPr>
          <a:lstStyle/>
          <a:p>
            <a:r>
              <a:rPr lang="en-GB" sz="900" dirty="0">
                <a:hlinkClick r:id="rId2"/>
              </a:rPr>
              <a:t>https://www.google.co.uk/url?sa=t&amp;rct=j&amp;q=&amp;esrc=s&amp;source=video&amp;cd=1&amp;cad=rja&amp;uact=8&amp;ved=0ahUKEwjRlbnO5YHZAhWtiaYKHU1cDcsQtwIIKTAA&amp;url=https%3A%2F%2Fwww.youtube.com%2Fwatch%3Fv%3DVEg2rReyM6k&amp;usg=AOvVaw0bM0pBWWUaMkzWRvgbwtdf</a:t>
            </a:r>
            <a:r>
              <a:rPr lang="en-GB" sz="900" dirty="0"/>
              <a:t> </a:t>
            </a:r>
          </a:p>
        </p:txBody>
      </p:sp>
      <p:sp>
        <p:nvSpPr>
          <p:cNvPr id="5" name="Rectangle 4"/>
          <p:cNvSpPr/>
          <p:nvPr/>
        </p:nvSpPr>
        <p:spPr>
          <a:xfrm>
            <a:off x="7236296" y="260649"/>
            <a:ext cx="1728192" cy="1338828"/>
          </a:xfrm>
          <a:prstGeom prst="rect">
            <a:avLst/>
          </a:prstGeom>
        </p:spPr>
        <p:txBody>
          <a:bodyPr wrap="square">
            <a:spAutoFit/>
          </a:bodyPr>
          <a:lstStyle/>
          <a:p>
            <a:r>
              <a:rPr lang="en-GB" sz="900" dirty="0">
                <a:hlinkClick r:id="rId3"/>
              </a:rPr>
              <a:t>https://www.google.co.uk/url?sa=t&amp;rct=j&amp;q=&amp;esrc=s&amp;source=video&amp;cd=2&amp;cad=rja&amp;uact=8&amp;ved=0ahUKEwjRlbnO5YHZAhWtiaYKHU1cDcsQtwIILzAB&amp;url=https%3A%2F%2Fwww.youtube.com%2Fwatch%3Fv%3D3l3-5Ij3JZ8&amp;usg=AOvVaw36ckgDBDB_nFPAasRr1EKE</a:t>
            </a:r>
            <a:r>
              <a:rPr lang="en-GB" sz="900" dirty="0"/>
              <a:t> </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3477" y="1916832"/>
            <a:ext cx="3470523" cy="195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4005064"/>
            <a:ext cx="2536676" cy="1991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935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60648"/>
            <a:ext cx="5999365" cy="633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092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Approaches</a:t>
            </a:r>
          </a:p>
        </p:txBody>
      </p:sp>
      <p:sp>
        <p:nvSpPr>
          <p:cNvPr id="3" name="Content Placeholder 2"/>
          <p:cNvSpPr>
            <a:spLocks noGrp="1"/>
          </p:cNvSpPr>
          <p:nvPr>
            <p:ph idx="1"/>
          </p:nvPr>
        </p:nvSpPr>
        <p:spPr/>
        <p:txBody>
          <a:bodyPr>
            <a:normAutofit lnSpcReduction="10000"/>
          </a:bodyPr>
          <a:lstStyle/>
          <a:p>
            <a:r>
              <a:rPr lang="en-GB" dirty="0"/>
              <a:t>To </a:t>
            </a:r>
            <a:r>
              <a:rPr lang="en-GB" dirty="0" err="1"/>
              <a:t>humerus</a:t>
            </a:r>
            <a:endParaRPr lang="en-GB" dirty="0"/>
          </a:p>
          <a:p>
            <a:pPr lvl="1"/>
            <a:r>
              <a:rPr lang="en-GB" dirty="0"/>
              <a:t>Anterior approach</a:t>
            </a:r>
          </a:p>
          <a:p>
            <a:pPr lvl="1"/>
            <a:r>
              <a:rPr lang="en-GB" dirty="0"/>
              <a:t>Anterolateral approach – better access to distal </a:t>
            </a:r>
            <a:r>
              <a:rPr lang="en-GB" dirty="0" err="1"/>
              <a:t>humerus</a:t>
            </a:r>
            <a:r>
              <a:rPr lang="en-GB" dirty="0"/>
              <a:t> </a:t>
            </a:r>
          </a:p>
          <a:p>
            <a:pPr lvl="1"/>
            <a:r>
              <a:rPr lang="en-GB" dirty="0"/>
              <a:t>Posterior approach – for ORIF of shaft fracture</a:t>
            </a:r>
          </a:p>
          <a:p>
            <a:pPr lvl="1"/>
            <a:r>
              <a:rPr lang="en-GB" dirty="0"/>
              <a:t>Lateral approach</a:t>
            </a:r>
          </a:p>
          <a:p>
            <a:r>
              <a:rPr lang="en-GB" dirty="0"/>
              <a:t>To elbow</a:t>
            </a:r>
          </a:p>
          <a:p>
            <a:pPr lvl="1"/>
            <a:r>
              <a:rPr lang="en-GB" dirty="0"/>
              <a:t>Posterior approach – for ORIF of articular fracture</a:t>
            </a:r>
          </a:p>
          <a:p>
            <a:pPr lvl="1"/>
            <a:r>
              <a:rPr lang="en-GB" dirty="0"/>
              <a:t>Medial approach</a:t>
            </a:r>
          </a:p>
          <a:p>
            <a:pPr lvl="1"/>
            <a:r>
              <a:rPr lang="en-GB" dirty="0"/>
              <a:t>Anterolateral approach</a:t>
            </a:r>
          </a:p>
        </p:txBody>
      </p:sp>
    </p:spTree>
    <p:extLst>
      <p:ext uri="{BB962C8B-B14F-4D97-AF65-F5344CB8AC3E}">
        <p14:creationId xmlns:p14="http://schemas.microsoft.com/office/powerpoint/2010/main" val="3666561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Elbow Disorders</a:t>
            </a:r>
          </a:p>
        </p:txBody>
      </p:sp>
      <p:sp>
        <p:nvSpPr>
          <p:cNvPr id="3" name="Content Placeholder 2"/>
          <p:cNvSpPr>
            <a:spLocks noGrp="1"/>
          </p:cNvSpPr>
          <p:nvPr>
            <p:ph idx="1"/>
          </p:nvPr>
        </p:nvSpPr>
        <p:spPr>
          <a:xfrm>
            <a:off x="1028700" y="1340768"/>
            <a:ext cx="7935788" cy="5256584"/>
          </a:xfrm>
        </p:spPr>
        <p:txBody>
          <a:bodyPr>
            <a:normAutofit fontScale="62500" lnSpcReduction="20000"/>
          </a:bodyPr>
          <a:lstStyle/>
          <a:p>
            <a:r>
              <a:rPr lang="en-GB" dirty="0"/>
              <a:t>Tennis elbow</a:t>
            </a:r>
          </a:p>
          <a:p>
            <a:pPr lvl="1"/>
            <a:r>
              <a:rPr lang="en-GB" dirty="0"/>
              <a:t>Small </a:t>
            </a:r>
            <a:r>
              <a:rPr lang="en-GB" dirty="0" err="1"/>
              <a:t>teaer</a:t>
            </a:r>
            <a:r>
              <a:rPr lang="en-GB" dirty="0"/>
              <a:t> in common extensor followed by inflammation</a:t>
            </a:r>
          </a:p>
          <a:p>
            <a:pPr lvl="1"/>
            <a:r>
              <a:rPr lang="en-GB" dirty="0"/>
              <a:t>S: pain on lateral side of elbow worse on movement</a:t>
            </a:r>
          </a:p>
          <a:p>
            <a:pPr lvl="1"/>
            <a:r>
              <a:rPr lang="en-GB" dirty="0" err="1"/>
              <a:t>Tx</a:t>
            </a:r>
            <a:r>
              <a:rPr lang="en-GB" dirty="0"/>
              <a:t>: steroid injections, topical NSAIDs, no evidence surgery is effective</a:t>
            </a:r>
          </a:p>
          <a:p>
            <a:r>
              <a:rPr lang="en-GB" dirty="0"/>
              <a:t>Golfers elbow</a:t>
            </a:r>
          </a:p>
          <a:p>
            <a:pPr lvl="1"/>
            <a:r>
              <a:rPr lang="en-GB" dirty="0"/>
              <a:t>Pain localised to medial epicondyle</a:t>
            </a:r>
          </a:p>
          <a:p>
            <a:r>
              <a:rPr lang="en-GB" dirty="0" err="1"/>
              <a:t>Cubitus</a:t>
            </a:r>
            <a:r>
              <a:rPr lang="en-GB" dirty="0"/>
              <a:t> </a:t>
            </a:r>
            <a:r>
              <a:rPr lang="en-GB" dirty="0" err="1"/>
              <a:t>varus</a:t>
            </a:r>
            <a:r>
              <a:rPr lang="en-GB" dirty="0"/>
              <a:t> (decrease in angle)/valgus (increase in angle)</a:t>
            </a:r>
          </a:p>
          <a:p>
            <a:pPr lvl="1"/>
            <a:r>
              <a:rPr lang="en-GB" dirty="0"/>
              <a:t>Post-supracondylar fracture in childhood</a:t>
            </a:r>
          </a:p>
          <a:p>
            <a:pPr lvl="1"/>
            <a:r>
              <a:rPr lang="en-GB" dirty="0"/>
              <a:t>If interference with function, corrective osteotomy needed</a:t>
            </a:r>
          </a:p>
          <a:p>
            <a:r>
              <a:rPr lang="en-GB" dirty="0"/>
              <a:t>Tardy </a:t>
            </a:r>
            <a:r>
              <a:rPr lang="en-GB" dirty="0" err="1"/>
              <a:t>ulner</a:t>
            </a:r>
            <a:r>
              <a:rPr lang="en-GB" dirty="0"/>
              <a:t> nerve palsy</a:t>
            </a:r>
          </a:p>
          <a:p>
            <a:pPr lvl="1"/>
            <a:r>
              <a:rPr lang="en-GB" dirty="0"/>
              <a:t>Slow onset ulnar nerve palsy after injury to elbow in childhood</a:t>
            </a:r>
          </a:p>
          <a:p>
            <a:pPr lvl="1"/>
            <a:r>
              <a:rPr lang="en-GB" dirty="0" err="1"/>
              <a:t>Tx</a:t>
            </a:r>
            <a:r>
              <a:rPr lang="en-GB" dirty="0"/>
              <a:t>: transposition of nerve to in front of joint</a:t>
            </a:r>
          </a:p>
          <a:p>
            <a:r>
              <a:rPr lang="en-GB" dirty="0"/>
              <a:t>Ulnar neuritis/ulnar tunnel syndrome</a:t>
            </a:r>
          </a:p>
          <a:p>
            <a:pPr lvl="1"/>
            <a:r>
              <a:rPr lang="en-GB" dirty="0"/>
              <a:t>Susceptible to compression/trauma at:</a:t>
            </a:r>
          </a:p>
          <a:p>
            <a:pPr lvl="2"/>
            <a:r>
              <a:rPr lang="en-GB" dirty="0"/>
              <a:t>Medial epicondyle</a:t>
            </a:r>
          </a:p>
          <a:p>
            <a:pPr lvl="2"/>
            <a:r>
              <a:rPr lang="en-GB" dirty="0"/>
              <a:t>Two heads of flexor carpi </a:t>
            </a:r>
            <a:r>
              <a:rPr lang="en-GB" dirty="0" err="1"/>
              <a:t>ulnaris</a:t>
            </a:r>
            <a:endParaRPr lang="en-GB" dirty="0"/>
          </a:p>
          <a:p>
            <a:pPr lvl="2"/>
            <a:r>
              <a:rPr lang="en-GB" dirty="0"/>
              <a:t>Ulnar tunnel of hand</a:t>
            </a:r>
          </a:p>
          <a:p>
            <a:r>
              <a:rPr lang="en-GB" dirty="0"/>
              <a:t>Pulled elbow (nursemaids)</a:t>
            </a:r>
          </a:p>
          <a:p>
            <a:pPr lvl="1"/>
            <a:r>
              <a:rPr lang="en-GB" dirty="0"/>
              <a:t>Dislocation of radial head in children due to sudden traction in one arm</a:t>
            </a:r>
          </a:p>
          <a:p>
            <a:pPr lvl="1"/>
            <a:r>
              <a:rPr lang="en-GB" dirty="0"/>
              <a:t>S: limited supination and tenderness over radial head</a:t>
            </a:r>
          </a:p>
          <a:p>
            <a:pPr lvl="1"/>
            <a:r>
              <a:rPr lang="en-GB" dirty="0" err="1"/>
              <a:t>Tx</a:t>
            </a:r>
            <a:r>
              <a:rPr lang="en-GB" dirty="0"/>
              <a:t>: reduce by sling/manipulation </a:t>
            </a:r>
          </a:p>
        </p:txBody>
      </p:sp>
    </p:spTree>
    <p:extLst>
      <p:ext uri="{BB962C8B-B14F-4D97-AF65-F5344CB8AC3E}">
        <p14:creationId xmlns:p14="http://schemas.microsoft.com/office/powerpoint/2010/main" val="2810054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Forearm and wrist</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3529633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839" y="-27384"/>
            <a:ext cx="2880320" cy="1143000"/>
          </a:xfrm>
        </p:spPr>
        <p:txBody>
          <a:bodyPr/>
          <a:lstStyle/>
          <a:p>
            <a:r>
              <a:rPr lang="en-GB" dirty="0"/>
              <a:t>Muscles</a:t>
            </a:r>
          </a:p>
        </p:txBody>
      </p:sp>
      <p:sp>
        <p:nvSpPr>
          <p:cNvPr id="3" name="Content Placeholder 2"/>
          <p:cNvSpPr>
            <a:spLocks noGrp="1"/>
          </p:cNvSpPr>
          <p:nvPr>
            <p:ph idx="1"/>
          </p:nvPr>
        </p:nvSpPr>
        <p:spPr>
          <a:xfrm>
            <a:off x="-396552" y="548680"/>
            <a:ext cx="9217024" cy="6486028"/>
          </a:xfrm>
        </p:spPr>
        <p:txBody>
          <a:bodyPr>
            <a:noAutofit/>
          </a:bodyPr>
          <a:lstStyle/>
          <a:p>
            <a:pPr lvl="1"/>
            <a:r>
              <a:rPr lang="en-GB" sz="1400" b="1" dirty="0"/>
              <a:t>Flexors </a:t>
            </a:r>
          </a:p>
          <a:p>
            <a:pPr lvl="2"/>
            <a:r>
              <a:rPr lang="en-GB" sz="1050" dirty="0"/>
              <a:t>Median nerve</a:t>
            </a:r>
          </a:p>
          <a:p>
            <a:pPr lvl="3"/>
            <a:r>
              <a:rPr lang="en-GB" sz="1050" dirty="0"/>
              <a:t>Pronator </a:t>
            </a:r>
            <a:r>
              <a:rPr lang="en-GB" sz="1050" dirty="0" err="1"/>
              <a:t>teres</a:t>
            </a:r>
            <a:endParaRPr lang="en-GB" sz="1050" dirty="0"/>
          </a:p>
          <a:p>
            <a:pPr lvl="3"/>
            <a:r>
              <a:rPr lang="en-GB" sz="1050" dirty="0"/>
              <a:t>Flexor carpi </a:t>
            </a:r>
            <a:r>
              <a:rPr lang="en-GB" sz="1050" dirty="0" err="1"/>
              <a:t>radialis</a:t>
            </a:r>
            <a:endParaRPr lang="en-GB" sz="1050" dirty="0"/>
          </a:p>
          <a:p>
            <a:pPr lvl="3"/>
            <a:r>
              <a:rPr lang="en-GB" sz="1050" dirty="0"/>
              <a:t>Palmaris </a:t>
            </a:r>
            <a:r>
              <a:rPr lang="en-GB" sz="1050" dirty="0" err="1"/>
              <a:t>longus</a:t>
            </a:r>
            <a:endParaRPr lang="en-GB" sz="1050" dirty="0"/>
          </a:p>
          <a:p>
            <a:pPr lvl="3"/>
            <a:r>
              <a:rPr lang="en-GB" sz="1050" dirty="0"/>
              <a:t>Flexor </a:t>
            </a:r>
            <a:r>
              <a:rPr lang="en-GB" sz="1050" dirty="0" err="1"/>
              <a:t>digitorum</a:t>
            </a:r>
            <a:r>
              <a:rPr lang="en-GB" sz="1050" dirty="0"/>
              <a:t> </a:t>
            </a:r>
            <a:r>
              <a:rPr lang="en-GB" sz="1050" dirty="0" err="1"/>
              <a:t>superficialis</a:t>
            </a:r>
            <a:endParaRPr lang="en-GB" sz="1050" dirty="0"/>
          </a:p>
          <a:p>
            <a:pPr lvl="2"/>
            <a:r>
              <a:rPr lang="en-GB" sz="1100" dirty="0"/>
              <a:t>Anterior interosseous branch of median</a:t>
            </a:r>
          </a:p>
          <a:p>
            <a:pPr lvl="3"/>
            <a:r>
              <a:rPr lang="en-GB" sz="1050" dirty="0"/>
              <a:t>Flexor </a:t>
            </a:r>
            <a:r>
              <a:rPr lang="en-GB" sz="1050" dirty="0" err="1"/>
              <a:t>policis</a:t>
            </a:r>
            <a:r>
              <a:rPr lang="en-GB" sz="1050" dirty="0"/>
              <a:t> </a:t>
            </a:r>
            <a:r>
              <a:rPr lang="en-GB" sz="1050" dirty="0" err="1"/>
              <a:t>longus</a:t>
            </a:r>
            <a:endParaRPr lang="en-GB" sz="1050" dirty="0"/>
          </a:p>
          <a:p>
            <a:pPr lvl="3"/>
            <a:r>
              <a:rPr lang="en-GB" sz="1050" dirty="0"/>
              <a:t>Pronator </a:t>
            </a:r>
            <a:r>
              <a:rPr lang="en-GB" sz="1050" dirty="0" err="1"/>
              <a:t>quadratus</a:t>
            </a:r>
            <a:r>
              <a:rPr lang="en-GB" sz="1050" dirty="0"/>
              <a:t> </a:t>
            </a:r>
          </a:p>
          <a:p>
            <a:pPr lvl="2"/>
            <a:r>
              <a:rPr lang="en-GB" sz="1100" dirty="0"/>
              <a:t>Ulnar nerve</a:t>
            </a:r>
          </a:p>
          <a:p>
            <a:pPr lvl="3"/>
            <a:r>
              <a:rPr lang="en-GB" sz="1050" dirty="0"/>
              <a:t>Flexor carpi </a:t>
            </a:r>
            <a:r>
              <a:rPr lang="en-GB" sz="1050" dirty="0" err="1"/>
              <a:t>ulnaris</a:t>
            </a:r>
            <a:endParaRPr lang="en-GB" sz="1050" dirty="0"/>
          </a:p>
          <a:p>
            <a:pPr lvl="3"/>
            <a:r>
              <a:rPr lang="en-GB" sz="1050" dirty="0"/>
              <a:t>Flexor </a:t>
            </a:r>
            <a:r>
              <a:rPr lang="en-GB" sz="1050" dirty="0" err="1"/>
              <a:t>digitorum</a:t>
            </a:r>
            <a:r>
              <a:rPr lang="en-GB" sz="1050" dirty="0"/>
              <a:t> </a:t>
            </a:r>
            <a:r>
              <a:rPr lang="en-GB" sz="1050" dirty="0" err="1"/>
              <a:t>profundus</a:t>
            </a:r>
            <a:endParaRPr lang="en-GB" sz="1050" dirty="0"/>
          </a:p>
          <a:p>
            <a:pPr lvl="1"/>
            <a:r>
              <a:rPr lang="en-GB" sz="1400" b="1" dirty="0"/>
              <a:t>Extensors</a:t>
            </a:r>
          </a:p>
          <a:p>
            <a:pPr lvl="2"/>
            <a:r>
              <a:rPr lang="en-GB" sz="1100" dirty="0"/>
              <a:t>Radial nerve</a:t>
            </a:r>
          </a:p>
          <a:p>
            <a:pPr lvl="3"/>
            <a:r>
              <a:rPr lang="en-GB" sz="1050" dirty="0" err="1"/>
              <a:t>Brachioradialis</a:t>
            </a:r>
            <a:endParaRPr lang="en-GB" sz="1050" dirty="0"/>
          </a:p>
          <a:p>
            <a:pPr lvl="3"/>
            <a:r>
              <a:rPr lang="en-GB" sz="1050" dirty="0"/>
              <a:t>Extensor carpi </a:t>
            </a:r>
            <a:r>
              <a:rPr lang="en-GB" sz="1050" dirty="0" err="1"/>
              <a:t>radialis</a:t>
            </a:r>
            <a:r>
              <a:rPr lang="en-GB" sz="1050" dirty="0"/>
              <a:t> </a:t>
            </a:r>
            <a:r>
              <a:rPr lang="en-GB" sz="1050" dirty="0" err="1"/>
              <a:t>longus</a:t>
            </a:r>
            <a:endParaRPr lang="en-GB" sz="1050" dirty="0"/>
          </a:p>
          <a:p>
            <a:pPr lvl="3"/>
            <a:r>
              <a:rPr lang="en-GB" sz="1050" dirty="0"/>
              <a:t>Extensor carpi </a:t>
            </a:r>
            <a:r>
              <a:rPr lang="en-GB" sz="1050" dirty="0" err="1"/>
              <a:t>radialis</a:t>
            </a:r>
            <a:r>
              <a:rPr lang="en-GB" sz="1050" dirty="0"/>
              <a:t> brevis</a:t>
            </a:r>
          </a:p>
          <a:p>
            <a:pPr lvl="3"/>
            <a:r>
              <a:rPr lang="en-GB" sz="1050" dirty="0"/>
              <a:t>Supinator</a:t>
            </a:r>
          </a:p>
          <a:p>
            <a:pPr lvl="2"/>
            <a:r>
              <a:rPr lang="en-GB" sz="1100" dirty="0"/>
              <a:t>Posterior interosseous branch of radial</a:t>
            </a:r>
          </a:p>
          <a:p>
            <a:pPr lvl="3"/>
            <a:r>
              <a:rPr lang="en-GB" sz="1050" dirty="0"/>
              <a:t>Extensor </a:t>
            </a:r>
            <a:r>
              <a:rPr lang="en-GB" sz="1050" dirty="0" err="1"/>
              <a:t>digitorum</a:t>
            </a:r>
            <a:endParaRPr lang="en-GB" sz="1050" dirty="0"/>
          </a:p>
          <a:p>
            <a:pPr lvl="3"/>
            <a:r>
              <a:rPr lang="en-GB" sz="1050" dirty="0"/>
              <a:t>Extensor </a:t>
            </a:r>
            <a:r>
              <a:rPr lang="en-GB" sz="1050" dirty="0" err="1"/>
              <a:t>digiti</a:t>
            </a:r>
            <a:r>
              <a:rPr lang="en-GB" sz="1050" dirty="0"/>
              <a:t> </a:t>
            </a:r>
            <a:r>
              <a:rPr lang="en-GB" sz="1050" dirty="0" err="1"/>
              <a:t>minimi</a:t>
            </a:r>
            <a:endParaRPr lang="en-GB" sz="1050" dirty="0"/>
          </a:p>
          <a:p>
            <a:pPr lvl="3"/>
            <a:r>
              <a:rPr lang="en-GB" sz="1050" dirty="0"/>
              <a:t>Extensor carpi </a:t>
            </a:r>
            <a:r>
              <a:rPr lang="en-GB" sz="1050" dirty="0" err="1"/>
              <a:t>ulnaris</a:t>
            </a:r>
            <a:endParaRPr lang="en-GB" sz="1050" dirty="0"/>
          </a:p>
          <a:p>
            <a:pPr lvl="3"/>
            <a:r>
              <a:rPr lang="en-GB" sz="1050" dirty="0"/>
              <a:t>Abductor </a:t>
            </a:r>
            <a:r>
              <a:rPr lang="en-GB" sz="1050" dirty="0" err="1"/>
              <a:t>pollicis</a:t>
            </a:r>
            <a:r>
              <a:rPr lang="en-GB" sz="1050" dirty="0"/>
              <a:t> </a:t>
            </a:r>
            <a:r>
              <a:rPr lang="en-GB" sz="1050" dirty="0" err="1"/>
              <a:t>longus</a:t>
            </a:r>
            <a:endParaRPr lang="en-GB" sz="1050" dirty="0"/>
          </a:p>
          <a:p>
            <a:pPr lvl="3"/>
            <a:r>
              <a:rPr lang="en-GB" sz="1050" dirty="0"/>
              <a:t>Extensor </a:t>
            </a:r>
            <a:r>
              <a:rPr lang="en-GB" sz="1050" dirty="0" err="1"/>
              <a:t>pollicis</a:t>
            </a:r>
            <a:r>
              <a:rPr lang="en-GB" sz="1050" dirty="0"/>
              <a:t> brevis</a:t>
            </a:r>
          </a:p>
          <a:p>
            <a:pPr lvl="3"/>
            <a:r>
              <a:rPr lang="en-GB" sz="1050" dirty="0"/>
              <a:t>Extensor </a:t>
            </a:r>
            <a:r>
              <a:rPr lang="en-GB" sz="1050" dirty="0" err="1"/>
              <a:t>pollicis</a:t>
            </a:r>
            <a:r>
              <a:rPr lang="en-GB" sz="1050" dirty="0"/>
              <a:t> </a:t>
            </a:r>
            <a:r>
              <a:rPr lang="en-GB" sz="1050" dirty="0" err="1"/>
              <a:t>longus</a:t>
            </a:r>
            <a:endParaRPr lang="en-GB" sz="1050" dirty="0"/>
          </a:p>
          <a:p>
            <a:pPr lvl="3"/>
            <a:r>
              <a:rPr lang="en-GB" sz="1050" dirty="0"/>
              <a:t>Extensor </a:t>
            </a:r>
            <a:r>
              <a:rPr lang="en-GB" sz="1050" dirty="0" err="1"/>
              <a:t>indicis</a:t>
            </a:r>
            <a:r>
              <a:rPr lang="en-GB" sz="1050"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760" y="176262"/>
            <a:ext cx="3256312" cy="234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388" y="3356992"/>
            <a:ext cx="5688284"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BC2773BF-E281-948B-D7A2-23DEB70C090F}"/>
              </a:ext>
            </a:extLst>
          </p:cNvPr>
          <p:cNvSpPr txBox="1"/>
          <p:nvPr/>
        </p:nvSpPr>
        <p:spPr>
          <a:xfrm>
            <a:off x="3147524" y="-44891"/>
            <a:ext cx="2295519" cy="3477875"/>
          </a:xfrm>
          <a:prstGeom prst="rect">
            <a:avLst/>
          </a:prstGeom>
          <a:noFill/>
        </p:spPr>
        <p:txBody>
          <a:bodyPr wrap="square">
            <a:spAutoFit/>
          </a:bodyPr>
          <a:lstStyle/>
          <a:p>
            <a:pPr lvl="1"/>
            <a:r>
              <a:rPr lang="en-GB" sz="1100" dirty="0">
                <a:hlinkClick r:id="rId4"/>
              </a:rPr>
              <a:t>https://www.google.co.uk/url?sa=t&amp;rct=j&amp;q=&amp;esrc=s&amp;source=video&amp;cd=6&amp;cad=rja&amp;uact=8&amp;ved=0ahUKEwi83vWPmITZAhWFWSwKHV4xBjEQtwIISDAF&amp;url=https%3A%2F%2Fwww.youtube.com%2Fwatch%3Fv%3Dx6ug7qNVHMg&amp;usg=AOvVaw0ypStd-WRUSg735YsVqTDp</a:t>
            </a:r>
            <a:r>
              <a:rPr lang="en-GB" sz="1100" dirty="0"/>
              <a:t> </a:t>
            </a:r>
          </a:p>
          <a:p>
            <a:pPr lvl="1"/>
            <a:endParaRPr lang="en-GB" sz="1100" dirty="0"/>
          </a:p>
          <a:p>
            <a:pPr lvl="1"/>
            <a:r>
              <a:rPr lang="en-GB" sz="1100" dirty="0">
                <a:hlinkClick r:id="rId5"/>
              </a:rPr>
              <a:t>https://www.youtube.com/watch?v=Bs2zQN9EZM8</a:t>
            </a:r>
            <a:r>
              <a:rPr lang="en-GB" sz="1100" dirty="0"/>
              <a:t> </a:t>
            </a:r>
          </a:p>
          <a:p>
            <a:pPr lvl="1"/>
            <a:endParaRPr lang="en-GB" sz="1100" dirty="0"/>
          </a:p>
          <a:p>
            <a:pPr lvl="1"/>
            <a:r>
              <a:rPr lang="en-GB" sz="1100" dirty="0">
                <a:hlinkClick r:id="rId6"/>
              </a:rPr>
              <a:t>https://www.youtube.com/watch?v=yYlzRscZ0Ko</a:t>
            </a:r>
            <a:r>
              <a:rPr lang="en-GB" sz="1100" dirty="0"/>
              <a:t> </a:t>
            </a:r>
          </a:p>
          <a:p>
            <a:pPr lvl="1"/>
            <a:endParaRPr lang="en-GB" sz="1100" dirty="0"/>
          </a:p>
          <a:p>
            <a:pPr lvl="1"/>
            <a:r>
              <a:rPr lang="en-GB" sz="1100" dirty="0">
                <a:hlinkClick r:id="rId7"/>
              </a:rPr>
              <a:t>https://www.youtube.com/watch?v=ysDqbqWOcKw</a:t>
            </a:r>
            <a:r>
              <a:rPr lang="en-GB" sz="1100" dirty="0"/>
              <a:t> </a:t>
            </a:r>
          </a:p>
          <a:p>
            <a:pPr lvl="1"/>
            <a:endParaRPr lang="en-GB" sz="1100" dirty="0"/>
          </a:p>
        </p:txBody>
      </p:sp>
    </p:spTree>
    <p:extLst>
      <p:ext uri="{BB962C8B-B14F-4D97-AF65-F5344CB8AC3E}">
        <p14:creationId xmlns:p14="http://schemas.microsoft.com/office/powerpoint/2010/main" val="3787477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236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0"/>
            <a:ext cx="8316416" cy="687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551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 y="476672"/>
            <a:ext cx="9173210"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668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Bones</a:t>
            </a:r>
          </a:p>
        </p:txBody>
      </p:sp>
      <p:sp>
        <p:nvSpPr>
          <p:cNvPr id="3" name="Content Placeholder 2"/>
          <p:cNvSpPr>
            <a:spLocks noGrp="1"/>
          </p:cNvSpPr>
          <p:nvPr>
            <p:ph idx="1"/>
          </p:nvPr>
        </p:nvSpPr>
        <p:spPr>
          <a:xfrm>
            <a:off x="457200" y="1600200"/>
            <a:ext cx="3970784" cy="4525963"/>
          </a:xfrm>
        </p:spPr>
        <p:txBody>
          <a:bodyPr>
            <a:normAutofit/>
          </a:bodyPr>
          <a:lstStyle/>
          <a:p>
            <a:r>
              <a:rPr lang="en-GB" dirty="0"/>
              <a:t>Radius and ulna joined by interosseous membrane</a:t>
            </a:r>
          </a:p>
          <a:p>
            <a:r>
              <a:rPr lang="en-GB" dirty="0"/>
              <a:t>Pronation/supination </a:t>
            </a:r>
            <a:r>
              <a:rPr lang="en-GB" dirty="0">
                <a:sym typeface="Wingdings" panose="05000000000000000000" pitchFamily="2" charset="2"/>
              </a:rPr>
              <a:t> head of radius rotates against radial notch of ulna and radial shaft swings around ulnar shaft </a:t>
            </a:r>
          </a:p>
          <a:p>
            <a:r>
              <a:rPr lang="en-GB" sz="1200" dirty="0">
                <a:hlinkClick r:id="rId2"/>
              </a:rPr>
              <a:t>https://www.google.co.uk/url?sa=t&amp;rct=j&amp;q=&amp;esrc=s&amp;source=video&amp;cd=4&amp;cad=rja&amp;uact=8&amp;ved=0ahUKEwiNqIifmoTZAhUMalAKHV-6ADsQtwIIOzAD&amp;url=https%3A%2F%2Fwww.youtube.com%2Fwatch%3Fv%3DO-yQoHmcunk&amp;usg=AOvVaw1YVQBMfk4PUnMyANtIjvtQ</a:t>
            </a:r>
            <a:r>
              <a:rPr lang="en-GB" sz="1200" dirty="0"/>
              <a:t>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628800"/>
            <a:ext cx="3768878" cy="423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829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Joint Structure</a:t>
            </a:r>
          </a:p>
        </p:txBody>
      </p:sp>
      <p:sp>
        <p:nvSpPr>
          <p:cNvPr id="3" name="Content Placeholder 2"/>
          <p:cNvSpPr>
            <a:spLocks noGrp="1"/>
          </p:cNvSpPr>
          <p:nvPr>
            <p:ph idx="1"/>
          </p:nvPr>
        </p:nvSpPr>
        <p:spPr>
          <a:xfrm>
            <a:off x="755576" y="1412776"/>
            <a:ext cx="8064896" cy="5328592"/>
          </a:xfrm>
        </p:spPr>
        <p:txBody>
          <a:bodyPr>
            <a:normAutofit fontScale="55000" lnSpcReduction="20000"/>
          </a:bodyPr>
          <a:lstStyle/>
          <a:p>
            <a:r>
              <a:rPr lang="en-GB" dirty="0"/>
              <a:t>Where two bones come together </a:t>
            </a:r>
          </a:p>
          <a:p>
            <a:r>
              <a:rPr lang="en-GB" dirty="0"/>
              <a:t>Classification:</a:t>
            </a:r>
          </a:p>
          <a:p>
            <a:pPr lvl="1"/>
            <a:r>
              <a:rPr lang="en-GB" dirty="0"/>
              <a:t>Immovable joints (</a:t>
            </a:r>
            <a:r>
              <a:rPr lang="en-GB" dirty="0" err="1"/>
              <a:t>synarthroses</a:t>
            </a:r>
            <a:r>
              <a:rPr lang="en-GB" dirty="0"/>
              <a:t>) - skull</a:t>
            </a:r>
          </a:p>
          <a:p>
            <a:pPr lvl="1"/>
            <a:r>
              <a:rPr lang="en-GB" dirty="0"/>
              <a:t>Slightly moveable joints (</a:t>
            </a:r>
            <a:r>
              <a:rPr lang="en-GB" dirty="0" err="1"/>
              <a:t>amphiarthroses</a:t>
            </a:r>
            <a:r>
              <a:rPr lang="en-GB" dirty="0"/>
              <a:t>) – </a:t>
            </a:r>
            <a:r>
              <a:rPr lang="en-GB" dirty="0" err="1"/>
              <a:t>manubriosternal</a:t>
            </a:r>
            <a:r>
              <a:rPr lang="en-GB" dirty="0"/>
              <a:t> joint</a:t>
            </a:r>
          </a:p>
          <a:p>
            <a:pPr lvl="1"/>
            <a:r>
              <a:rPr lang="en-GB" dirty="0"/>
              <a:t>Freely moveable joints (</a:t>
            </a:r>
            <a:r>
              <a:rPr lang="en-GB" dirty="0" err="1"/>
              <a:t>diarthroses</a:t>
            </a:r>
            <a:r>
              <a:rPr lang="en-GB" dirty="0"/>
              <a:t>) – has synovial joint</a:t>
            </a:r>
          </a:p>
          <a:p>
            <a:pPr lvl="2"/>
            <a:r>
              <a:rPr lang="en-GB" dirty="0"/>
              <a:t>Ball and socket - shoulder</a:t>
            </a:r>
          </a:p>
          <a:p>
            <a:pPr lvl="2"/>
            <a:r>
              <a:rPr lang="en-GB" dirty="0" err="1"/>
              <a:t>Condyloid</a:t>
            </a:r>
            <a:r>
              <a:rPr lang="en-GB" dirty="0"/>
              <a:t> – MCP joints</a:t>
            </a:r>
          </a:p>
          <a:p>
            <a:pPr lvl="2"/>
            <a:r>
              <a:rPr lang="en-GB" dirty="0"/>
              <a:t>Saddle - thumb</a:t>
            </a:r>
          </a:p>
          <a:p>
            <a:pPr lvl="2"/>
            <a:r>
              <a:rPr lang="en-GB" dirty="0"/>
              <a:t>Pivot – </a:t>
            </a:r>
            <a:r>
              <a:rPr lang="en-GB" dirty="0" err="1"/>
              <a:t>atlantoaxial</a:t>
            </a:r>
            <a:r>
              <a:rPr lang="en-GB" dirty="0"/>
              <a:t> joint</a:t>
            </a:r>
          </a:p>
          <a:p>
            <a:pPr lvl="2"/>
            <a:r>
              <a:rPr lang="en-GB" dirty="0"/>
              <a:t>Hinge - elbow</a:t>
            </a:r>
          </a:p>
          <a:p>
            <a:pPr lvl="2"/>
            <a:r>
              <a:rPr lang="en-GB" dirty="0"/>
              <a:t>Gliding  - vertebral column facet joints</a:t>
            </a:r>
          </a:p>
          <a:p>
            <a:r>
              <a:rPr lang="en-GB" dirty="0"/>
              <a:t>Structure</a:t>
            </a:r>
          </a:p>
          <a:p>
            <a:pPr lvl="1"/>
            <a:r>
              <a:rPr lang="en-GB" dirty="0"/>
              <a:t>Fibrous – lacks joint cavity</a:t>
            </a:r>
          </a:p>
          <a:p>
            <a:pPr lvl="2"/>
            <a:r>
              <a:rPr lang="en-GB" dirty="0"/>
              <a:t>Sutures</a:t>
            </a:r>
          </a:p>
          <a:p>
            <a:pPr lvl="2"/>
            <a:r>
              <a:rPr lang="en-GB" dirty="0"/>
              <a:t>Syndesmosis</a:t>
            </a:r>
          </a:p>
          <a:p>
            <a:pPr lvl="2"/>
            <a:r>
              <a:rPr lang="en-GB" dirty="0" err="1"/>
              <a:t>Gomphosis</a:t>
            </a:r>
            <a:r>
              <a:rPr lang="en-GB" dirty="0"/>
              <a:t> </a:t>
            </a:r>
          </a:p>
          <a:p>
            <a:pPr lvl="1"/>
            <a:r>
              <a:rPr lang="en-GB" dirty="0"/>
              <a:t>Cartilaginous </a:t>
            </a:r>
          </a:p>
          <a:p>
            <a:pPr lvl="2"/>
            <a:r>
              <a:rPr lang="en-GB" dirty="0" err="1"/>
              <a:t>Synchondrosis</a:t>
            </a:r>
            <a:r>
              <a:rPr lang="en-GB" dirty="0"/>
              <a:t> – bone and hyaline cartilage meet</a:t>
            </a:r>
          </a:p>
          <a:p>
            <a:pPr lvl="2"/>
            <a:r>
              <a:rPr lang="en-GB" dirty="0"/>
              <a:t>Symphysis – two bones unite by fibrocartilage </a:t>
            </a:r>
          </a:p>
          <a:p>
            <a:pPr lvl="1"/>
            <a:r>
              <a:rPr lang="en-GB" dirty="0"/>
              <a:t>Synovial – have joint cavity and bones covered in hyaline cartilage, has synovial membrane which produces synovial fluid </a:t>
            </a:r>
          </a:p>
          <a:p>
            <a:r>
              <a:rPr lang="en-GB" dirty="0"/>
              <a:t>Diseases of the bone that affect growth/structure</a:t>
            </a:r>
          </a:p>
          <a:p>
            <a:pPr lvl="1"/>
            <a:r>
              <a:rPr lang="en-GB" dirty="0" err="1"/>
              <a:t>Osteogenesis</a:t>
            </a:r>
            <a:r>
              <a:rPr lang="en-GB" dirty="0"/>
              <a:t> </a:t>
            </a:r>
            <a:r>
              <a:rPr lang="en-GB" dirty="0" err="1"/>
              <a:t>imperfecta</a:t>
            </a:r>
            <a:r>
              <a:rPr lang="en-GB" dirty="0"/>
              <a:t> – disorder of type 1 collagen </a:t>
            </a:r>
          </a:p>
          <a:p>
            <a:pPr lvl="1"/>
            <a:r>
              <a:rPr lang="en-GB" dirty="0" err="1"/>
              <a:t>Achondroplasia</a:t>
            </a:r>
            <a:r>
              <a:rPr lang="en-GB" dirty="0"/>
              <a:t> – </a:t>
            </a:r>
            <a:r>
              <a:rPr lang="en-GB" dirty="0" err="1"/>
              <a:t>swarfism</a:t>
            </a:r>
            <a:r>
              <a:rPr lang="en-GB" dirty="0"/>
              <a: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400" y="229917"/>
            <a:ext cx="3283196" cy="321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444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58929"/>
            <a:ext cx="3960440" cy="1143000"/>
          </a:xfrm>
        </p:spPr>
        <p:txBody>
          <a:bodyPr/>
          <a:lstStyle/>
          <a:p>
            <a:r>
              <a:rPr lang="en-GB" dirty="0"/>
              <a:t>Bones of Wrist</a:t>
            </a:r>
          </a:p>
        </p:txBody>
      </p:sp>
      <p:sp>
        <p:nvSpPr>
          <p:cNvPr id="3" name="Content Placeholder 2"/>
          <p:cNvSpPr>
            <a:spLocks noGrp="1"/>
          </p:cNvSpPr>
          <p:nvPr>
            <p:ph idx="1"/>
          </p:nvPr>
        </p:nvSpPr>
        <p:spPr>
          <a:xfrm>
            <a:off x="251520" y="1124744"/>
            <a:ext cx="3754760" cy="4525963"/>
          </a:xfrm>
        </p:spPr>
        <p:txBody>
          <a:bodyPr>
            <a:normAutofit fontScale="92500" lnSpcReduction="10000"/>
          </a:bodyPr>
          <a:lstStyle/>
          <a:p>
            <a:r>
              <a:rPr lang="en-GB" dirty="0"/>
              <a:t>8 bones in 2 rows stabilised by ligaments</a:t>
            </a:r>
          </a:p>
          <a:p>
            <a:r>
              <a:rPr lang="en-GB" dirty="0"/>
              <a:t>So Long To </a:t>
            </a:r>
            <a:r>
              <a:rPr lang="en-GB" dirty="0" err="1"/>
              <a:t>Pinky</a:t>
            </a:r>
            <a:r>
              <a:rPr lang="en-GB" dirty="0"/>
              <a:t>, Here Comes The Thumb</a:t>
            </a:r>
          </a:p>
          <a:p>
            <a:pPr lvl="1"/>
            <a:r>
              <a:rPr lang="en-GB" dirty="0"/>
              <a:t>Scaphoid – at risk of AVN</a:t>
            </a:r>
          </a:p>
          <a:p>
            <a:pPr lvl="1"/>
            <a:r>
              <a:rPr lang="en-GB" dirty="0"/>
              <a:t>Lunate</a:t>
            </a:r>
          </a:p>
          <a:p>
            <a:pPr lvl="1"/>
            <a:r>
              <a:rPr lang="en-GB" dirty="0" err="1"/>
              <a:t>Triquetral</a:t>
            </a:r>
            <a:endParaRPr lang="en-GB" dirty="0"/>
          </a:p>
          <a:p>
            <a:pPr lvl="1"/>
            <a:r>
              <a:rPr lang="en-GB" dirty="0"/>
              <a:t>Pisiform</a:t>
            </a:r>
          </a:p>
          <a:p>
            <a:pPr lvl="1"/>
            <a:r>
              <a:rPr lang="en-GB" dirty="0"/>
              <a:t>Hamate – articulates with 5</a:t>
            </a:r>
            <a:r>
              <a:rPr lang="en-GB" baseline="30000" dirty="0"/>
              <a:t>th</a:t>
            </a:r>
            <a:r>
              <a:rPr lang="en-GB" dirty="0"/>
              <a:t> metacarpal</a:t>
            </a:r>
          </a:p>
          <a:p>
            <a:pPr lvl="1"/>
            <a:r>
              <a:rPr lang="en-GB" dirty="0" err="1"/>
              <a:t>Capitate</a:t>
            </a:r>
            <a:endParaRPr lang="en-GB" dirty="0"/>
          </a:p>
          <a:p>
            <a:pPr lvl="1"/>
            <a:r>
              <a:rPr lang="en-GB" dirty="0"/>
              <a:t>Trapezoid</a:t>
            </a:r>
          </a:p>
          <a:p>
            <a:pPr lvl="1"/>
            <a:r>
              <a:rPr lang="en-GB" dirty="0"/>
              <a:t>Trapezium  - articulates with 1</a:t>
            </a:r>
            <a:r>
              <a:rPr lang="en-GB" baseline="30000" dirty="0"/>
              <a:t>st</a:t>
            </a:r>
            <a:r>
              <a:rPr lang="en-GB" dirty="0"/>
              <a:t> metacarpal </a:t>
            </a:r>
          </a:p>
        </p:txBody>
      </p:sp>
      <p:sp>
        <p:nvSpPr>
          <p:cNvPr id="4" name="Rectangle 3"/>
          <p:cNvSpPr/>
          <p:nvPr/>
        </p:nvSpPr>
        <p:spPr>
          <a:xfrm>
            <a:off x="6660232" y="37932"/>
            <a:ext cx="2141984" cy="1384995"/>
          </a:xfrm>
          <a:prstGeom prst="rect">
            <a:avLst/>
          </a:prstGeom>
        </p:spPr>
        <p:txBody>
          <a:bodyPr wrap="square">
            <a:spAutoFit/>
          </a:bodyPr>
          <a:lstStyle/>
          <a:p>
            <a:r>
              <a:rPr lang="en-GB" sz="1050" dirty="0">
                <a:hlinkClick r:id="rId2"/>
              </a:rPr>
              <a:t>https://www.google.co.uk/url?sa=t&amp;rct=j&amp;q=&amp;esrc=s&amp;source=video&amp;cd=4&amp;cad=rja&amp;uact=8&amp;ved=0ahUKEwjDqKrTmoTZAhVGLVAKHSxdDwkQtwIIOzAD&amp;url=https%3A%2F%2Fwww.youtube.com%2Fwatch%3Fv%3DFFwnASv4oOI&amp;usg=AOvVaw2RJJA0Kz6ov11mQj4PU6UF</a:t>
            </a:r>
            <a:r>
              <a:rPr lang="en-GB" sz="1050" dirty="0"/>
              <a:t>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379044"/>
            <a:ext cx="5213469" cy="1930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0922"/>
          <a:stretch/>
        </p:blipFill>
        <p:spPr bwMode="auto">
          <a:xfrm>
            <a:off x="4589388" y="1625598"/>
            <a:ext cx="2952328" cy="2443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702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Bones of Hand</a:t>
            </a:r>
          </a:p>
        </p:txBody>
      </p:sp>
      <p:sp>
        <p:nvSpPr>
          <p:cNvPr id="3" name="Content Placeholder 2"/>
          <p:cNvSpPr>
            <a:spLocks noGrp="1"/>
          </p:cNvSpPr>
          <p:nvPr>
            <p:ph idx="1"/>
          </p:nvPr>
        </p:nvSpPr>
        <p:spPr/>
        <p:txBody>
          <a:bodyPr/>
          <a:lstStyle/>
          <a:p>
            <a:r>
              <a:rPr lang="en-GB" dirty="0" err="1"/>
              <a:t>Metatacarpals</a:t>
            </a:r>
            <a:endParaRPr lang="en-GB" dirty="0"/>
          </a:p>
          <a:p>
            <a:r>
              <a:rPr lang="en-GB" dirty="0"/>
              <a:t>Ligaments at MCP joints</a:t>
            </a:r>
          </a:p>
          <a:p>
            <a:pPr lvl="1"/>
            <a:r>
              <a:rPr lang="en-GB" dirty="0"/>
              <a:t>Tight in flexion</a:t>
            </a:r>
          </a:p>
          <a:p>
            <a:r>
              <a:rPr lang="en-GB" dirty="0"/>
              <a:t>Phalanges</a:t>
            </a:r>
          </a:p>
          <a:p>
            <a:pPr lvl="1"/>
            <a:r>
              <a:rPr lang="en-GB" dirty="0"/>
              <a:t>Proximal</a:t>
            </a:r>
          </a:p>
          <a:p>
            <a:pPr lvl="1"/>
            <a:r>
              <a:rPr lang="en-GB" dirty="0"/>
              <a:t>Middle</a:t>
            </a:r>
          </a:p>
          <a:p>
            <a:r>
              <a:rPr lang="en-GB" dirty="0"/>
              <a:t>Ligaments at IP joints </a:t>
            </a:r>
          </a:p>
          <a:p>
            <a:pPr lvl="1"/>
            <a:r>
              <a:rPr lang="en-GB" dirty="0"/>
              <a:t>Tight in extension </a:t>
            </a:r>
          </a:p>
          <a:p>
            <a:pPr lvl="1"/>
            <a:endParaRPr lang="en-GB" dirty="0"/>
          </a:p>
        </p:txBody>
      </p:sp>
    </p:spTree>
    <p:extLst>
      <p:ext uri="{BB962C8B-B14F-4D97-AF65-F5344CB8AC3E}">
        <p14:creationId xmlns:p14="http://schemas.microsoft.com/office/powerpoint/2010/main" val="2956271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Muscles of Hand</a:t>
            </a:r>
          </a:p>
        </p:txBody>
      </p:sp>
      <p:sp>
        <p:nvSpPr>
          <p:cNvPr id="3" name="Content Placeholder 2"/>
          <p:cNvSpPr>
            <a:spLocks noGrp="1"/>
          </p:cNvSpPr>
          <p:nvPr>
            <p:ph idx="1"/>
          </p:nvPr>
        </p:nvSpPr>
        <p:spPr/>
        <p:txBody>
          <a:bodyPr/>
          <a:lstStyle/>
          <a:p>
            <a:r>
              <a:rPr lang="en-GB" dirty="0"/>
              <a:t>Intrinsic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870" y="1340768"/>
            <a:ext cx="3952875"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564904"/>
            <a:ext cx="479552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896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8" y="12328"/>
            <a:ext cx="9111952" cy="684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92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46856" y="6093296"/>
            <a:ext cx="8229600" cy="764704"/>
          </a:xfrm>
        </p:spPr>
        <p:txBody>
          <a:bodyPr>
            <a:normAutofit fontScale="92500" lnSpcReduction="10000"/>
          </a:bodyPr>
          <a:lstStyle/>
          <a:p>
            <a:r>
              <a:rPr lang="en-GB" dirty="0"/>
              <a:t>Palmar </a:t>
            </a:r>
            <a:r>
              <a:rPr lang="en-GB" dirty="0" err="1"/>
              <a:t>interossei</a:t>
            </a:r>
            <a:r>
              <a:rPr lang="en-GB" dirty="0"/>
              <a:t> – ADDUCT (PAD)</a:t>
            </a:r>
          </a:p>
          <a:p>
            <a:r>
              <a:rPr lang="en-GB" dirty="0"/>
              <a:t>Dorsal </a:t>
            </a:r>
            <a:r>
              <a:rPr lang="en-GB" dirty="0" err="1"/>
              <a:t>interossei</a:t>
            </a:r>
            <a:r>
              <a:rPr lang="en-GB" dirty="0"/>
              <a:t> – ABDUCT (DAB)</a:t>
            </a:r>
            <a:endParaRPr lang="en-GB" sz="16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044" y="116632"/>
            <a:ext cx="5334000"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929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Surgical Approaches to Forearm</a:t>
            </a:r>
          </a:p>
        </p:txBody>
      </p:sp>
      <p:sp>
        <p:nvSpPr>
          <p:cNvPr id="3" name="Content Placeholder 2"/>
          <p:cNvSpPr>
            <a:spLocks noGrp="1"/>
          </p:cNvSpPr>
          <p:nvPr>
            <p:ph idx="1"/>
          </p:nvPr>
        </p:nvSpPr>
        <p:spPr/>
        <p:txBody>
          <a:bodyPr>
            <a:normAutofit/>
          </a:bodyPr>
          <a:lstStyle/>
          <a:p>
            <a:r>
              <a:rPr lang="en-GB" dirty="0"/>
              <a:t>To radius</a:t>
            </a:r>
          </a:p>
          <a:p>
            <a:pPr lvl="1"/>
            <a:r>
              <a:rPr lang="en-GB" dirty="0"/>
              <a:t>Anterior</a:t>
            </a:r>
          </a:p>
          <a:p>
            <a:pPr lvl="1"/>
            <a:r>
              <a:rPr lang="en-GB" dirty="0"/>
              <a:t>Posterior</a:t>
            </a:r>
          </a:p>
          <a:p>
            <a:r>
              <a:rPr lang="en-GB" dirty="0"/>
              <a:t>To ulna</a:t>
            </a:r>
          </a:p>
          <a:p>
            <a:r>
              <a:rPr lang="en-GB" sz="1400" dirty="0"/>
              <a:t>http://www.google.co.uk/url?sa=t&amp;rct=j&amp;q=&amp;esrc=s&amp;source=video&amp;cd=1&amp;cad=rja&amp;uact=8&amp;ved=0ahUKEwjxy9mznYTZAhXMXCwKHROcABsQtwIIKTAA&amp;url=http%3A%2F%2Fsynthes.vo.llnwd.net%2Fo16%2FUS%2Fcourses%2Fjnj042-asa-forearm-150309%2Fplayer.html%3Fdrb%3Dsa-1&amp;usg=AOvVaw2tynqxKVO2wm7RHyWKdtd5 </a:t>
            </a:r>
          </a:p>
        </p:txBody>
      </p:sp>
    </p:spTree>
    <p:extLst>
      <p:ext uri="{BB962C8B-B14F-4D97-AF65-F5344CB8AC3E}">
        <p14:creationId xmlns:p14="http://schemas.microsoft.com/office/powerpoint/2010/main" val="3800268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hand</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3240406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Movements of Fingers/Thumb</a:t>
            </a:r>
          </a:p>
        </p:txBody>
      </p:sp>
      <p:sp>
        <p:nvSpPr>
          <p:cNvPr id="5" name="Content Placeholder 4"/>
          <p:cNvSpPr>
            <a:spLocks noGrp="1"/>
          </p:cNvSpPr>
          <p:nvPr>
            <p:ph idx="1"/>
          </p:nvPr>
        </p:nvSpPr>
        <p:spPr/>
        <p:txBody>
          <a:bodyPr>
            <a:normAutofit fontScale="77500" lnSpcReduction="20000"/>
          </a:bodyPr>
          <a:lstStyle/>
          <a:p>
            <a:r>
              <a:rPr lang="en-GB" dirty="0"/>
              <a:t>Fingers</a:t>
            </a:r>
          </a:p>
          <a:p>
            <a:pPr lvl="1"/>
            <a:r>
              <a:rPr lang="en-GB" dirty="0"/>
              <a:t>Flexion – DIP (flexor </a:t>
            </a:r>
            <a:r>
              <a:rPr lang="en-GB" dirty="0" err="1"/>
              <a:t>digitorum</a:t>
            </a:r>
            <a:r>
              <a:rPr lang="en-GB" dirty="0"/>
              <a:t> </a:t>
            </a:r>
            <a:r>
              <a:rPr lang="en-GB" dirty="0" err="1"/>
              <a:t>profundus</a:t>
            </a:r>
            <a:r>
              <a:rPr lang="en-GB" dirty="0"/>
              <a:t>), PIP (flexor </a:t>
            </a:r>
            <a:r>
              <a:rPr lang="en-GB" dirty="0" err="1"/>
              <a:t>digitorum</a:t>
            </a:r>
            <a:r>
              <a:rPr lang="en-GB" dirty="0"/>
              <a:t> </a:t>
            </a:r>
            <a:r>
              <a:rPr lang="en-GB" dirty="0" err="1"/>
              <a:t>superficialis</a:t>
            </a:r>
            <a:r>
              <a:rPr lang="en-GB" dirty="0"/>
              <a:t>)</a:t>
            </a:r>
          </a:p>
          <a:p>
            <a:pPr lvl="1"/>
            <a:r>
              <a:rPr lang="en-GB" dirty="0"/>
              <a:t>Extension – MCP (extensor </a:t>
            </a:r>
            <a:r>
              <a:rPr lang="en-GB" dirty="0" err="1"/>
              <a:t>digitorum</a:t>
            </a:r>
            <a:r>
              <a:rPr lang="en-GB" dirty="0"/>
              <a:t> </a:t>
            </a:r>
            <a:r>
              <a:rPr lang="en-GB" dirty="0" err="1"/>
              <a:t>communis</a:t>
            </a:r>
            <a:r>
              <a:rPr lang="en-GB" dirty="0"/>
              <a:t>), index finger (extensor </a:t>
            </a:r>
            <a:r>
              <a:rPr lang="en-GB" dirty="0" err="1"/>
              <a:t>digiti</a:t>
            </a:r>
            <a:r>
              <a:rPr lang="en-GB" dirty="0"/>
              <a:t> </a:t>
            </a:r>
            <a:r>
              <a:rPr lang="en-GB" dirty="0" err="1"/>
              <a:t>indicis</a:t>
            </a:r>
            <a:r>
              <a:rPr lang="en-GB" dirty="0"/>
              <a:t>), little finger (extensor </a:t>
            </a:r>
            <a:r>
              <a:rPr lang="en-GB" dirty="0" err="1"/>
              <a:t>digiti</a:t>
            </a:r>
            <a:r>
              <a:rPr lang="en-GB" dirty="0"/>
              <a:t> </a:t>
            </a:r>
            <a:r>
              <a:rPr lang="en-GB" dirty="0" err="1"/>
              <a:t>minimi</a:t>
            </a:r>
            <a:r>
              <a:rPr lang="en-GB" dirty="0"/>
              <a:t>), PIP/DIP (intrinsic muscles)</a:t>
            </a:r>
          </a:p>
          <a:p>
            <a:pPr lvl="1"/>
            <a:r>
              <a:rPr lang="en-GB" dirty="0"/>
              <a:t>Abduction – dorsal </a:t>
            </a:r>
            <a:r>
              <a:rPr lang="en-GB" dirty="0" err="1"/>
              <a:t>interossei</a:t>
            </a:r>
            <a:endParaRPr lang="en-GB" dirty="0"/>
          </a:p>
          <a:p>
            <a:pPr lvl="1"/>
            <a:r>
              <a:rPr lang="en-GB" dirty="0"/>
              <a:t>Adduction – palmar </a:t>
            </a:r>
            <a:r>
              <a:rPr lang="en-GB" dirty="0" err="1"/>
              <a:t>interossei</a:t>
            </a:r>
            <a:endParaRPr lang="en-GB" dirty="0"/>
          </a:p>
          <a:p>
            <a:r>
              <a:rPr lang="en-GB" dirty="0"/>
              <a:t>Thumb</a:t>
            </a:r>
          </a:p>
          <a:p>
            <a:pPr lvl="1"/>
            <a:r>
              <a:rPr lang="en-GB" dirty="0"/>
              <a:t>Flexion – flexor </a:t>
            </a:r>
            <a:r>
              <a:rPr lang="en-GB" dirty="0" err="1"/>
              <a:t>pollicis</a:t>
            </a:r>
            <a:r>
              <a:rPr lang="en-GB" dirty="0"/>
              <a:t> </a:t>
            </a:r>
            <a:r>
              <a:rPr lang="en-GB" dirty="0" err="1"/>
              <a:t>longus</a:t>
            </a:r>
            <a:r>
              <a:rPr lang="en-GB" dirty="0"/>
              <a:t>, </a:t>
            </a:r>
            <a:r>
              <a:rPr lang="en-GB" dirty="0" err="1"/>
              <a:t>thenar</a:t>
            </a:r>
            <a:r>
              <a:rPr lang="en-GB" dirty="0"/>
              <a:t> eminence, </a:t>
            </a:r>
            <a:r>
              <a:rPr lang="en-GB" dirty="0" err="1"/>
              <a:t>felxor</a:t>
            </a:r>
            <a:r>
              <a:rPr lang="en-GB" dirty="0"/>
              <a:t> </a:t>
            </a:r>
            <a:r>
              <a:rPr lang="en-GB" dirty="0" err="1"/>
              <a:t>pollicis</a:t>
            </a:r>
            <a:r>
              <a:rPr lang="en-GB" dirty="0"/>
              <a:t> brevis</a:t>
            </a:r>
          </a:p>
          <a:p>
            <a:pPr lvl="1"/>
            <a:r>
              <a:rPr lang="en-GB" dirty="0"/>
              <a:t>Extension – extensor </a:t>
            </a:r>
            <a:r>
              <a:rPr lang="en-GB" dirty="0" err="1"/>
              <a:t>pollicus</a:t>
            </a:r>
            <a:r>
              <a:rPr lang="en-GB" dirty="0"/>
              <a:t> </a:t>
            </a:r>
            <a:r>
              <a:rPr lang="en-GB" dirty="0" err="1"/>
              <a:t>longus</a:t>
            </a:r>
            <a:r>
              <a:rPr lang="en-GB" dirty="0"/>
              <a:t>, extensor </a:t>
            </a:r>
            <a:r>
              <a:rPr lang="en-GB" dirty="0" err="1"/>
              <a:t>pollicis</a:t>
            </a:r>
            <a:r>
              <a:rPr lang="en-GB" dirty="0"/>
              <a:t> brevis</a:t>
            </a:r>
          </a:p>
          <a:p>
            <a:pPr lvl="1"/>
            <a:r>
              <a:rPr lang="en-GB" dirty="0"/>
              <a:t>Abduction – </a:t>
            </a:r>
            <a:r>
              <a:rPr lang="en-GB" dirty="0" err="1"/>
              <a:t>adbuctor</a:t>
            </a:r>
            <a:r>
              <a:rPr lang="en-GB" dirty="0"/>
              <a:t> </a:t>
            </a:r>
            <a:r>
              <a:rPr lang="en-GB" dirty="0" err="1"/>
              <a:t>pollicis</a:t>
            </a:r>
            <a:r>
              <a:rPr lang="en-GB" dirty="0"/>
              <a:t> </a:t>
            </a:r>
            <a:r>
              <a:rPr lang="en-GB" dirty="0" err="1"/>
              <a:t>longus</a:t>
            </a:r>
            <a:r>
              <a:rPr lang="en-GB" dirty="0"/>
              <a:t>, abductor </a:t>
            </a:r>
            <a:r>
              <a:rPr lang="en-GB" dirty="0" err="1"/>
              <a:t>pollicis</a:t>
            </a:r>
            <a:r>
              <a:rPr lang="en-GB" dirty="0"/>
              <a:t> brevis</a:t>
            </a:r>
          </a:p>
          <a:p>
            <a:pPr lvl="1"/>
            <a:r>
              <a:rPr lang="en-GB" dirty="0"/>
              <a:t>Adduction – adductor </a:t>
            </a:r>
            <a:r>
              <a:rPr lang="en-GB" dirty="0" err="1"/>
              <a:t>pollicis</a:t>
            </a:r>
            <a:endParaRPr lang="en-GB" dirty="0"/>
          </a:p>
          <a:p>
            <a:pPr lvl="1"/>
            <a:r>
              <a:rPr lang="en-GB" dirty="0"/>
              <a:t>Opposition – </a:t>
            </a:r>
            <a:r>
              <a:rPr lang="en-GB" dirty="0" err="1"/>
              <a:t>opponens</a:t>
            </a:r>
            <a:r>
              <a:rPr lang="en-GB" dirty="0"/>
              <a:t> </a:t>
            </a:r>
            <a:r>
              <a:rPr lang="en-GB" dirty="0" err="1"/>
              <a:t>pollicis</a:t>
            </a:r>
            <a:r>
              <a:rPr lang="en-GB" dirty="0"/>
              <a:t> </a:t>
            </a:r>
          </a:p>
        </p:txBody>
      </p:sp>
    </p:spTree>
    <p:extLst>
      <p:ext uri="{BB962C8B-B14F-4D97-AF65-F5344CB8AC3E}">
        <p14:creationId xmlns:p14="http://schemas.microsoft.com/office/powerpoint/2010/main" val="10704692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Injuries</a:t>
            </a:r>
          </a:p>
        </p:txBody>
      </p:sp>
      <p:sp>
        <p:nvSpPr>
          <p:cNvPr id="3" name="Content Placeholder 2"/>
          <p:cNvSpPr>
            <a:spLocks noGrp="1"/>
          </p:cNvSpPr>
          <p:nvPr>
            <p:ph idx="1"/>
          </p:nvPr>
        </p:nvSpPr>
        <p:spPr>
          <a:xfrm>
            <a:off x="457200" y="1600200"/>
            <a:ext cx="6131024" cy="4525963"/>
          </a:xfrm>
        </p:spPr>
        <p:txBody>
          <a:bodyPr>
            <a:normAutofit fontScale="92500" lnSpcReduction="20000"/>
          </a:bodyPr>
          <a:lstStyle/>
          <a:p>
            <a:r>
              <a:rPr lang="en-GB" dirty="0"/>
              <a:t>Extensor tendon</a:t>
            </a:r>
          </a:p>
          <a:p>
            <a:pPr lvl="1"/>
            <a:r>
              <a:rPr lang="en-GB" dirty="0"/>
              <a:t>Mallet finger – DIP can’t be extended, requires splinting</a:t>
            </a:r>
          </a:p>
          <a:p>
            <a:pPr lvl="1"/>
            <a:r>
              <a:rPr lang="en-GB" dirty="0"/>
              <a:t>Mallet thumb – post-</a:t>
            </a:r>
            <a:r>
              <a:rPr lang="en-GB" dirty="0" err="1"/>
              <a:t>Colles</a:t>
            </a:r>
            <a:r>
              <a:rPr lang="en-GB" dirty="0"/>
              <a:t>’ fracture, requires surgical repair </a:t>
            </a:r>
          </a:p>
          <a:p>
            <a:pPr lvl="1"/>
            <a:r>
              <a:rPr lang="en-GB" dirty="0"/>
              <a:t>Boutonniere – flexion at PIP and hyperextension at DIP</a:t>
            </a:r>
          </a:p>
          <a:p>
            <a:pPr lvl="1"/>
            <a:r>
              <a:rPr lang="en-GB" dirty="0"/>
              <a:t>Swan neck – flexion at DIP, hyperextension at PIP</a:t>
            </a:r>
          </a:p>
          <a:p>
            <a:r>
              <a:rPr lang="en-GB" dirty="0"/>
              <a:t>Flexor tendon</a:t>
            </a:r>
          </a:p>
          <a:p>
            <a:pPr lvl="1"/>
            <a:r>
              <a:rPr lang="en-GB" dirty="0"/>
              <a:t>Described within tendon zones</a:t>
            </a:r>
          </a:p>
          <a:p>
            <a:pPr lvl="1"/>
            <a:r>
              <a:rPr lang="en-GB" dirty="0"/>
              <a:t>Requires primary repair</a:t>
            </a:r>
          </a:p>
          <a:p>
            <a:r>
              <a:rPr lang="en-GB" dirty="0"/>
              <a:t>Z thumb </a:t>
            </a:r>
          </a:p>
          <a:p>
            <a:pPr lvl="1"/>
            <a:r>
              <a:rPr lang="en-GB" dirty="0"/>
              <a:t>RA</a:t>
            </a:r>
          </a:p>
          <a:p>
            <a:pPr lvl="1"/>
            <a:r>
              <a:rPr lang="en-GB" dirty="0"/>
              <a:t>Flexed MCP and hyperextended IP</a:t>
            </a:r>
          </a:p>
          <a:p>
            <a:endParaRPr lang="en-GB" dirty="0"/>
          </a:p>
        </p:txBody>
      </p:sp>
      <p:pic>
        <p:nvPicPr>
          <p:cNvPr id="11268" name="Picture 4" descr="Image result for mallet thum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3" y="1916833"/>
            <a:ext cx="2160240" cy="170659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352" y="3459087"/>
            <a:ext cx="2841104" cy="136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4850742"/>
            <a:ext cx="1475576" cy="1827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9421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Infections</a:t>
            </a:r>
          </a:p>
        </p:txBody>
      </p:sp>
      <p:sp>
        <p:nvSpPr>
          <p:cNvPr id="3" name="Content Placeholder 2"/>
          <p:cNvSpPr>
            <a:spLocks noGrp="1"/>
          </p:cNvSpPr>
          <p:nvPr>
            <p:ph idx="1"/>
          </p:nvPr>
        </p:nvSpPr>
        <p:spPr>
          <a:xfrm>
            <a:off x="1028700" y="1340768"/>
            <a:ext cx="7647756" cy="5328592"/>
          </a:xfrm>
        </p:spPr>
        <p:txBody>
          <a:bodyPr>
            <a:normAutofit fontScale="85000" lnSpcReduction="20000"/>
          </a:bodyPr>
          <a:lstStyle/>
          <a:p>
            <a:r>
              <a:rPr lang="en-GB" dirty="0"/>
              <a:t>Paronychia</a:t>
            </a:r>
          </a:p>
          <a:p>
            <a:pPr lvl="1"/>
            <a:r>
              <a:rPr lang="en-GB" dirty="0"/>
              <a:t>Between nail and side of finger, staph aureus</a:t>
            </a:r>
          </a:p>
          <a:p>
            <a:r>
              <a:rPr lang="en-GB" dirty="0"/>
              <a:t>Apical infections</a:t>
            </a:r>
          </a:p>
          <a:p>
            <a:pPr lvl="1"/>
            <a:r>
              <a:rPr lang="en-GB" dirty="0"/>
              <a:t>Top of nail and nail bed</a:t>
            </a:r>
          </a:p>
          <a:p>
            <a:r>
              <a:rPr lang="en-GB" dirty="0"/>
              <a:t>Pulp infections</a:t>
            </a:r>
          </a:p>
          <a:p>
            <a:pPr lvl="1"/>
            <a:r>
              <a:rPr lang="en-GB" dirty="0" err="1"/>
              <a:t>Fibrofatty</a:t>
            </a:r>
            <a:r>
              <a:rPr lang="en-GB" dirty="0"/>
              <a:t> tissue of fingertips, very tender</a:t>
            </a:r>
          </a:p>
          <a:p>
            <a:r>
              <a:rPr lang="en-GB" dirty="0"/>
              <a:t>Tendon sheath infections (flexor tenosynovitis)</a:t>
            </a:r>
          </a:p>
          <a:p>
            <a:pPr lvl="1"/>
            <a:r>
              <a:rPr lang="en-GB" dirty="0"/>
              <a:t>Staph aureus</a:t>
            </a:r>
          </a:p>
          <a:p>
            <a:pPr lvl="1"/>
            <a:r>
              <a:rPr lang="en-GB" dirty="0"/>
              <a:t>Rapid swelling, painful and swollen flexed finger, pain on extension</a:t>
            </a:r>
          </a:p>
          <a:p>
            <a:pPr lvl="1"/>
            <a:r>
              <a:rPr lang="en-GB" dirty="0"/>
              <a:t>KANAVELS SIGNS: tenderness over flexor sheath, pain on passive extension, </a:t>
            </a:r>
            <a:r>
              <a:rPr lang="en-GB" dirty="0" err="1"/>
              <a:t>flexured</a:t>
            </a:r>
            <a:r>
              <a:rPr lang="en-GB" dirty="0"/>
              <a:t> posture of digit, fusiform swelling of digit</a:t>
            </a:r>
          </a:p>
          <a:p>
            <a:pPr lvl="1"/>
            <a:r>
              <a:rPr lang="en-GB" dirty="0"/>
              <a:t>Requires incision and drainage and </a:t>
            </a:r>
            <a:r>
              <a:rPr lang="en-GB" dirty="0" err="1"/>
              <a:t>abx</a:t>
            </a:r>
            <a:endParaRPr lang="en-GB" dirty="0"/>
          </a:p>
          <a:p>
            <a:r>
              <a:rPr lang="en-GB" dirty="0"/>
              <a:t>Web space infections</a:t>
            </a:r>
          </a:p>
          <a:p>
            <a:pPr lvl="1"/>
            <a:r>
              <a:rPr lang="en-GB" dirty="0"/>
              <a:t>Swelling extending to back of hand</a:t>
            </a:r>
          </a:p>
          <a:p>
            <a:pPr lvl="1"/>
            <a:r>
              <a:rPr lang="en-GB" dirty="0"/>
              <a:t>Requires incision and drainage and </a:t>
            </a:r>
            <a:r>
              <a:rPr lang="en-GB" dirty="0" err="1"/>
              <a:t>abx</a:t>
            </a:r>
            <a:endParaRPr lang="en-GB" dirty="0"/>
          </a:p>
          <a:p>
            <a:r>
              <a:rPr lang="en-GB" dirty="0" err="1"/>
              <a:t>Midpalmar</a:t>
            </a:r>
            <a:r>
              <a:rPr lang="en-GB" dirty="0"/>
              <a:t>/</a:t>
            </a:r>
            <a:r>
              <a:rPr lang="en-GB" dirty="0" err="1"/>
              <a:t>thenar</a:t>
            </a:r>
            <a:r>
              <a:rPr lang="en-GB" dirty="0"/>
              <a:t> space infections</a:t>
            </a:r>
          </a:p>
          <a:p>
            <a:pPr lvl="1"/>
            <a:r>
              <a:rPr lang="en-GB" dirty="0"/>
              <a:t>Swelling of dorsal and palmar regions</a:t>
            </a:r>
          </a:p>
          <a:p>
            <a:pPr lvl="1"/>
            <a:r>
              <a:rPr lang="en-GB" dirty="0" err="1"/>
              <a:t>Abx</a:t>
            </a:r>
            <a:r>
              <a:rPr lang="en-GB" dirty="0"/>
              <a:t> and splinting </a:t>
            </a:r>
          </a:p>
        </p:txBody>
      </p:sp>
    </p:spTree>
    <p:extLst>
      <p:ext uri="{BB962C8B-B14F-4D97-AF65-F5344CB8AC3E}">
        <p14:creationId xmlns:p14="http://schemas.microsoft.com/office/powerpoint/2010/main" val="647882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Muscle Structure</a:t>
            </a:r>
          </a:p>
        </p:txBody>
      </p:sp>
      <p:sp>
        <p:nvSpPr>
          <p:cNvPr id="3" name="Content Placeholder 2"/>
          <p:cNvSpPr>
            <a:spLocks noGrp="1"/>
          </p:cNvSpPr>
          <p:nvPr>
            <p:ph idx="1"/>
          </p:nvPr>
        </p:nvSpPr>
        <p:spPr>
          <a:xfrm>
            <a:off x="1028700" y="1340768"/>
            <a:ext cx="7863780" cy="5328592"/>
          </a:xfrm>
        </p:spPr>
        <p:txBody>
          <a:bodyPr>
            <a:normAutofit fontScale="55000" lnSpcReduction="20000"/>
          </a:bodyPr>
          <a:lstStyle/>
          <a:p>
            <a:r>
              <a:rPr lang="en-GB" dirty="0"/>
              <a:t>Features:</a:t>
            </a:r>
          </a:p>
          <a:p>
            <a:pPr lvl="1"/>
            <a:r>
              <a:rPr lang="en-GB" dirty="0"/>
              <a:t>Contractility – shortens in response to stimuli </a:t>
            </a:r>
          </a:p>
          <a:p>
            <a:pPr lvl="1"/>
            <a:r>
              <a:rPr lang="en-GB" dirty="0"/>
              <a:t>Excitability – ability to react to stimulus</a:t>
            </a:r>
          </a:p>
          <a:p>
            <a:pPr lvl="1"/>
            <a:r>
              <a:rPr lang="en-GB" dirty="0"/>
              <a:t>Extensibility – ability to undergo stretch</a:t>
            </a:r>
          </a:p>
          <a:p>
            <a:pPr lvl="1"/>
            <a:r>
              <a:rPr lang="en-GB" dirty="0"/>
              <a:t>Elasticity – ability to return to original size/shape</a:t>
            </a:r>
          </a:p>
          <a:p>
            <a:r>
              <a:rPr lang="en-GB" dirty="0"/>
              <a:t>Types</a:t>
            </a:r>
          </a:p>
          <a:p>
            <a:pPr lvl="1"/>
            <a:r>
              <a:rPr lang="en-GB" dirty="0"/>
              <a:t>Skeletal (striated) </a:t>
            </a:r>
          </a:p>
          <a:p>
            <a:pPr lvl="2"/>
            <a:r>
              <a:rPr lang="en-GB" dirty="0"/>
              <a:t>Contraction causes skeletal movements</a:t>
            </a:r>
          </a:p>
          <a:p>
            <a:pPr lvl="3"/>
            <a:r>
              <a:rPr lang="en-GB" dirty="0"/>
              <a:t>Twitch/isotonic contraction/isometric contraction/</a:t>
            </a:r>
            <a:r>
              <a:rPr lang="en-GB" dirty="0" err="1"/>
              <a:t>treppe</a:t>
            </a:r>
            <a:r>
              <a:rPr lang="en-GB" dirty="0"/>
              <a:t>/tetanus </a:t>
            </a:r>
          </a:p>
          <a:p>
            <a:pPr lvl="2"/>
            <a:r>
              <a:rPr lang="en-GB" dirty="0"/>
              <a:t>Fibres</a:t>
            </a:r>
          </a:p>
          <a:p>
            <a:pPr lvl="3"/>
            <a:r>
              <a:rPr lang="en-GB" dirty="0"/>
              <a:t>Type 1 – rich in myoglobin, slow twitch, lots of mitochondria </a:t>
            </a:r>
          </a:p>
          <a:p>
            <a:pPr lvl="3"/>
            <a:r>
              <a:rPr lang="en-GB" dirty="0"/>
              <a:t>Type 2 – fatigue easily, fast twitch, rapid movement </a:t>
            </a:r>
          </a:p>
          <a:p>
            <a:pPr lvl="2"/>
            <a:r>
              <a:rPr lang="en-GB" dirty="0"/>
              <a:t>Voluntary control </a:t>
            </a:r>
          </a:p>
          <a:p>
            <a:pPr lvl="2"/>
            <a:r>
              <a:rPr lang="en-GB" dirty="0"/>
              <a:t>Innervation – motor neurones with branching axons that terminate in neuromuscular junction (makes up motor unit)</a:t>
            </a:r>
          </a:p>
          <a:p>
            <a:pPr lvl="3"/>
            <a:r>
              <a:rPr lang="en-GB" dirty="0"/>
              <a:t>Impulses transferred to muscle via acetylcholine </a:t>
            </a:r>
            <a:r>
              <a:rPr lang="en-GB" dirty="0" err="1"/>
              <a:t>realse</a:t>
            </a:r>
            <a:r>
              <a:rPr lang="en-GB" dirty="0"/>
              <a:t> in synapse </a:t>
            </a:r>
            <a:r>
              <a:rPr lang="en-GB" dirty="0">
                <a:sym typeface="Wingdings" panose="05000000000000000000" pitchFamily="2" charset="2"/>
              </a:rPr>
              <a:t> activation of muscle  release of calcium  myosin binds to actin  bonds break (using ATP)  filaments pulled along each other </a:t>
            </a:r>
            <a:r>
              <a:rPr lang="en-GB" sz="1300" dirty="0">
                <a:sym typeface="Wingdings" panose="05000000000000000000" pitchFamily="2" charset="2"/>
                <a:hlinkClick r:id="rId2"/>
              </a:rPr>
              <a:t>https://www.google.co.uk/url?sa=t&amp;rct=j&amp;q=&amp;esrc=s&amp;source=video&amp;cd=2&amp;cad=rja&amp;uact=8&amp;ved=0ahUKEwiT4-_T4PzYAhUJ3SwKHQuWAkoQtwIILzAB&amp;url=https%3A%2F%2Fwww.youtube.com%2Fwatch%3Fv%3DcnAbzz3N0ak&amp;usg=AOvVaw2dVp19Xi_ZCQZ-1RdzVN91</a:t>
            </a:r>
            <a:r>
              <a:rPr lang="en-GB" sz="1300" dirty="0">
                <a:sym typeface="Wingdings" panose="05000000000000000000" pitchFamily="2" charset="2"/>
              </a:rPr>
              <a:t> </a:t>
            </a:r>
            <a:endParaRPr lang="en-GB" sz="1300" dirty="0"/>
          </a:p>
          <a:p>
            <a:pPr lvl="1"/>
            <a:r>
              <a:rPr lang="en-GB" dirty="0"/>
              <a:t>Smooth</a:t>
            </a:r>
          </a:p>
          <a:p>
            <a:pPr lvl="2"/>
            <a:r>
              <a:rPr lang="en-GB" dirty="0"/>
              <a:t>Found in walls of arteries and veins</a:t>
            </a:r>
          </a:p>
          <a:p>
            <a:pPr lvl="2"/>
            <a:r>
              <a:rPr lang="en-GB" dirty="0"/>
              <a:t>Single spindle shaped cells</a:t>
            </a:r>
          </a:p>
          <a:p>
            <a:pPr lvl="2"/>
            <a:r>
              <a:rPr lang="en-GB" dirty="0"/>
              <a:t>Doesn’t require motor neurones, is stimulated by autonomic nervous system and hormones</a:t>
            </a:r>
          </a:p>
          <a:p>
            <a:pPr lvl="2"/>
            <a:r>
              <a:rPr lang="en-GB" dirty="0"/>
              <a:t>Involuntary </a:t>
            </a:r>
          </a:p>
          <a:p>
            <a:pPr lvl="1"/>
            <a:r>
              <a:rPr lang="en-GB" dirty="0"/>
              <a:t>Cardiac </a:t>
            </a:r>
          </a:p>
          <a:p>
            <a:pPr lvl="2"/>
            <a:r>
              <a:rPr lang="en-GB" dirty="0"/>
              <a:t>Striated </a:t>
            </a:r>
          </a:p>
          <a:p>
            <a:pPr lvl="2"/>
            <a:r>
              <a:rPr lang="en-GB" dirty="0"/>
              <a:t>Action potential generated in heart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179" y="1069870"/>
            <a:ext cx="3119646" cy="1660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288952"/>
            <a:ext cx="998284" cy="825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7966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Disorders of Hand</a:t>
            </a:r>
          </a:p>
        </p:txBody>
      </p:sp>
      <p:sp>
        <p:nvSpPr>
          <p:cNvPr id="3" name="Content Placeholder 2"/>
          <p:cNvSpPr>
            <a:spLocks noGrp="1"/>
          </p:cNvSpPr>
          <p:nvPr>
            <p:ph idx="1"/>
          </p:nvPr>
        </p:nvSpPr>
        <p:spPr>
          <a:xfrm>
            <a:off x="457200" y="1340768"/>
            <a:ext cx="8229600" cy="5517232"/>
          </a:xfrm>
        </p:spPr>
        <p:txBody>
          <a:bodyPr>
            <a:normAutofit fontScale="55000" lnSpcReduction="20000"/>
          </a:bodyPr>
          <a:lstStyle/>
          <a:p>
            <a:r>
              <a:rPr lang="en-GB" dirty="0"/>
              <a:t>Rheumatoid hand </a:t>
            </a:r>
          </a:p>
          <a:p>
            <a:pPr lvl="1"/>
            <a:r>
              <a:rPr lang="en-GB" dirty="0"/>
              <a:t>MCP and PIP </a:t>
            </a:r>
          </a:p>
          <a:p>
            <a:pPr lvl="1"/>
            <a:r>
              <a:rPr lang="en-GB" dirty="0"/>
              <a:t>Deformity caused by tendon rupture (flexor </a:t>
            </a:r>
            <a:r>
              <a:rPr lang="en-GB" dirty="0" err="1"/>
              <a:t>pollicis</a:t>
            </a:r>
            <a:r>
              <a:rPr lang="en-GB" dirty="0"/>
              <a:t> </a:t>
            </a:r>
            <a:r>
              <a:rPr lang="en-GB" dirty="0" err="1"/>
              <a:t>longus</a:t>
            </a:r>
            <a:r>
              <a:rPr lang="en-GB" dirty="0"/>
              <a:t>), joint damage and subluxation </a:t>
            </a:r>
          </a:p>
          <a:p>
            <a:pPr lvl="1"/>
            <a:r>
              <a:rPr lang="en-GB" dirty="0" err="1"/>
              <a:t>Tx</a:t>
            </a:r>
            <a:r>
              <a:rPr lang="en-GB" dirty="0"/>
              <a:t>: conservative (analgesia, rest), surgery (</a:t>
            </a:r>
            <a:r>
              <a:rPr lang="en-GB" dirty="0" err="1"/>
              <a:t>synovectomy</a:t>
            </a:r>
            <a:r>
              <a:rPr lang="en-GB" dirty="0"/>
              <a:t>, joint replacement, tendon repair, arthrodesis, </a:t>
            </a:r>
            <a:r>
              <a:rPr lang="en-GB" dirty="0" err="1"/>
              <a:t>physio</a:t>
            </a:r>
            <a:r>
              <a:rPr lang="en-GB" dirty="0"/>
              <a:t>)</a:t>
            </a:r>
          </a:p>
          <a:p>
            <a:r>
              <a:rPr lang="en-GB" dirty="0"/>
              <a:t>De </a:t>
            </a:r>
            <a:r>
              <a:rPr lang="en-GB" dirty="0" err="1"/>
              <a:t>Quervains</a:t>
            </a:r>
            <a:r>
              <a:rPr lang="en-GB" dirty="0"/>
              <a:t> tenosynovitis</a:t>
            </a:r>
          </a:p>
          <a:p>
            <a:pPr lvl="1"/>
            <a:r>
              <a:rPr lang="en-GB" dirty="0"/>
              <a:t>Stenosis of tendon sheath of first dorsal wrist compartment (abductor </a:t>
            </a:r>
            <a:r>
              <a:rPr lang="en-GB" dirty="0" err="1"/>
              <a:t>pollicis</a:t>
            </a:r>
            <a:r>
              <a:rPr lang="en-GB" dirty="0"/>
              <a:t> </a:t>
            </a:r>
            <a:r>
              <a:rPr lang="en-GB" dirty="0" err="1"/>
              <a:t>longus</a:t>
            </a:r>
            <a:r>
              <a:rPr lang="en-GB" dirty="0"/>
              <a:t>, extensor </a:t>
            </a:r>
            <a:r>
              <a:rPr lang="en-GB" dirty="0" err="1"/>
              <a:t>pollicis</a:t>
            </a:r>
            <a:r>
              <a:rPr lang="en-GB" dirty="0"/>
              <a:t> brevis)</a:t>
            </a:r>
          </a:p>
          <a:p>
            <a:pPr lvl="1"/>
            <a:r>
              <a:rPr lang="en-GB" dirty="0"/>
              <a:t>Diagnosed by </a:t>
            </a:r>
            <a:r>
              <a:rPr lang="en-GB" dirty="0" err="1"/>
              <a:t>Finkelsteins</a:t>
            </a:r>
            <a:r>
              <a:rPr lang="en-GB" dirty="0"/>
              <a:t> test – making fist over thumb causes pain</a:t>
            </a:r>
          </a:p>
          <a:p>
            <a:pPr lvl="1"/>
            <a:r>
              <a:rPr lang="en-GB" dirty="0" err="1"/>
              <a:t>Tx</a:t>
            </a:r>
            <a:r>
              <a:rPr lang="en-GB" dirty="0"/>
              <a:t>: rest and steroid injections</a:t>
            </a:r>
          </a:p>
          <a:p>
            <a:r>
              <a:rPr lang="en-GB" dirty="0"/>
              <a:t>Trigger finger </a:t>
            </a:r>
          </a:p>
          <a:p>
            <a:pPr lvl="1"/>
            <a:r>
              <a:rPr lang="en-GB" dirty="0"/>
              <a:t>Thickening of tendon sheath causing narrowing and trapping of flexor tendon</a:t>
            </a:r>
          </a:p>
          <a:p>
            <a:pPr lvl="1"/>
            <a:r>
              <a:rPr lang="en-GB" dirty="0"/>
              <a:t>Causes triggering of finger and it is released , clicks on bending </a:t>
            </a:r>
          </a:p>
          <a:p>
            <a:pPr lvl="1"/>
            <a:r>
              <a:rPr lang="en-GB" dirty="0" err="1"/>
              <a:t>Tx</a:t>
            </a:r>
            <a:r>
              <a:rPr lang="en-GB" dirty="0"/>
              <a:t>: steroid injections</a:t>
            </a:r>
          </a:p>
          <a:p>
            <a:r>
              <a:rPr lang="en-GB" dirty="0" err="1"/>
              <a:t>Dupuytren’s</a:t>
            </a:r>
            <a:r>
              <a:rPr lang="en-GB" dirty="0"/>
              <a:t> contracture</a:t>
            </a:r>
          </a:p>
          <a:p>
            <a:pPr lvl="1"/>
            <a:r>
              <a:rPr lang="en-GB" dirty="0"/>
              <a:t>Fibroplasia of palmar/digital fascia causing nodules that result in flexion contracture </a:t>
            </a:r>
          </a:p>
          <a:p>
            <a:pPr lvl="1"/>
            <a:r>
              <a:rPr lang="en-GB" dirty="0" err="1"/>
              <a:t>Assocaited</a:t>
            </a:r>
            <a:r>
              <a:rPr lang="en-GB" dirty="0"/>
              <a:t> with familial, diabetes, cirrhosis</a:t>
            </a:r>
          </a:p>
          <a:p>
            <a:pPr lvl="1"/>
            <a:r>
              <a:rPr lang="en-GB" dirty="0" err="1"/>
              <a:t>Tx</a:t>
            </a:r>
            <a:r>
              <a:rPr lang="en-GB" dirty="0"/>
              <a:t>: surgery if causing functional problem (</a:t>
            </a:r>
            <a:r>
              <a:rPr lang="en-GB" dirty="0" err="1"/>
              <a:t>fasciotomy</a:t>
            </a:r>
            <a:r>
              <a:rPr lang="en-GB" dirty="0"/>
              <a:t>, </a:t>
            </a:r>
            <a:r>
              <a:rPr lang="en-GB" dirty="0" err="1"/>
              <a:t>fasciectomy</a:t>
            </a:r>
            <a:r>
              <a:rPr lang="en-GB" dirty="0"/>
              <a:t>)</a:t>
            </a:r>
          </a:p>
          <a:p>
            <a:pPr lvl="1"/>
            <a:r>
              <a:rPr lang="en-GB" dirty="0"/>
              <a:t>Complications: nerve injury, haematoma, infection, stiffness</a:t>
            </a:r>
          </a:p>
          <a:p>
            <a:r>
              <a:rPr lang="en-GB" dirty="0"/>
              <a:t>Ganglion cyst </a:t>
            </a:r>
          </a:p>
          <a:p>
            <a:pPr lvl="1"/>
            <a:r>
              <a:rPr lang="en-GB" dirty="0"/>
              <a:t>Herniation of fluid from joint/tendon</a:t>
            </a:r>
          </a:p>
          <a:p>
            <a:pPr lvl="1"/>
            <a:r>
              <a:rPr lang="en-GB" dirty="0" err="1"/>
              <a:t>Transilluminate</a:t>
            </a:r>
            <a:r>
              <a:rPr lang="en-GB" dirty="0"/>
              <a:t> </a:t>
            </a:r>
          </a:p>
          <a:p>
            <a:pPr lvl="1"/>
            <a:r>
              <a:rPr lang="en-GB" dirty="0" err="1"/>
              <a:t>Tx</a:t>
            </a:r>
            <a:r>
              <a:rPr lang="en-GB" dirty="0"/>
              <a:t>: aspiration </a:t>
            </a:r>
          </a:p>
          <a:p>
            <a:r>
              <a:rPr lang="en-GB" dirty="0" err="1"/>
              <a:t>Dermoid</a:t>
            </a:r>
            <a:r>
              <a:rPr lang="en-GB" dirty="0"/>
              <a:t> cyst</a:t>
            </a:r>
          </a:p>
          <a:p>
            <a:pPr lvl="1"/>
            <a:r>
              <a:rPr lang="en-GB" dirty="0"/>
              <a:t>Congenital</a:t>
            </a:r>
          </a:p>
          <a:p>
            <a:pPr lvl="1"/>
            <a:r>
              <a:rPr lang="en-GB" dirty="0"/>
              <a:t>Acquired </a:t>
            </a:r>
          </a:p>
        </p:txBody>
      </p:sp>
    </p:spTree>
    <p:extLst>
      <p:ext uri="{BB962C8B-B14F-4D97-AF65-F5344CB8AC3E}">
        <p14:creationId xmlns:p14="http://schemas.microsoft.com/office/powerpoint/2010/main" val="3681506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Upper Limb Neuropathies</a:t>
            </a:r>
            <a:br>
              <a:rPr lang="en-GB" dirty="0"/>
            </a:br>
            <a:endParaRPr lang="en-GB" sz="1200" b="1" dirty="0">
              <a:solidFill>
                <a:srgbClr val="FF0000"/>
              </a:solidFill>
            </a:endParaRPr>
          </a:p>
        </p:txBody>
      </p:sp>
      <p:sp>
        <p:nvSpPr>
          <p:cNvPr id="3" name="Content Placeholder 2"/>
          <p:cNvSpPr>
            <a:spLocks noGrp="1"/>
          </p:cNvSpPr>
          <p:nvPr>
            <p:ph idx="1"/>
          </p:nvPr>
        </p:nvSpPr>
        <p:spPr>
          <a:xfrm>
            <a:off x="683568" y="1556792"/>
            <a:ext cx="8352928" cy="5112568"/>
          </a:xfrm>
        </p:spPr>
        <p:txBody>
          <a:bodyPr>
            <a:normAutofit fontScale="70000" lnSpcReduction="20000"/>
          </a:bodyPr>
          <a:lstStyle/>
          <a:p>
            <a:r>
              <a:rPr lang="en-GB" dirty="0"/>
              <a:t>Brachial plexus injury</a:t>
            </a:r>
          </a:p>
          <a:p>
            <a:pPr lvl="1"/>
            <a:r>
              <a:rPr lang="en-GB" dirty="0" err="1"/>
              <a:t>Erbs</a:t>
            </a:r>
            <a:r>
              <a:rPr lang="en-GB" dirty="0"/>
              <a:t> palsy – at birth, requires </a:t>
            </a:r>
            <a:r>
              <a:rPr lang="en-GB" dirty="0" err="1"/>
              <a:t>physio</a:t>
            </a:r>
            <a:endParaRPr lang="en-GB" dirty="0"/>
          </a:p>
          <a:p>
            <a:pPr lvl="1"/>
            <a:r>
              <a:rPr lang="en-GB" dirty="0"/>
              <a:t>Adult traction injury – RTA, requires nerve graft</a:t>
            </a:r>
          </a:p>
          <a:p>
            <a:r>
              <a:rPr lang="en-GB" dirty="0"/>
              <a:t>Median nerve injury </a:t>
            </a:r>
          </a:p>
          <a:p>
            <a:pPr lvl="2"/>
            <a:r>
              <a:rPr lang="en-GB" dirty="0"/>
              <a:t>supplies motor to LOAF muscles of </a:t>
            </a:r>
            <a:r>
              <a:rPr lang="en-GB" dirty="0" err="1"/>
              <a:t>thenar</a:t>
            </a:r>
            <a:r>
              <a:rPr lang="en-GB" dirty="0"/>
              <a:t> eminence and sensation to lateral palm</a:t>
            </a:r>
          </a:p>
          <a:p>
            <a:pPr lvl="3"/>
            <a:r>
              <a:rPr lang="en-GB" dirty="0"/>
              <a:t>Lateral two </a:t>
            </a:r>
            <a:r>
              <a:rPr lang="en-GB" dirty="0" err="1"/>
              <a:t>lumbricals</a:t>
            </a:r>
            <a:endParaRPr lang="en-GB" dirty="0"/>
          </a:p>
          <a:p>
            <a:pPr lvl="3"/>
            <a:r>
              <a:rPr lang="en-GB" dirty="0" err="1"/>
              <a:t>Opponens</a:t>
            </a:r>
            <a:r>
              <a:rPr lang="en-GB" dirty="0"/>
              <a:t> </a:t>
            </a:r>
            <a:r>
              <a:rPr lang="en-GB" dirty="0" err="1"/>
              <a:t>pollicis</a:t>
            </a:r>
            <a:endParaRPr lang="en-GB" dirty="0"/>
          </a:p>
          <a:p>
            <a:pPr lvl="3"/>
            <a:r>
              <a:rPr lang="en-GB" dirty="0"/>
              <a:t>Abductor </a:t>
            </a:r>
            <a:r>
              <a:rPr lang="en-GB" dirty="0" err="1"/>
              <a:t>pollicis</a:t>
            </a:r>
            <a:endParaRPr lang="en-GB" dirty="0"/>
          </a:p>
          <a:p>
            <a:pPr lvl="3"/>
            <a:r>
              <a:rPr lang="en-GB" dirty="0"/>
              <a:t>Flexor </a:t>
            </a:r>
            <a:r>
              <a:rPr lang="en-GB" dirty="0" err="1"/>
              <a:t>pollicis</a:t>
            </a:r>
            <a:r>
              <a:rPr lang="en-GB" dirty="0"/>
              <a:t> brevis </a:t>
            </a:r>
          </a:p>
          <a:p>
            <a:pPr lvl="1"/>
            <a:r>
              <a:rPr lang="en-GB" dirty="0"/>
              <a:t>Carpal tunnel syndrome – </a:t>
            </a:r>
            <a:r>
              <a:rPr lang="en-GB" dirty="0" err="1"/>
              <a:t>tinnels</a:t>
            </a:r>
            <a:r>
              <a:rPr lang="en-GB" dirty="0"/>
              <a:t>/</a:t>
            </a:r>
            <a:r>
              <a:rPr lang="en-GB" dirty="0" err="1"/>
              <a:t>phalens</a:t>
            </a:r>
            <a:r>
              <a:rPr lang="en-GB" dirty="0"/>
              <a:t> test</a:t>
            </a:r>
          </a:p>
          <a:p>
            <a:pPr lvl="2"/>
            <a:r>
              <a:rPr lang="en-GB" dirty="0"/>
              <a:t>Pain and paraesthesia in median nerve distribution, wasting of </a:t>
            </a:r>
            <a:r>
              <a:rPr lang="en-GB" dirty="0" err="1"/>
              <a:t>thenar</a:t>
            </a:r>
            <a:r>
              <a:rPr lang="en-GB" dirty="0"/>
              <a:t> muscles, relieve pain by hanging arm out of bed</a:t>
            </a:r>
          </a:p>
          <a:p>
            <a:pPr lvl="2"/>
            <a:r>
              <a:rPr lang="en-GB" dirty="0" err="1"/>
              <a:t>Tx</a:t>
            </a:r>
            <a:r>
              <a:rPr lang="en-GB" dirty="0"/>
              <a:t>: conservative with splints or surgical nerve decompression </a:t>
            </a:r>
          </a:p>
          <a:p>
            <a:pPr lvl="1"/>
            <a:r>
              <a:rPr lang="en-GB" dirty="0"/>
              <a:t>Pronator syndrome </a:t>
            </a:r>
          </a:p>
          <a:p>
            <a:pPr lvl="2"/>
            <a:r>
              <a:rPr lang="en-GB" dirty="0"/>
              <a:t>loss of sensation in radial 3.5 digits and pain in distal upper arm</a:t>
            </a:r>
          </a:p>
          <a:p>
            <a:r>
              <a:rPr lang="en-GB" dirty="0"/>
              <a:t>Ulnar nerve lesions</a:t>
            </a:r>
          </a:p>
          <a:p>
            <a:pPr lvl="2"/>
            <a:r>
              <a:rPr lang="en-GB" dirty="0"/>
              <a:t>Supplies </a:t>
            </a:r>
            <a:r>
              <a:rPr lang="en-GB" dirty="0" err="1"/>
              <a:t>hypothenar</a:t>
            </a:r>
            <a:r>
              <a:rPr lang="en-GB" dirty="0"/>
              <a:t>, </a:t>
            </a:r>
            <a:r>
              <a:rPr lang="en-GB" dirty="0" err="1"/>
              <a:t>interossei</a:t>
            </a:r>
            <a:r>
              <a:rPr lang="en-GB" dirty="0"/>
              <a:t>, two medial </a:t>
            </a:r>
            <a:r>
              <a:rPr lang="en-GB" dirty="0" err="1"/>
              <a:t>lumbricals</a:t>
            </a:r>
            <a:r>
              <a:rPr lang="en-GB" dirty="0"/>
              <a:t> and adductor </a:t>
            </a:r>
            <a:r>
              <a:rPr lang="en-GB" dirty="0" err="1"/>
              <a:t>pollicis</a:t>
            </a:r>
            <a:r>
              <a:rPr lang="en-GB" dirty="0"/>
              <a:t> in hand </a:t>
            </a:r>
          </a:p>
          <a:p>
            <a:pPr lvl="1"/>
            <a:r>
              <a:rPr lang="en-GB" dirty="0"/>
              <a:t>Caused by ulnar tunnel syndrome, supracondylar fractures  </a:t>
            </a:r>
          </a:p>
          <a:p>
            <a:r>
              <a:rPr lang="en-GB" dirty="0"/>
              <a:t>Radial nerves injuries </a:t>
            </a:r>
          </a:p>
          <a:p>
            <a:pPr lvl="2"/>
            <a:r>
              <a:rPr lang="en-GB" dirty="0"/>
              <a:t>Supplies skin of dorsum of hand and all extensors</a:t>
            </a:r>
          </a:p>
        </p:txBody>
      </p:sp>
    </p:spTree>
    <p:extLst>
      <p:ext uri="{BB962C8B-B14F-4D97-AF65-F5344CB8AC3E}">
        <p14:creationId xmlns:p14="http://schemas.microsoft.com/office/powerpoint/2010/main" val="3445701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Orthopaedic infections</a:t>
            </a:r>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189360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Pathology</a:t>
            </a:r>
          </a:p>
        </p:txBody>
      </p:sp>
      <p:sp>
        <p:nvSpPr>
          <p:cNvPr id="3" name="Content Placeholder 2"/>
          <p:cNvSpPr>
            <a:spLocks noGrp="1"/>
          </p:cNvSpPr>
          <p:nvPr>
            <p:ph idx="1"/>
          </p:nvPr>
        </p:nvSpPr>
        <p:spPr/>
        <p:txBody>
          <a:bodyPr/>
          <a:lstStyle/>
          <a:p>
            <a:r>
              <a:rPr lang="en-GB" dirty="0"/>
              <a:t>Commonly staph aureus</a:t>
            </a:r>
          </a:p>
          <a:p>
            <a:r>
              <a:rPr lang="en-GB" dirty="0"/>
              <a:t>Blood borne pathogens affect areas of rich blood supply</a:t>
            </a:r>
          </a:p>
          <a:p>
            <a:r>
              <a:rPr lang="en-GB" dirty="0"/>
              <a:t>Process</a:t>
            </a:r>
          </a:p>
          <a:p>
            <a:pPr lvl="1"/>
            <a:r>
              <a:rPr lang="en-GB" dirty="0"/>
              <a:t>Start at metaphysis </a:t>
            </a:r>
            <a:r>
              <a:rPr lang="en-GB" dirty="0">
                <a:sym typeface="Wingdings" panose="05000000000000000000" pitchFamily="2" charset="2"/>
              </a:rPr>
              <a:t> travel through cortex  exudate deep to periosteum  </a:t>
            </a:r>
            <a:r>
              <a:rPr lang="en-GB" dirty="0" err="1">
                <a:sym typeface="Wingdings" panose="05000000000000000000" pitchFamily="2" charset="2"/>
              </a:rPr>
              <a:t>subperiosteal</a:t>
            </a:r>
            <a:r>
              <a:rPr lang="en-GB" dirty="0">
                <a:sym typeface="Wingdings" panose="05000000000000000000" pitchFamily="2" charset="2"/>
              </a:rPr>
              <a:t> pus  cortex infection  </a:t>
            </a:r>
            <a:r>
              <a:rPr lang="en-GB" dirty="0" err="1">
                <a:sym typeface="Wingdings" panose="05000000000000000000" pitchFamily="2" charset="2"/>
              </a:rPr>
              <a:t>sequestrum</a:t>
            </a:r>
            <a:r>
              <a:rPr lang="en-GB" dirty="0">
                <a:sym typeface="Wingdings" panose="05000000000000000000" pitchFamily="2" charset="2"/>
              </a:rPr>
              <a:t> (dead bone)  involucrum (new bone forming in response to infection)</a:t>
            </a:r>
            <a:endParaRPr lang="en-GB" dirty="0"/>
          </a:p>
        </p:txBody>
      </p:sp>
    </p:spTree>
    <p:extLst>
      <p:ext uri="{BB962C8B-B14F-4D97-AF65-F5344CB8AC3E}">
        <p14:creationId xmlns:p14="http://schemas.microsoft.com/office/powerpoint/2010/main" val="11636130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128B-6C4C-485B-AB30-0B959F87FF24}"/>
              </a:ext>
            </a:extLst>
          </p:cNvPr>
          <p:cNvSpPr>
            <a:spLocks noGrp="1"/>
          </p:cNvSpPr>
          <p:nvPr>
            <p:ph type="title"/>
          </p:nvPr>
        </p:nvSpPr>
        <p:spPr/>
        <p:txBody>
          <a:bodyPr/>
          <a:lstStyle/>
          <a:p>
            <a:r>
              <a:rPr lang="en-GB" dirty="0"/>
              <a:t>Septic Arthritis</a:t>
            </a:r>
          </a:p>
        </p:txBody>
      </p:sp>
      <p:sp>
        <p:nvSpPr>
          <p:cNvPr id="3" name="Content Placeholder 2">
            <a:extLst>
              <a:ext uri="{FF2B5EF4-FFF2-40B4-BE49-F238E27FC236}">
                <a16:creationId xmlns:a16="http://schemas.microsoft.com/office/drawing/2014/main" id="{06F57BFC-9A98-4474-B943-79FEA2E6B602}"/>
              </a:ext>
            </a:extLst>
          </p:cNvPr>
          <p:cNvSpPr>
            <a:spLocks noGrp="1"/>
          </p:cNvSpPr>
          <p:nvPr>
            <p:ph idx="1"/>
          </p:nvPr>
        </p:nvSpPr>
        <p:spPr/>
        <p:txBody>
          <a:bodyPr>
            <a:normAutofit lnSpcReduction="10000"/>
          </a:bodyPr>
          <a:lstStyle/>
          <a:p>
            <a:r>
              <a:rPr lang="en-GB" dirty="0"/>
              <a:t>Invasion of a joint by microorganism</a:t>
            </a:r>
          </a:p>
          <a:p>
            <a:r>
              <a:rPr lang="en-GB" dirty="0"/>
              <a:t>SURGICAL EMERGENCY</a:t>
            </a:r>
          </a:p>
          <a:p>
            <a:r>
              <a:rPr lang="en-GB" dirty="0"/>
              <a:t>S: hot, painful, swollen joint, reduced ROM, spiking pyrexia</a:t>
            </a:r>
          </a:p>
          <a:p>
            <a:r>
              <a:rPr lang="en-GB" dirty="0"/>
              <a:t>Ix: XR, USS (with aspiration), blood culture</a:t>
            </a:r>
          </a:p>
          <a:p>
            <a:r>
              <a:rPr lang="en-GB" dirty="0" err="1"/>
              <a:t>Tx</a:t>
            </a:r>
            <a:r>
              <a:rPr lang="en-GB" dirty="0"/>
              <a:t>: joint aspiration, surgical washout, </a:t>
            </a:r>
            <a:r>
              <a:rPr lang="en-GB" dirty="0" err="1"/>
              <a:t>abx</a:t>
            </a:r>
            <a:r>
              <a:rPr lang="en-GB" dirty="0"/>
              <a:t> (after culture)</a:t>
            </a:r>
          </a:p>
          <a:p>
            <a:r>
              <a:rPr lang="en-GB" dirty="0"/>
              <a:t>Complications</a:t>
            </a:r>
          </a:p>
          <a:p>
            <a:pPr lvl="1"/>
            <a:r>
              <a:rPr lang="en-GB" dirty="0"/>
              <a:t>Early – effusion, soft-tissue swelling, muscle wasting, periarticular osteoporosis</a:t>
            </a:r>
          </a:p>
          <a:p>
            <a:pPr lvl="1"/>
            <a:r>
              <a:rPr lang="en-GB" dirty="0"/>
              <a:t>Late – OA, stiffness, growth arrest if child</a:t>
            </a:r>
          </a:p>
        </p:txBody>
      </p:sp>
    </p:spTree>
    <p:extLst>
      <p:ext uri="{BB962C8B-B14F-4D97-AF65-F5344CB8AC3E}">
        <p14:creationId xmlns:p14="http://schemas.microsoft.com/office/powerpoint/2010/main" val="12199038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A0367-D0F4-4836-88A6-00B9C5424D0C}"/>
              </a:ext>
            </a:extLst>
          </p:cNvPr>
          <p:cNvSpPr>
            <a:spLocks noGrp="1"/>
          </p:cNvSpPr>
          <p:nvPr>
            <p:ph type="title"/>
          </p:nvPr>
        </p:nvSpPr>
        <p:spPr/>
        <p:txBody>
          <a:bodyPr/>
          <a:lstStyle/>
          <a:p>
            <a:r>
              <a:rPr lang="en-GB" dirty="0"/>
              <a:t>Osteomyelitis</a:t>
            </a:r>
          </a:p>
        </p:txBody>
      </p:sp>
      <p:sp>
        <p:nvSpPr>
          <p:cNvPr id="3" name="Content Placeholder 2">
            <a:extLst>
              <a:ext uri="{FF2B5EF4-FFF2-40B4-BE49-F238E27FC236}">
                <a16:creationId xmlns:a16="http://schemas.microsoft.com/office/drawing/2014/main" id="{83DD88CA-6BBD-42D4-A871-A0D4DB0D20E7}"/>
              </a:ext>
            </a:extLst>
          </p:cNvPr>
          <p:cNvSpPr>
            <a:spLocks noGrp="1"/>
          </p:cNvSpPr>
          <p:nvPr>
            <p:ph idx="1"/>
          </p:nvPr>
        </p:nvSpPr>
        <p:spPr/>
        <p:txBody>
          <a:bodyPr>
            <a:normAutofit fontScale="62500" lnSpcReduction="20000"/>
          </a:bodyPr>
          <a:lstStyle/>
          <a:p>
            <a:r>
              <a:rPr lang="en-GB" dirty="0"/>
              <a:t>Bacterial infection of bone</a:t>
            </a:r>
          </a:p>
          <a:p>
            <a:r>
              <a:rPr lang="en-GB" dirty="0"/>
              <a:t>Staph aureus</a:t>
            </a:r>
          </a:p>
          <a:p>
            <a:r>
              <a:rPr lang="en-GB" dirty="0"/>
              <a:t>Can lead to septic arthritis</a:t>
            </a:r>
          </a:p>
          <a:p>
            <a:r>
              <a:rPr lang="en-GB" dirty="0"/>
              <a:t>Acute</a:t>
            </a:r>
          </a:p>
          <a:p>
            <a:pPr lvl="1"/>
            <a:r>
              <a:rPr lang="en-GB" dirty="0"/>
              <a:t>S: pain increases in severity, bony tenderness, pyrexia, joint effusion</a:t>
            </a:r>
          </a:p>
          <a:p>
            <a:pPr lvl="1"/>
            <a:r>
              <a:rPr lang="en-GB" dirty="0"/>
              <a:t>Ix: XR, MRI, culture</a:t>
            </a:r>
          </a:p>
          <a:p>
            <a:pPr lvl="1"/>
            <a:r>
              <a:rPr lang="en-GB" dirty="0" err="1"/>
              <a:t>Tx</a:t>
            </a:r>
            <a:r>
              <a:rPr lang="en-GB" dirty="0"/>
              <a:t>: resus, </a:t>
            </a:r>
            <a:r>
              <a:rPr lang="en-GB" dirty="0" err="1"/>
              <a:t>abx</a:t>
            </a:r>
            <a:r>
              <a:rPr lang="en-GB" dirty="0"/>
              <a:t>, </a:t>
            </a:r>
            <a:r>
              <a:rPr lang="en-GB" dirty="0" err="1"/>
              <a:t>splintage</a:t>
            </a:r>
            <a:r>
              <a:rPr lang="en-GB" dirty="0"/>
              <a:t>, aspiration of collections</a:t>
            </a:r>
          </a:p>
          <a:p>
            <a:pPr lvl="1"/>
            <a:r>
              <a:rPr lang="en-GB" dirty="0"/>
              <a:t>Complications: recurrence, chronic osteomyelitis, septic arthritis, pathological fractures, growth plate damage</a:t>
            </a:r>
          </a:p>
          <a:p>
            <a:r>
              <a:rPr lang="en-GB" dirty="0"/>
              <a:t>Chronic</a:t>
            </a:r>
          </a:p>
          <a:p>
            <a:pPr lvl="1"/>
            <a:r>
              <a:rPr lang="en-GB" dirty="0"/>
              <a:t>Classification: medullary, superficial, localised, diffuse</a:t>
            </a:r>
          </a:p>
          <a:p>
            <a:pPr lvl="1"/>
            <a:r>
              <a:rPr lang="en-GB" dirty="0"/>
              <a:t>S: long bones, vertebral bones, small bones of feet; pain, inflammation, ulceration</a:t>
            </a:r>
          </a:p>
          <a:p>
            <a:pPr lvl="1"/>
            <a:r>
              <a:rPr lang="en-GB" dirty="0"/>
              <a:t>Ix: XR (has changes), MRI, cultures</a:t>
            </a:r>
          </a:p>
          <a:p>
            <a:pPr lvl="1"/>
            <a:r>
              <a:rPr lang="en-GB" dirty="0" err="1"/>
              <a:t>Tx</a:t>
            </a:r>
            <a:r>
              <a:rPr lang="en-GB" dirty="0"/>
              <a:t>: identify organism, </a:t>
            </a:r>
            <a:r>
              <a:rPr lang="en-GB" dirty="0" err="1"/>
              <a:t>abx</a:t>
            </a:r>
            <a:r>
              <a:rPr lang="en-GB" dirty="0"/>
              <a:t> (2 week IV, 4 week PO)</a:t>
            </a:r>
          </a:p>
          <a:p>
            <a:pPr lvl="1"/>
            <a:endParaRPr lang="en-GB" dirty="0"/>
          </a:p>
          <a:p>
            <a:pPr marL="0" indent="0">
              <a:buNone/>
            </a:pPr>
            <a:endParaRPr lang="en-GB" dirty="0"/>
          </a:p>
        </p:txBody>
      </p:sp>
    </p:spTree>
    <p:extLst>
      <p:ext uri="{BB962C8B-B14F-4D97-AF65-F5344CB8AC3E}">
        <p14:creationId xmlns:p14="http://schemas.microsoft.com/office/powerpoint/2010/main" val="40515472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2A398-A120-460D-BE80-BCC37D3DF68D}"/>
              </a:ext>
            </a:extLst>
          </p:cNvPr>
          <p:cNvSpPr>
            <a:spLocks noGrp="1"/>
          </p:cNvSpPr>
          <p:nvPr>
            <p:ph type="title"/>
          </p:nvPr>
        </p:nvSpPr>
        <p:spPr/>
        <p:txBody>
          <a:bodyPr/>
          <a:lstStyle/>
          <a:p>
            <a:r>
              <a:rPr lang="en-GB" dirty="0"/>
              <a:t>TB of Skeleton</a:t>
            </a:r>
          </a:p>
        </p:txBody>
      </p:sp>
      <p:sp>
        <p:nvSpPr>
          <p:cNvPr id="3" name="Content Placeholder 2">
            <a:extLst>
              <a:ext uri="{FF2B5EF4-FFF2-40B4-BE49-F238E27FC236}">
                <a16:creationId xmlns:a16="http://schemas.microsoft.com/office/drawing/2014/main" id="{538D3A1C-E9D4-4AA6-ADAE-5121C31A3704}"/>
              </a:ext>
            </a:extLst>
          </p:cNvPr>
          <p:cNvSpPr>
            <a:spLocks noGrp="1"/>
          </p:cNvSpPr>
          <p:nvPr>
            <p:ph idx="1"/>
          </p:nvPr>
        </p:nvSpPr>
        <p:spPr/>
        <p:txBody>
          <a:bodyPr>
            <a:normAutofit fontScale="70000" lnSpcReduction="20000"/>
          </a:bodyPr>
          <a:lstStyle/>
          <a:p>
            <a:r>
              <a:rPr lang="en-GB" dirty="0"/>
              <a:t>Mycobacterium tuberculosis</a:t>
            </a:r>
          </a:p>
          <a:p>
            <a:pPr lvl="1"/>
            <a:r>
              <a:rPr lang="en-GB" dirty="0"/>
              <a:t>Haematogenous spread from infection in lymph nodes</a:t>
            </a:r>
          </a:p>
          <a:p>
            <a:pPr lvl="1"/>
            <a:r>
              <a:rPr lang="en-GB" dirty="0"/>
              <a:t>Commonly affects thoracic spine</a:t>
            </a:r>
          </a:p>
          <a:p>
            <a:r>
              <a:rPr lang="en-GB" dirty="0"/>
              <a:t>S: pain, stiffness, deformity, systemic symptoms, synovial thickness</a:t>
            </a:r>
          </a:p>
          <a:p>
            <a:r>
              <a:rPr lang="en-GB" dirty="0"/>
              <a:t>Ix: ZN staining (thin rods, acid fast bacilli), CXR (primary lesion), XR, MRI, biopsy for staining</a:t>
            </a:r>
          </a:p>
          <a:p>
            <a:r>
              <a:rPr lang="en-GB" dirty="0" err="1"/>
              <a:t>Tx</a:t>
            </a:r>
            <a:r>
              <a:rPr lang="en-GB" dirty="0"/>
              <a:t>: chemo (RIPES), debridement, drainage, reconstruction </a:t>
            </a:r>
          </a:p>
          <a:p>
            <a:pPr lvl="1"/>
            <a:r>
              <a:rPr lang="en-GB" dirty="0"/>
              <a:t>Rifampicin (hepatitis, discolour fluids), </a:t>
            </a:r>
          </a:p>
          <a:p>
            <a:pPr lvl="1"/>
            <a:r>
              <a:rPr lang="en-GB" dirty="0"/>
              <a:t>Isoniazid (hepatitis, neuritis)</a:t>
            </a:r>
          </a:p>
          <a:p>
            <a:pPr lvl="1"/>
            <a:r>
              <a:rPr lang="en-GB" dirty="0"/>
              <a:t>Pyrazinamide (arthralgia)</a:t>
            </a:r>
          </a:p>
          <a:p>
            <a:pPr lvl="1"/>
            <a:r>
              <a:rPr lang="en-GB" dirty="0"/>
              <a:t>Ethambutol (optic neuritis, peripheral neuropathy)</a:t>
            </a:r>
          </a:p>
          <a:p>
            <a:pPr lvl="1"/>
            <a:r>
              <a:rPr lang="en-GB" dirty="0"/>
              <a:t>Streptomycin (nephrotoxicity, ototoxicity)</a:t>
            </a:r>
          </a:p>
          <a:p>
            <a:r>
              <a:rPr lang="en-GB" dirty="0"/>
              <a:t>Risk of spinal cord compression</a:t>
            </a:r>
          </a:p>
        </p:txBody>
      </p:sp>
    </p:spTree>
    <p:extLst>
      <p:ext uri="{BB962C8B-B14F-4D97-AF65-F5344CB8AC3E}">
        <p14:creationId xmlns:p14="http://schemas.microsoft.com/office/powerpoint/2010/main" val="34316137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Neoplasia </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3267072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a:t>
            </a:r>
          </a:p>
        </p:txBody>
      </p:sp>
      <p:sp>
        <p:nvSpPr>
          <p:cNvPr id="3" name="Content Placeholder 2"/>
          <p:cNvSpPr>
            <a:spLocks noGrp="1"/>
          </p:cNvSpPr>
          <p:nvPr>
            <p:ph idx="1"/>
          </p:nvPr>
        </p:nvSpPr>
        <p:spPr>
          <a:xfrm>
            <a:off x="457200" y="1600200"/>
            <a:ext cx="3538736" cy="4525963"/>
          </a:xfrm>
        </p:spPr>
        <p:txBody>
          <a:bodyPr>
            <a:normAutofit fontScale="77500" lnSpcReduction="20000"/>
          </a:bodyPr>
          <a:lstStyle/>
          <a:p>
            <a:r>
              <a:rPr lang="en-GB" dirty="0"/>
              <a:t>History</a:t>
            </a:r>
          </a:p>
          <a:p>
            <a:pPr lvl="1"/>
            <a:r>
              <a:rPr lang="en-GB" dirty="0"/>
              <a:t>Pain, swelling, loss of function, incidental finding</a:t>
            </a:r>
          </a:p>
          <a:p>
            <a:r>
              <a:rPr lang="en-GB" dirty="0"/>
              <a:t>Radiology (do before biopsy)</a:t>
            </a:r>
          </a:p>
          <a:p>
            <a:pPr lvl="1"/>
            <a:r>
              <a:rPr lang="en-GB" dirty="0"/>
              <a:t>Look for bone response to tumour</a:t>
            </a:r>
          </a:p>
          <a:p>
            <a:r>
              <a:rPr lang="en-GB" dirty="0"/>
              <a:t>Biopsy </a:t>
            </a:r>
          </a:p>
          <a:p>
            <a:pPr lvl="1"/>
            <a:r>
              <a:rPr lang="en-GB" dirty="0"/>
              <a:t>FNA, core, excisional </a:t>
            </a:r>
          </a:p>
          <a:p>
            <a:r>
              <a:rPr lang="en-GB" dirty="0"/>
              <a:t>Staging</a:t>
            </a:r>
          </a:p>
          <a:p>
            <a:pPr lvl="1"/>
            <a:r>
              <a:rPr lang="en-GB" dirty="0"/>
              <a:t>Spread, histology, </a:t>
            </a:r>
          </a:p>
          <a:p>
            <a:pPr lvl="1"/>
            <a:r>
              <a:rPr lang="en-GB" dirty="0" err="1"/>
              <a:t>Enneking</a:t>
            </a:r>
            <a:r>
              <a:rPr lang="en-GB" dirty="0"/>
              <a:t> (G0 – benign, G1 – low grade, G2 – high grade)</a:t>
            </a:r>
          </a:p>
          <a:p>
            <a:r>
              <a:rPr lang="en-GB" dirty="0"/>
              <a:t>Aim of surgery</a:t>
            </a:r>
          </a:p>
          <a:p>
            <a:pPr lvl="1"/>
            <a:r>
              <a:rPr lang="en-GB" dirty="0"/>
              <a:t>Remove tumour and prevent recurrence</a:t>
            </a:r>
          </a:p>
          <a:p>
            <a:pPr lvl="2"/>
            <a:r>
              <a:rPr lang="en-GB" dirty="0"/>
              <a:t>Resection/amputation</a:t>
            </a:r>
          </a:p>
        </p:txBody>
      </p:sp>
      <p:pic>
        <p:nvPicPr>
          <p:cNvPr id="1026" name="Picture 2" descr="Image result for classification of bone tumours table">
            <a:extLst>
              <a:ext uri="{FF2B5EF4-FFF2-40B4-BE49-F238E27FC236}">
                <a16:creationId xmlns:a16="http://schemas.microsoft.com/office/drawing/2014/main" id="{B0C455A4-BB41-4CD2-A812-13DCE608D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477" y="2132856"/>
            <a:ext cx="4648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7378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5B6A4-BCF4-4B84-8F5A-152C4818378C}"/>
              </a:ext>
            </a:extLst>
          </p:cNvPr>
          <p:cNvSpPr>
            <a:spLocks noGrp="1"/>
          </p:cNvSpPr>
          <p:nvPr>
            <p:ph type="title"/>
          </p:nvPr>
        </p:nvSpPr>
        <p:spPr/>
        <p:txBody>
          <a:bodyPr/>
          <a:lstStyle/>
          <a:p>
            <a:r>
              <a:rPr lang="en-GB" dirty="0"/>
              <a:t>Primary Malignant</a:t>
            </a:r>
          </a:p>
        </p:txBody>
      </p:sp>
      <p:sp>
        <p:nvSpPr>
          <p:cNvPr id="3" name="Content Placeholder 2">
            <a:extLst>
              <a:ext uri="{FF2B5EF4-FFF2-40B4-BE49-F238E27FC236}">
                <a16:creationId xmlns:a16="http://schemas.microsoft.com/office/drawing/2014/main" id="{D3C3DB34-6BE3-4AE6-9C76-E1788A672F1A}"/>
              </a:ext>
            </a:extLst>
          </p:cNvPr>
          <p:cNvSpPr>
            <a:spLocks noGrp="1"/>
          </p:cNvSpPr>
          <p:nvPr>
            <p:ph idx="1"/>
          </p:nvPr>
        </p:nvSpPr>
        <p:spPr>
          <a:xfrm>
            <a:off x="457200" y="1600200"/>
            <a:ext cx="4114800" cy="4525963"/>
          </a:xfrm>
        </p:spPr>
        <p:txBody>
          <a:bodyPr>
            <a:normAutofit fontScale="62500" lnSpcReduction="20000"/>
          </a:bodyPr>
          <a:lstStyle/>
          <a:p>
            <a:r>
              <a:rPr lang="en-GB" dirty="0"/>
              <a:t>Rare</a:t>
            </a:r>
          </a:p>
          <a:p>
            <a:r>
              <a:rPr lang="en-GB" dirty="0"/>
              <a:t>Types:	</a:t>
            </a:r>
          </a:p>
          <a:p>
            <a:pPr lvl="1"/>
            <a:r>
              <a:rPr lang="en-GB" dirty="0"/>
              <a:t>Myeloma</a:t>
            </a:r>
          </a:p>
          <a:p>
            <a:pPr lvl="2"/>
            <a:r>
              <a:rPr lang="en-GB" dirty="0"/>
              <a:t>Most common</a:t>
            </a:r>
          </a:p>
          <a:p>
            <a:pPr lvl="2"/>
            <a:r>
              <a:rPr lang="en-GB" dirty="0"/>
              <a:t>Any bone</a:t>
            </a:r>
          </a:p>
          <a:p>
            <a:pPr lvl="2"/>
            <a:r>
              <a:rPr lang="en-GB" dirty="0"/>
              <a:t>Proliferation of B cells</a:t>
            </a:r>
          </a:p>
          <a:p>
            <a:pPr lvl="2"/>
            <a:r>
              <a:rPr lang="en-GB" dirty="0"/>
              <a:t>Ix: plasma electrophoresis and </a:t>
            </a:r>
            <a:r>
              <a:rPr lang="en-GB" dirty="0" err="1"/>
              <a:t>urinanlysis</a:t>
            </a:r>
            <a:r>
              <a:rPr lang="en-GB" dirty="0"/>
              <a:t> (Bence Jones proteins), bone marrow biopsy definitive </a:t>
            </a:r>
          </a:p>
          <a:p>
            <a:pPr lvl="2"/>
            <a:r>
              <a:rPr lang="en-GB" dirty="0"/>
              <a:t>S: fatigue, weakness, pain</a:t>
            </a:r>
          </a:p>
          <a:p>
            <a:pPr lvl="2"/>
            <a:r>
              <a:rPr lang="en-GB" dirty="0" err="1"/>
              <a:t>Tx</a:t>
            </a:r>
            <a:r>
              <a:rPr lang="en-GB" dirty="0"/>
              <a:t>: surgery, radiotherapy, bone marrow transplant</a:t>
            </a:r>
          </a:p>
          <a:p>
            <a:pPr lvl="1"/>
            <a:r>
              <a:rPr lang="en-GB" dirty="0"/>
              <a:t>Osteosarcoma</a:t>
            </a:r>
          </a:p>
          <a:p>
            <a:pPr lvl="2"/>
            <a:r>
              <a:rPr lang="en-GB" dirty="0"/>
              <a:t>Aggressive and metastasising</a:t>
            </a:r>
          </a:p>
          <a:p>
            <a:pPr lvl="2"/>
            <a:r>
              <a:rPr lang="en-GB" dirty="0"/>
              <a:t>Medullary cavity in metaphyseal ends of long bones (distal femur, proximal tibia)</a:t>
            </a:r>
          </a:p>
          <a:p>
            <a:pPr lvl="2"/>
            <a:r>
              <a:rPr lang="en-GB" dirty="0"/>
              <a:t>Malignant osteoblasts produce osteoid </a:t>
            </a:r>
          </a:p>
          <a:p>
            <a:pPr lvl="2"/>
            <a:r>
              <a:rPr lang="en-GB" dirty="0"/>
              <a:t>S: painful enlarging mass</a:t>
            </a:r>
          </a:p>
          <a:p>
            <a:pPr lvl="2"/>
            <a:r>
              <a:rPr lang="en-GB" dirty="0"/>
              <a:t>Ix: spiral CT (pulmonary </a:t>
            </a:r>
            <a:r>
              <a:rPr lang="en-GB" dirty="0" err="1"/>
              <a:t>mets</a:t>
            </a:r>
            <a:r>
              <a:rPr lang="en-GB" dirty="0"/>
              <a:t>)</a:t>
            </a:r>
          </a:p>
          <a:p>
            <a:pPr lvl="2"/>
            <a:r>
              <a:rPr lang="en-GB" dirty="0" err="1"/>
              <a:t>Tx</a:t>
            </a:r>
            <a:r>
              <a:rPr lang="en-GB" dirty="0"/>
              <a:t>: chemo and surgery</a:t>
            </a:r>
          </a:p>
        </p:txBody>
      </p:sp>
      <p:sp>
        <p:nvSpPr>
          <p:cNvPr id="5" name="Rectangle 4">
            <a:extLst>
              <a:ext uri="{FF2B5EF4-FFF2-40B4-BE49-F238E27FC236}">
                <a16:creationId xmlns:a16="http://schemas.microsoft.com/office/drawing/2014/main" id="{41BAD6CB-55E7-4CD2-970F-5D92E199E41A}"/>
              </a:ext>
            </a:extLst>
          </p:cNvPr>
          <p:cNvSpPr/>
          <p:nvPr/>
        </p:nvSpPr>
        <p:spPr>
          <a:xfrm>
            <a:off x="4283968" y="2420888"/>
            <a:ext cx="4572000" cy="3176254"/>
          </a:xfrm>
          <a:prstGeom prst="rect">
            <a:avLst/>
          </a:prstGeom>
        </p:spPr>
        <p:txBody>
          <a:bodyPr>
            <a:spAutoFit/>
          </a:bodyPr>
          <a:lstStyle/>
          <a:p>
            <a:pPr marL="742950" lvl="1" indent="-285750">
              <a:spcBef>
                <a:spcPct val="20000"/>
              </a:spcBef>
              <a:buFont typeface="Arial" panose="020B0604020202020204" pitchFamily="34" charset="0"/>
              <a:buChar char="–"/>
            </a:pPr>
            <a:r>
              <a:rPr lang="en-GB" sz="1600" dirty="0">
                <a:solidFill>
                  <a:prstClr val="black"/>
                </a:solidFill>
              </a:rPr>
              <a:t>Chondrosarcoma</a:t>
            </a:r>
          </a:p>
          <a:p>
            <a:pPr marL="1143000" lvl="2" indent="-228600">
              <a:spcBef>
                <a:spcPct val="20000"/>
              </a:spcBef>
              <a:buFont typeface="Arial" panose="020B0604020202020204" pitchFamily="34" charset="0"/>
              <a:buChar char="•"/>
            </a:pPr>
            <a:r>
              <a:rPr lang="en-GB" sz="1400" dirty="0">
                <a:solidFill>
                  <a:prstClr val="black"/>
                </a:solidFill>
              </a:rPr>
              <a:t>Primary/malignant transformation of cartilage tumour</a:t>
            </a:r>
          </a:p>
          <a:p>
            <a:pPr marL="1143000" lvl="2" indent="-228600">
              <a:spcBef>
                <a:spcPct val="20000"/>
              </a:spcBef>
              <a:buFont typeface="Arial" panose="020B0604020202020204" pitchFamily="34" charset="0"/>
              <a:buChar char="•"/>
            </a:pPr>
            <a:r>
              <a:rPr lang="en-GB" sz="1400" dirty="0">
                <a:solidFill>
                  <a:prstClr val="black"/>
                </a:solidFill>
              </a:rPr>
              <a:t>In medulla of bone or on bone surface</a:t>
            </a:r>
          </a:p>
          <a:p>
            <a:pPr marL="1143000" lvl="2" indent="-228600">
              <a:spcBef>
                <a:spcPct val="20000"/>
              </a:spcBef>
              <a:buFont typeface="Arial" panose="020B0604020202020204" pitchFamily="34" charset="0"/>
              <a:buChar char="•"/>
            </a:pPr>
            <a:r>
              <a:rPr lang="en-GB" sz="1400" dirty="0">
                <a:solidFill>
                  <a:prstClr val="black"/>
                </a:solidFill>
              </a:rPr>
              <a:t>S: pathological fracture</a:t>
            </a:r>
          </a:p>
          <a:p>
            <a:pPr marL="1143000" lvl="2" indent="-228600">
              <a:spcBef>
                <a:spcPct val="20000"/>
              </a:spcBef>
              <a:buFont typeface="Arial" panose="020B0604020202020204" pitchFamily="34" charset="0"/>
              <a:buChar char="•"/>
            </a:pPr>
            <a:r>
              <a:rPr lang="en-GB" sz="1400" dirty="0" err="1">
                <a:solidFill>
                  <a:prstClr val="black"/>
                </a:solidFill>
              </a:rPr>
              <a:t>Tx</a:t>
            </a:r>
            <a:r>
              <a:rPr lang="en-GB" sz="1400" dirty="0">
                <a:solidFill>
                  <a:prstClr val="black"/>
                </a:solidFill>
              </a:rPr>
              <a:t>: resection</a:t>
            </a:r>
          </a:p>
          <a:p>
            <a:pPr marL="742950" lvl="1" indent="-285750">
              <a:spcBef>
                <a:spcPct val="20000"/>
              </a:spcBef>
              <a:buFont typeface="Arial" panose="020B0604020202020204" pitchFamily="34" charset="0"/>
              <a:buChar char="–"/>
            </a:pPr>
            <a:r>
              <a:rPr lang="en-GB" sz="1600" dirty="0" err="1">
                <a:solidFill>
                  <a:prstClr val="black"/>
                </a:solidFill>
              </a:rPr>
              <a:t>Ewings</a:t>
            </a:r>
            <a:r>
              <a:rPr lang="en-GB" sz="1600" dirty="0">
                <a:solidFill>
                  <a:prstClr val="black"/>
                </a:solidFill>
              </a:rPr>
              <a:t> tumour</a:t>
            </a:r>
          </a:p>
          <a:p>
            <a:pPr marL="1143000" lvl="2" indent="-228600">
              <a:spcBef>
                <a:spcPct val="20000"/>
              </a:spcBef>
              <a:buFont typeface="Arial" panose="020B0604020202020204" pitchFamily="34" charset="0"/>
              <a:buChar char="•"/>
            </a:pPr>
            <a:r>
              <a:rPr lang="en-GB" sz="1400" dirty="0">
                <a:solidFill>
                  <a:prstClr val="black"/>
                </a:solidFill>
              </a:rPr>
              <a:t>Children</a:t>
            </a:r>
          </a:p>
          <a:p>
            <a:pPr marL="1143000" lvl="2" indent="-228600">
              <a:spcBef>
                <a:spcPct val="20000"/>
              </a:spcBef>
              <a:buFont typeface="Arial" panose="020B0604020202020204" pitchFamily="34" charset="0"/>
              <a:buChar char="•"/>
            </a:pPr>
            <a:r>
              <a:rPr lang="en-GB" sz="1400" dirty="0">
                <a:solidFill>
                  <a:prstClr val="black"/>
                </a:solidFill>
              </a:rPr>
              <a:t>Diaphysis of long tubular bones (femur)</a:t>
            </a:r>
          </a:p>
          <a:p>
            <a:pPr marL="1143000" lvl="2" indent="-228600">
              <a:spcBef>
                <a:spcPct val="20000"/>
              </a:spcBef>
              <a:buFont typeface="Arial" panose="020B0604020202020204" pitchFamily="34" charset="0"/>
              <a:buChar char="•"/>
            </a:pPr>
            <a:r>
              <a:rPr lang="en-GB" sz="1400" dirty="0">
                <a:solidFill>
                  <a:prstClr val="black"/>
                </a:solidFill>
              </a:rPr>
              <a:t>Translocation chromosomes 11 and 22</a:t>
            </a:r>
          </a:p>
          <a:p>
            <a:pPr marL="1143000" lvl="2" indent="-228600">
              <a:spcBef>
                <a:spcPct val="20000"/>
              </a:spcBef>
              <a:buFont typeface="Arial" panose="020B0604020202020204" pitchFamily="34" charset="0"/>
              <a:buChar char="•"/>
            </a:pPr>
            <a:r>
              <a:rPr lang="en-GB" sz="1400" dirty="0">
                <a:solidFill>
                  <a:prstClr val="black"/>
                </a:solidFill>
              </a:rPr>
              <a:t>Ix: moth eaten, onion skin</a:t>
            </a:r>
          </a:p>
          <a:p>
            <a:pPr marL="1143000" lvl="2" indent="-228600">
              <a:spcBef>
                <a:spcPct val="20000"/>
              </a:spcBef>
              <a:buFont typeface="Arial" panose="020B0604020202020204" pitchFamily="34" charset="0"/>
              <a:buChar char="•"/>
            </a:pPr>
            <a:r>
              <a:rPr lang="en-GB" sz="1400" dirty="0" err="1">
                <a:solidFill>
                  <a:prstClr val="black"/>
                </a:solidFill>
              </a:rPr>
              <a:t>Tx</a:t>
            </a:r>
            <a:r>
              <a:rPr lang="en-GB" sz="1400" dirty="0">
                <a:solidFill>
                  <a:prstClr val="black"/>
                </a:solidFill>
              </a:rPr>
              <a:t>: resection and chemo</a:t>
            </a:r>
          </a:p>
        </p:txBody>
      </p:sp>
    </p:spTree>
    <p:extLst>
      <p:ext uri="{BB962C8B-B14F-4D97-AF65-F5344CB8AC3E}">
        <p14:creationId xmlns:p14="http://schemas.microsoft.com/office/powerpoint/2010/main" val="352147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Joint pathology</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625732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8DA8-DE77-4EA4-88FD-AAED7FF1E40C}"/>
              </a:ext>
            </a:extLst>
          </p:cNvPr>
          <p:cNvSpPr>
            <a:spLocks noGrp="1"/>
          </p:cNvSpPr>
          <p:nvPr>
            <p:ph type="title"/>
          </p:nvPr>
        </p:nvSpPr>
        <p:spPr/>
        <p:txBody>
          <a:bodyPr/>
          <a:lstStyle/>
          <a:p>
            <a:r>
              <a:rPr lang="en-GB" dirty="0"/>
              <a:t>Benign Tumours</a:t>
            </a:r>
          </a:p>
        </p:txBody>
      </p:sp>
      <p:sp>
        <p:nvSpPr>
          <p:cNvPr id="3" name="Content Placeholder 2">
            <a:extLst>
              <a:ext uri="{FF2B5EF4-FFF2-40B4-BE49-F238E27FC236}">
                <a16:creationId xmlns:a16="http://schemas.microsoft.com/office/drawing/2014/main" id="{EEACEE12-D62D-4856-9D93-3CA6116F1C64}"/>
              </a:ext>
            </a:extLst>
          </p:cNvPr>
          <p:cNvSpPr>
            <a:spLocks noGrp="1"/>
          </p:cNvSpPr>
          <p:nvPr>
            <p:ph idx="1"/>
          </p:nvPr>
        </p:nvSpPr>
        <p:spPr/>
        <p:txBody>
          <a:bodyPr>
            <a:normAutofit fontScale="62500" lnSpcReduction="20000"/>
          </a:bodyPr>
          <a:lstStyle/>
          <a:p>
            <a:r>
              <a:rPr lang="en-GB" dirty="0" err="1"/>
              <a:t>Osteochondroma</a:t>
            </a:r>
            <a:r>
              <a:rPr lang="en-GB" dirty="0"/>
              <a:t> – most common, bony stalk with cartilage cap</a:t>
            </a:r>
          </a:p>
          <a:p>
            <a:r>
              <a:rPr lang="en-GB" dirty="0" err="1"/>
              <a:t>Echondroma</a:t>
            </a:r>
            <a:r>
              <a:rPr lang="en-GB" dirty="0"/>
              <a:t> – hyaline cartilage within long bone</a:t>
            </a:r>
          </a:p>
          <a:p>
            <a:r>
              <a:rPr lang="en-GB" dirty="0" err="1"/>
              <a:t>Juxtacortical</a:t>
            </a:r>
            <a:r>
              <a:rPr lang="en-GB" dirty="0"/>
              <a:t> chondroma - rare</a:t>
            </a:r>
          </a:p>
          <a:p>
            <a:r>
              <a:rPr lang="en-GB" dirty="0" err="1"/>
              <a:t>Chondroblastoma</a:t>
            </a:r>
            <a:r>
              <a:rPr lang="en-GB" dirty="0"/>
              <a:t> – hyaline cartilage</a:t>
            </a:r>
          </a:p>
          <a:p>
            <a:r>
              <a:rPr lang="en-GB" dirty="0"/>
              <a:t>Chondromyxoid fibroma  - rare</a:t>
            </a:r>
          </a:p>
          <a:p>
            <a:r>
              <a:rPr lang="en-GB" dirty="0"/>
              <a:t>Osteoid osteoma – bone forming tumour that may heal spontaneously/aspirin</a:t>
            </a:r>
          </a:p>
          <a:p>
            <a:r>
              <a:rPr lang="en-GB" dirty="0" err="1"/>
              <a:t>Osteoblastoma</a:t>
            </a:r>
            <a:r>
              <a:rPr lang="en-GB" dirty="0"/>
              <a:t> – osteoid osteoma in spine</a:t>
            </a:r>
          </a:p>
          <a:p>
            <a:r>
              <a:rPr lang="en-GB" dirty="0"/>
              <a:t>Bone island </a:t>
            </a:r>
          </a:p>
          <a:p>
            <a:r>
              <a:rPr lang="en-GB" dirty="0"/>
              <a:t>Bone infarct</a:t>
            </a:r>
          </a:p>
          <a:p>
            <a:r>
              <a:rPr lang="en-GB" dirty="0"/>
              <a:t>Bone cyst (aneurysmal, unicameral)</a:t>
            </a:r>
          </a:p>
          <a:p>
            <a:r>
              <a:rPr lang="en-GB" dirty="0"/>
              <a:t>Giant cell tumour</a:t>
            </a:r>
          </a:p>
          <a:p>
            <a:r>
              <a:rPr lang="en-GB" dirty="0"/>
              <a:t>Haemangioma </a:t>
            </a:r>
          </a:p>
        </p:txBody>
      </p:sp>
    </p:spTree>
    <p:extLst>
      <p:ext uri="{BB962C8B-B14F-4D97-AF65-F5344CB8AC3E}">
        <p14:creationId xmlns:p14="http://schemas.microsoft.com/office/powerpoint/2010/main" val="18419247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B121-DCBA-4813-AE6A-773702849AD7}"/>
              </a:ext>
            </a:extLst>
          </p:cNvPr>
          <p:cNvSpPr>
            <a:spLocks noGrp="1"/>
          </p:cNvSpPr>
          <p:nvPr>
            <p:ph type="title"/>
          </p:nvPr>
        </p:nvSpPr>
        <p:spPr/>
        <p:txBody>
          <a:bodyPr/>
          <a:lstStyle/>
          <a:p>
            <a:r>
              <a:rPr lang="en-GB" dirty="0"/>
              <a:t>Skeletal Mets</a:t>
            </a:r>
          </a:p>
        </p:txBody>
      </p:sp>
      <p:sp>
        <p:nvSpPr>
          <p:cNvPr id="3" name="Content Placeholder 2">
            <a:extLst>
              <a:ext uri="{FF2B5EF4-FFF2-40B4-BE49-F238E27FC236}">
                <a16:creationId xmlns:a16="http://schemas.microsoft.com/office/drawing/2014/main" id="{B91F50A4-7D3B-4F3A-B9EA-6D0B5011B285}"/>
              </a:ext>
            </a:extLst>
          </p:cNvPr>
          <p:cNvSpPr>
            <a:spLocks noGrp="1"/>
          </p:cNvSpPr>
          <p:nvPr>
            <p:ph idx="1"/>
          </p:nvPr>
        </p:nvSpPr>
        <p:spPr/>
        <p:txBody>
          <a:bodyPr>
            <a:normAutofit fontScale="92500" lnSpcReduction="10000"/>
          </a:bodyPr>
          <a:lstStyle/>
          <a:p>
            <a:r>
              <a:rPr lang="en-GB" dirty="0"/>
              <a:t>Cause pathological fractures</a:t>
            </a:r>
          </a:p>
          <a:p>
            <a:r>
              <a:rPr lang="en-GB" dirty="0"/>
              <a:t>Tumour spreads via direct/lymph/vascular/</a:t>
            </a:r>
            <a:r>
              <a:rPr lang="en-GB" dirty="0" err="1"/>
              <a:t>intraspinal</a:t>
            </a:r>
            <a:r>
              <a:rPr lang="en-GB" dirty="0"/>
              <a:t> </a:t>
            </a:r>
          </a:p>
          <a:p>
            <a:r>
              <a:rPr lang="en-GB" dirty="0"/>
              <a:t>Common: prostate, breast, lung, kidney, </a:t>
            </a:r>
            <a:r>
              <a:rPr lang="en-GB" dirty="0" err="1"/>
              <a:t>throid</a:t>
            </a:r>
            <a:r>
              <a:rPr lang="en-GB" dirty="0"/>
              <a:t>  (5 B’s)</a:t>
            </a:r>
          </a:p>
          <a:p>
            <a:r>
              <a:rPr lang="en-GB" dirty="0"/>
              <a:t>In children: neuroblastoma, Wilms tumour</a:t>
            </a:r>
          </a:p>
          <a:p>
            <a:r>
              <a:rPr lang="en-GB" dirty="0"/>
              <a:t>S: pain, hypercalcaemia, fractures, neuro complications, marrow suppression (anaemia)</a:t>
            </a:r>
          </a:p>
          <a:p>
            <a:r>
              <a:rPr lang="en-GB" dirty="0"/>
              <a:t>Ix: XR, bone scans, CT, MRI, identify primary!</a:t>
            </a:r>
          </a:p>
          <a:p>
            <a:r>
              <a:rPr lang="en-GB" dirty="0" err="1"/>
              <a:t>Tx</a:t>
            </a:r>
            <a:r>
              <a:rPr lang="en-GB" dirty="0"/>
              <a:t>: meds (radio, bisphosphonates), surgery (for pathological fractures, prophylactic stabilisation of impending fractures, spinal decompression</a:t>
            </a:r>
            <a:r>
              <a:rPr lang="en-GB"/>
              <a:t>, reconstruction)</a:t>
            </a:r>
            <a:endParaRPr lang="en-GB" dirty="0"/>
          </a:p>
        </p:txBody>
      </p:sp>
    </p:spTree>
    <p:extLst>
      <p:ext uri="{BB962C8B-B14F-4D97-AF65-F5344CB8AC3E}">
        <p14:creationId xmlns:p14="http://schemas.microsoft.com/office/powerpoint/2010/main" val="31563927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spine</a:t>
            </a:r>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29477001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dirty="0"/>
              <a:t>Development</a:t>
            </a:r>
          </a:p>
        </p:txBody>
      </p:sp>
      <p:sp>
        <p:nvSpPr>
          <p:cNvPr id="3" name="Content Placeholder 2"/>
          <p:cNvSpPr>
            <a:spLocks noGrp="1"/>
          </p:cNvSpPr>
          <p:nvPr>
            <p:ph idx="1"/>
          </p:nvPr>
        </p:nvSpPr>
        <p:spPr>
          <a:xfrm>
            <a:off x="457200" y="1340768"/>
            <a:ext cx="8229600" cy="2260848"/>
          </a:xfrm>
        </p:spPr>
        <p:txBody>
          <a:bodyPr>
            <a:normAutofit fontScale="92500"/>
          </a:bodyPr>
          <a:lstStyle/>
          <a:p>
            <a:r>
              <a:rPr lang="en-GB" dirty="0"/>
              <a:t>Neural plate folds to form neural tube at 4 weeks; closure begins centrally</a:t>
            </a:r>
          </a:p>
          <a:p>
            <a:pPr lvl="1"/>
            <a:r>
              <a:rPr lang="en-GB" dirty="0"/>
              <a:t>Failure of closure cranially causes anencephaly and spinally causes spina bifida </a:t>
            </a:r>
          </a:p>
          <a:p>
            <a:r>
              <a:rPr lang="en-GB" dirty="0"/>
              <a:t>Vertebrae develop from mesodermal </a:t>
            </a:r>
            <a:r>
              <a:rPr lang="en-GB" dirty="0" err="1"/>
              <a:t>somites</a:t>
            </a:r>
            <a:r>
              <a:rPr lang="en-GB" dirty="0"/>
              <a:t> and ossify at week 8 from 3 primary ossification centres</a:t>
            </a:r>
          </a:p>
          <a:p>
            <a:r>
              <a:rPr lang="en-GB" dirty="0">
                <a:hlinkClick r:id="rId2"/>
              </a:rPr>
              <a:t>https://www.youtube.com/watch?v=-l4qrBxhpsc</a:t>
            </a:r>
            <a:r>
              <a:rPr lang="en-GB" dirty="0"/>
              <a:t> </a:t>
            </a:r>
          </a:p>
        </p:txBody>
      </p:sp>
      <p:pic>
        <p:nvPicPr>
          <p:cNvPr id="1026" name="Picture 2" descr="Image result for embryology of spine">
            <a:extLst>
              <a:ext uri="{FF2B5EF4-FFF2-40B4-BE49-F238E27FC236}">
                <a16:creationId xmlns:a16="http://schemas.microsoft.com/office/drawing/2014/main" id="{1D24FA68-4259-441B-BD25-2AB30443A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3501008"/>
            <a:ext cx="7639050"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288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2753F-722B-4725-A608-866DAFE9AD61}"/>
              </a:ext>
            </a:extLst>
          </p:cNvPr>
          <p:cNvSpPr>
            <a:spLocks noGrp="1"/>
          </p:cNvSpPr>
          <p:nvPr>
            <p:ph type="title"/>
          </p:nvPr>
        </p:nvSpPr>
        <p:spPr/>
        <p:txBody>
          <a:bodyPr/>
          <a:lstStyle/>
          <a:p>
            <a:r>
              <a:rPr lang="en-GB" dirty="0"/>
              <a:t>Function</a:t>
            </a:r>
          </a:p>
        </p:txBody>
      </p:sp>
      <p:sp>
        <p:nvSpPr>
          <p:cNvPr id="3" name="Content Placeholder 2">
            <a:extLst>
              <a:ext uri="{FF2B5EF4-FFF2-40B4-BE49-F238E27FC236}">
                <a16:creationId xmlns:a16="http://schemas.microsoft.com/office/drawing/2014/main" id="{B6C05462-91C1-4EA0-B1BB-475DA6D54D5F}"/>
              </a:ext>
            </a:extLst>
          </p:cNvPr>
          <p:cNvSpPr>
            <a:spLocks noGrp="1"/>
          </p:cNvSpPr>
          <p:nvPr>
            <p:ph idx="1"/>
          </p:nvPr>
        </p:nvSpPr>
        <p:spPr/>
        <p:txBody>
          <a:bodyPr/>
          <a:lstStyle/>
          <a:p>
            <a:r>
              <a:rPr lang="en-GB" dirty="0"/>
              <a:t>Structure – maintain posture, locomotion</a:t>
            </a:r>
          </a:p>
          <a:p>
            <a:r>
              <a:rPr lang="en-GB" dirty="0"/>
              <a:t>Protective – spinal cord/nerve roots</a:t>
            </a:r>
          </a:p>
          <a:p>
            <a:r>
              <a:rPr lang="en-GB" dirty="0" err="1"/>
              <a:t>Haematopoeisis</a:t>
            </a:r>
            <a:r>
              <a:rPr lang="en-GB" dirty="0"/>
              <a:t> – red marrow found in axial skeleton </a:t>
            </a:r>
          </a:p>
        </p:txBody>
      </p:sp>
    </p:spTree>
    <p:extLst>
      <p:ext uri="{BB962C8B-B14F-4D97-AF65-F5344CB8AC3E}">
        <p14:creationId xmlns:p14="http://schemas.microsoft.com/office/powerpoint/2010/main" val="8661574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A20F2-DACC-4580-A516-FE4CE2694707}"/>
              </a:ext>
            </a:extLst>
          </p:cNvPr>
          <p:cNvSpPr>
            <a:spLocks noGrp="1"/>
          </p:cNvSpPr>
          <p:nvPr>
            <p:ph type="title"/>
          </p:nvPr>
        </p:nvSpPr>
        <p:spPr>
          <a:xfrm>
            <a:off x="457200" y="274638"/>
            <a:ext cx="2962672" cy="1143000"/>
          </a:xfrm>
        </p:spPr>
        <p:txBody>
          <a:bodyPr/>
          <a:lstStyle/>
          <a:p>
            <a:r>
              <a:rPr lang="en-GB" dirty="0"/>
              <a:t>Anatomy</a:t>
            </a:r>
          </a:p>
        </p:txBody>
      </p:sp>
      <p:sp>
        <p:nvSpPr>
          <p:cNvPr id="3" name="Content Placeholder 2">
            <a:extLst>
              <a:ext uri="{FF2B5EF4-FFF2-40B4-BE49-F238E27FC236}">
                <a16:creationId xmlns:a16="http://schemas.microsoft.com/office/drawing/2014/main" id="{AB5351AD-0802-4278-871A-313B79C379D1}"/>
              </a:ext>
            </a:extLst>
          </p:cNvPr>
          <p:cNvSpPr>
            <a:spLocks noGrp="1"/>
          </p:cNvSpPr>
          <p:nvPr>
            <p:ph idx="1"/>
          </p:nvPr>
        </p:nvSpPr>
        <p:spPr>
          <a:xfrm>
            <a:off x="452583" y="1417638"/>
            <a:ext cx="8229600" cy="6005264"/>
          </a:xfrm>
        </p:spPr>
        <p:txBody>
          <a:bodyPr>
            <a:normAutofit fontScale="77500" lnSpcReduction="20000"/>
          </a:bodyPr>
          <a:lstStyle/>
          <a:p>
            <a:r>
              <a:rPr lang="en-GB" dirty="0"/>
              <a:t>Spinal curves</a:t>
            </a:r>
          </a:p>
          <a:p>
            <a:pPr lvl="1"/>
            <a:r>
              <a:rPr lang="en-GB" dirty="0"/>
              <a:t>Cervical and lumbar = lordotic</a:t>
            </a:r>
          </a:p>
          <a:p>
            <a:pPr lvl="1"/>
            <a:r>
              <a:rPr lang="en-GB" dirty="0"/>
              <a:t>Thoracic and </a:t>
            </a:r>
            <a:r>
              <a:rPr lang="en-GB" dirty="0" err="1"/>
              <a:t>sacrococcygeal</a:t>
            </a:r>
            <a:r>
              <a:rPr lang="en-GB" dirty="0"/>
              <a:t> = kyphotic </a:t>
            </a:r>
          </a:p>
          <a:p>
            <a:r>
              <a:rPr lang="en-GB" dirty="0"/>
              <a:t>Bones and joints</a:t>
            </a:r>
          </a:p>
          <a:p>
            <a:pPr lvl="1"/>
            <a:r>
              <a:rPr lang="en-GB" dirty="0"/>
              <a:t>33 vertebrae (24 mobile (7 C, 12 T, 5 L), 9 immobile (5 S, 4 coccygeal)</a:t>
            </a:r>
          </a:p>
          <a:p>
            <a:pPr lvl="1"/>
            <a:r>
              <a:rPr lang="en-GB" dirty="0"/>
              <a:t>Joined by intervertebral discs </a:t>
            </a:r>
          </a:p>
          <a:p>
            <a:pPr lvl="2"/>
            <a:r>
              <a:rPr lang="en-GB" dirty="0"/>
              <a:t>Annulus </a:t>
            </a:r>
            <a:r>
              <a:rPr lang="en-GB" dirty="0" err="1"/>
              <a:t>fibrosus</a:t>
            </a:r>
            <a:r>
              <a:rPr lang="en-GB" dirty="0"/>
              <a:t> and nucleus pulposus </a:t>
            </a:r>
          </a:p>
          <a:p>
            <a:r>
              <a:rPr lang="en-GB" dirty="0"/>
              <a:t>Moving the spine</a:t>
            </a:r>
          </a:p>
          <a:p>
            <a:pPr lvl="1"/>
            <a:r>
              <a:rPr lang="en-GB" dirty="0"/>
              <a:t>Ligaments</a:t>
            </a:r>
          </a:p>
          <a:p>
            <a:pPr lvl="2"/>
            <a:r>
              <a:rPr lang="en-GB" dirty="0"/>
              <a:t>Vertebral bodies joined by anterior and posterior longitudinal ligaments</a:t>
            </a:r>
          </a:p>
          <a:p>
            <a:pPr lvl="2"/>
            <a:r>
              <a:rPr lang="en-GB" dirty="0"/>
              <a:t>Others: </a:t>
            </a:r>
            <a:r>
              <a:rPr lang="en-GB" dirty="0" err="1"/>
              <a:t>ligametnum</a:t>
            </a:r>
            <a:r>
              <a:rPr lang="en-GB" dirty="0"/>
              <a:t> flavum, supraspinatus, </a:t>
            </a:r>
            <a:r>
              <a:rPr lang="en-GB" dirty="0" err="1"/>
              <a:t>interspinous</a:t>
            </a:r>
            <a:r>
              <a:rPr lang="en-GB" dirty="0"/>
              <a:t>, ligamentum </a:t>
            </a:r>
            <a:r>
              <a:rPr lang="en-GB" dirty="0" err="1"/>
              <a:t>nuchae</a:t>
            </a:r>
            <a:r>
              <a:rPr lang="en-GB" dirty="0"/>
              <a:t>, </a:t>
            </a:r>
            <a:r>
              <a:rPr lang="en-GB" dirty="0" err="1"/>
              <a:t>intertransverse</a:t>
            </a:r>
            <a:r>
              <a:rPr lang="en-GB" dirty="0"/>
              <a:t> </a:t>
            </a:r>
            <a:r>
              <a:rPr lang="en-GB" dirty="0" err="1"/>
              <a:t>ligaements</a:t>
            </a:r>
            <a:r>
              <a:rPr lang="en-GB" dirty="0"/>
              <a:t> </a:t>
            </a:r>
          </a:p>
          <a:p>
            <a:pPr lvl="1"/>
            <a:r>
              <a:rPr lang="en-GB" dirty="0"/>
              <a:t>Muscle groups</a:t>
            </a:r>
          </a:p>
          <a:p>
            <a:pPr lvl="2"/>
            <a:r>
              <a:rPr lang="en-GB" dirty="0"/>
              <a:t>Superficial extrinsic – trapezius, latissimus </a:t>
            </a:r>
            <a:r>
              <a:rPr lang="en-GB" dirty="0" err="1"/>
              <a:t>dorsi</a:t>
            </a:r>
            <a:r>
              <a:rPr lang="en-GB" dirty="0"/>
              <a:t>, </a:t>
            </a:r>
            <a:r>
              <a:rPr lang="en-GB" dirty="0" err="1"/>
              <a:t>levator</a:t>
            </a:r>
            <a:r>
              <a:rPr lang="en-GB" dirty="0"/>
              <a:t> scapulae, rhomboid major and minor</a:t>
            </a:r>
          </a:p>
          <a:p>
            <a:pPr lvl="2"/>
            <a:r>
              <a:rPr lang="en-GB" dirty="0"/>
              <a:t>Intermediate extrinsic – serratus posterior superior and inferior, lavatories </a:t>
            </a:r>
            <a:r>
              <a:rPr lang="en-GB" dirty="0" err="1"/>
              <a:t>costorum</a:t>
            </a:r>
            <a:endParaRPr lang="en-GB" dirty="0"/>
          </a:p>
          <a:p>
            <a:pPr lvl="2"/>
            <a:r>
              <a:rPr lang="en-GB" dirty="0"/>
              <a:t>Intrinsic</a:t>
            </a:r>
          </a:p>
          <a:p>
            <a:pPr lvl="3"/>
            <a:r>
              <a:rPr lang="en-GB" dirty="0"/>
              <a:t>Superficial intrinsic – splenius </a:t>
            </a:r>
            <a:r>
              <a:rPr lang="en-GB" dirty="0" err="1"/>
              <a:t>capitus</a:t>
            </a:r>
            <a:r>
              <a:rPr lang="en-GB" dirty="0"/>
              <a:t>, splenius </a:t>
            </a:r>
            <a:r>
              <a:rPr lang="en-GB" dirty="0" err="1"/>
              <a:t>cervicis</a:t>
            </a:r>
            <a:endParaRPr lang="en-GB" dirty="0"/>
          </a:p>
          <a:p>
            <a:pPr lvl="3"/>
            <a:r>
              <a:rPr lang="en-GB" dirty="0"/>
              <a:t>Intermediate intrinsic – </a:t>
            </a:r>
            <a:r>
              <a:rPr lang="en-GB" dirty="0" err="1"/>
              <a:t>iliocostalis</a:t>
            </a:r>
            <a:r>
              <a:rPr lang="en-GB" dirty="0"/>
              <a:t>, longissimus, spinalis</a:t>
            </a:r>
          </a:p>
          <a:p>
            <a:pPr lvl="3"/>
            <a:r>
              <a:rPr lang="en-GB" dirty="0"/>
              <a:t>Deep intrinsic – transverse spinalis (semispinalis, multifidus, </a:t>
            </a:r>
            <a:r>
              <a:rPr lang="en-GB" dirty="0" err="1"/>
              <a:t>rotatores</a:t>
            </a:r>
            <a:r>
              <a:rPr lang="en-GB" dirty="0"/>
              <a:t>)</a:t>
            </a:r>
          </a:p>
          <a:p>
            <a:r>
              <a:rPr lang="en-GB" dirty="0"/>
              <a:t>Nervous structures</a:t>
            </a:r>
          </a:p>
          <a:p>
            <a:r>
              <a:rPr lang="en-GB" dirty="0"/>
              <a:t>Blood supply</a:t>
            </a:r>
          </a:p>
        </p:txBody>
      </p:sp>
      <p:pic>
        <p:nvPicPr>
          <p:cNvPr id="2050" name="Picture 2" descr="Related image">
            <a:extLst>
              <a:ext uri="{FF2B5EF4-FFF2-40B4-BE49-F238E27FC236}">
                <a16:creationId xmlns:a16="http://schemas.microsoft.com/office/drawing/2014/main" id="{38596D45-81D7-4765-8BE5-ED0903D4A6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31" b="34769"/>
          <a:stretch/>
        </p:blipFill>
        <p:spPr bwMode="auto">
          <a:xfrm>
            <a:off x="3923556" y="222861"/>
            <a:ext cx="4763244" cy="1286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6229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http://upload.wikimedia.org/wikipedia/commons/d/d9/Cervical_vertebra_english.png"/>
          <p:cNvPicPr>
            <a:picLocks noChangeAspect="1" noChangeArrowheads="1"/>
          </p:cNvPicPr>
          <p:nvPr/>
        </p:nvPicPr>
        <p:blipFill>
          <a:blip r:embed="rId2" cstate="print"/>
          <a:srcRect/>
          <a:stretch>
            <a:fillRect/>
          </a:stretch>
        </p:blipFill>
        <p:spPr bwMode="auto">
          <a:xfrm>
            <a:off x="4067944" y="3197929"/>
            <a:ext cx="4526372" cy="3165816"/>
          </a:xfrm>
          <a:prstGeom prst="rect">
            <a:avLst/>
          </a:prstGeom>
          <a:noFill/>
        </p:spPr>
      </p:pic>
      <p:sp>
        <p:nvSpPr>
          <p:cNvPr id="2" name="Title 1"/>
          <p:cNvSpPr>
            <a:spLocks noGrp="1"/>
          </p:cNvSpPr>
          <p:nvPr>
            <p:ph type="title"/>
          </p:nvPr>
        </p:nvSpPr>
        <p:spPr/>
        <p:txBody>
          <a:bodyPr/>
          <a:lstStyle/>
          <a:p>
            <a:r>
              <a:rPr lang="en-GB" dirty="0"/>
              <a:t>Cervical Vertebrae</a:t>
            </a:r>
          </a:p>
        </p:txBody>
      </p:sp>
      <p:sp>
        <p:nvSpPr>
          <p:cNvPr id="3" name="Content Placeholder 2"/>
          <p:cNvSpPr>
            <a:spLocks noGrp="1"/>
          </p:cNvSpPr>
          <p:nvPr>
            <p:ph idx="1"/>
          </p:nvPr>
        </p:nvSpPr>
        <p:spPr>
          <a:xfrm>
            <a:off x="481988" y="1386365"/>
            <a:ext cx="8204812" cy="3394472"/>
          </a:xfrm>
        </p:spPr>
        <p:txBody>
          <a:bodyPr>
            <a:normAutofit fontScale="85000" lnSpcReduction="20000"/>
          </a:bodyPr>
          <a:lstStyle/>
          <a:p>
            <a:r>
              <a:rPr lang="en-GB" sz="2400" dirty="0"/>
              <a:t>Immediately inferior to skull</a:t>
            </a:r>
          </a:p>
          <a:p>
            <a:r>
              <a:rPr lang="en-GB" sz="2400" dirty="0"/>
              <a:t>Distinguished from thoracic or lumbar vertebrae by presence of a hole in the transverse process</a:t>
            </a:r>
          </a:p>
          <a:p>
            <a:r>
              <a:rPr lang="en-GB" sz="2400" dirty="0"/>
              <a:t>Have hole in transverse process (foramen transversarium) for vertebral artery and vein</a:t>
            </a:r>
          </a:p>
          <a:p>
            <a:r>
              <a:rPr lang="en-GB" sz="2400" dirty="0"/>
              <a:t>C1 – ring with no spinous process</a:t>
            </a:r>
          </a:p>
          <a:p>
            <a:r>
              <a:rPr lang="en-GB" sz="2400" dirty="0"/>
              <a:t>C2 – odontoid peg</a:t>
            </a:r>
          </a:p>
          <a:p>
            <a:r>
              <a:rPr lang="en-GB" sz="2400" dirty="0"/>
              <a:t>Special joints:</a:t>
            </a:r>
          </a:p>
          <a:p>
            <a:pPr lvl="1"/>
            <a:r>
              <a:rPr lang="en-GB" sz="2000" dirty="0" err="1"/>
              <a:t>Atlanto</a:t>
            </a:r>
            <a:r>
              <a:rPr lang="en-GB" sz="2000" dirty="0"/>
              <a:t>-occipital - nodding</a:t>
            </a:r>
          </a:p>
          <a:p>
            <a:pPr lvl="1"/>
            <a:r>
              <a:rPr lang="en-GB" sz="2000" dirty="0"/>
              <a:t>Atlantoaxial  - rotate head</a:t>
            </a:r>
          </a:p>
        </p:txBody>
      </p:sp>
    </p:spTree>
    <p:extLst>
      <p:ext uri="{BB962C8B-B14F-4D97-AF65-F5344CB8AC3E}">
        <p14:creationId xmlns:p14="http://schemas.microsoft.com/office/powerpoint/2010/main" val="20222859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classconnection.s3.amazonaws.com/33/flashcards/602033/jpg/01_thoracic_vertebrae_-_atypical1312912116030.jpg"/>
          <p:cNvPicPr>
            <a:picLocks noChangeAspect="1" noChangeArrowheads="1"/>
          </p:cNvPicPr>
          <p:nvPr/>
        </p:nvPicPr>
        <p:blipFill>
          <a:blip r:embed="rId2" cstate="print"/>
          <a:srcRect/>
          <a:stretch>
            <a:fillRect/>
          </a:stretch>
        </p:blipFill>
        <p:spPr bwMode="auto">
          <a:xfrm>
            <a:off x="6495728" y="866250"/>
            <a:ext cx="2276856" cy="5143500"/>
          </a:xfrm>
          <a:prstGeom prst="rect">
            <a:avLst/>
          </a:prstGeom>
          <a:noFill/>
        </p:spPr>
      </p:pic>
      <p:sp>
        <p:nvSpPr>
          <p:cNvPr id="2" name="Title 1"/>
          <p:cNvSpPr>
            <a:spLocks noGrp="1"/>
          </p:cNvSpPr>
          <p:nvPr>
            <p:ph type="title"/>
          </p:nvPr>
        </p:nvSpPr>
        <p:spPr>
          <a:xfrm>
            <a:off x="-206508" y="188640"/>
            <a:ext cx="6172200" cy="857250"/>
          </a:xfrm>
        </p:spPr>
        <p:txBody>
          <a:bodyPr/>
          <a:lstStyle/>
          <a:p>
            <a:r>
              <a:rPr lang="en-GB" dirty="0"/>
              <a:t>Thoracic Vertebrae</a:t>
            </a:r>
          </a:p>
        </p:txBody>
      </p:sp>
      <p:sp>
        <p:nvSpPr>
          <p:cNvPr id="3" name="Content Placeholder 2"/>
          <p:cNvSpPr>
            <a:spLocks noGrp="1"/>
          </p:cNvSpPr>
          <p:nvPr>
            <p:ph idx="1"/>
          </p:nvPr>
        </p:nvSpPr>
        <p:spPr>
          <a:xfrm>
            <a:off x="182079" y="1024004"/>
            <a:ext cx="5750396" cy="4806534"/>
          </a:xfrm>
        </p:spPr>
        <p:txBody>
          <a:bodyPr>
            <a:normAutofit/>
          </a:bodyPr>
          <a:lstStyle/>
          <a:p>
            <a:r>
              <a:rPr lang="en-GB" sz="1600" dirty="0"/>
              <a:t>Typical </a:t>
            </a:r>
          </a:p>
          <a:p>
            <a:pPr>
              <a:buFontTx/>
              <a:buChar char="-"/>
            </a:pPr>
            <a:r>
              <a:rPr lang="en-GB" sz="1600" dirty="0"/>
              <a:t>Heart shaped verterbral body</a:t>
            </a:r>
          </a:p>
          <a:p>
            <a:pPr>
              <a:buFontTx/>
              <a:buChar char="-"/>
            </a:pPr>
            <a:r>
              <a:rPr lang="en-GB" sz="1600" dirty="0"/>
              <a:t>3 sites on each side for articulation with ribs; 2 </a:t>
            </a:r>
            <a:r>
              <a:rPr lang="en-GB" sz="1600" dirty="0" err="1"/>
              <a:t>demifacets</a:t>
            </a:r>
            <a:r>
              <a:rPr lang="en-GB" sz="1600" dirty="0"/>
              <a:t> (superior costal facet articulates with part of head of its own rib whereas inferior costal facet articulates with part of the head of the rib below) and an oval facet (transverse costal facet – articulates with the tubercle </a:t>
            </a:r>
          </a:p>
          <a:p>
            <a:r>
              <a:rPr lang="en-GB" sz="1600" dirty="0"/>
              <a:t>Atypical</a:t>
            </a:r>
          </a:p>
          <a:p>
            <a:pPr>
              <a:buFontTx/>
              <a:buChar char="-"/>
            </a:pPr>
            <a:r>
              <a:rPr lang="en-GB" sz="1600" dirty="0"/>
              <a:t>T1 = head of rib 1 doesn’t articulate with C7</a:t>
            </a:r>
          </a:p>
          <a:p>
            <a:pPr>
              <a:buFontTx/>
              <a:buChar char="-"/>
            </a:pPr>
            <a:r>
              <a:rPr lang="en-GB" sz="1600" dirty="0"/>
              <a:t>T10 = only articulates with its own ribs so lacks inferior </a:t>
            </a:r>
            <a:r>
              <a:rPr lang="en-GB" sz="1600" dirty="0" err="1"/>
              <a:t>demifacets</a:t>
            </a:r>
            <a:endParaRPr lang="en-GB" sz="1600" dirty="0"/>
          </a:p>
          <a:p>
            <a:pPr>
              <a:buFontTx/>
              <a:buChar char="-"/>
            </a:pPr>
            <a:r>
              <a:rPr lang="en-GB" sz="1600" dirty="0"/>
              <a:t>T11 + T12 = articulate only with heads of their own ribs</a:t>
            </a:r>
          </a:p>
          <a:p>
            <a:pPr>
              <a:buFontTx/>
              <a:buChar char="-"/>
            </a:pPr>
            <a:endParaRPr lang="en-GB" dirty="0"/>
          </a:p>
        </p:txBody>
      </p:sp>
      <p:pic>
        <p:nvPicPr>
          <p:cNvPr id="109572" name="Picture 4" descr="http://perfectgolfswingreview.net/SpineThoracic.jpg"/>
          <p:cNvPicPr>
            <a:picLocks noChangeAspect="1" noChangeArrowheads="1"/>
          </p:cNvPicPr>
          <p:nvPr/>
        </p:nvPicPr>
        <p:blipFill>
          <a:blip r:embed="rId3" cstate="print"/>
          <a:srcRect/>
          <a:stretch>
            <a:fillRect/>
          </a:stretch>
        </p:blipFill>
        <p:spPr bwMode="auto">
          <a:xfrm>
            <a:off x="1331640" y="4479863"/>
            <a:ext cx="3850481" cy="2143125"/>
          </a:xfrm>
          <a:prstGeom prst="rect">
            <a:avLst/>
          </a:prstGeom>
          <a:noFill/>
        </p:spPr>
      </p:pic>
    </p:spTree>
    <p:extLst>
      <p:ext uri="{BB962C8B-B14F-4D97-AF65-F5344CB8AC3E}">
        <p14:creationId xmlns:p14="http://schemas.microsoft.com/office/powerpoint/2010/main" val="35003457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Lumbar Vertebrae</a:t>
            </a:r>
          </a:p>
        </p:txBody>
      </p:sp>
      <p:sp>
        <p:nvSpPr>
          <p:cNvPr id="3" name="Content Placeholder 2"/>
          <p:cNvSpPr>
            <a:spLocks noGrp="1"/>
          </p:cNvSpPr>
          <p:nvPr>
            <p:ph idx="1"/>
          </p:nvPr>
        </p:nvSpPr>
        <p:spPr>
          <a:xfrm>
            <a:off x="457200" y="1417638"/>
            <a:ext cx="4708866" cy="4034235"/>
          </a:xfrm>
        </p:spPr>
        <p:txBody>
          <a:bodyPr>
            <a:normAutofit/>
          </a:bodyPr>
          <a:lstStyle/>
          <a:p>
            <a:r>
              <a:rPr lang="en-GB" sz="1800" dirty="0"/>
              <a:t>Five vertebrae behind rib cage and pelvis</a:t>
            </a:r>
          </a:p>
          <a:p>
            <a:r>
              <a:rPr lang="en-GB" sz="1800" dirty="0"/>
              <a:t>Absence of foramen </a:t>
            </a:r>
            <a:r>
              <a:rPr lang="en-GB" sz="1800" dirty="0" err="1"/>
              <a:t>transversarium</a:t>
            </a:r>
            <a:r>
              <a:rPr lang="en-GB" sz="1800" dirty="0"/>
              <a:t> within the transverse process and facets at the side of the body</a:t>
            </a:r>
          </a:p>
        </p:txBody>
      </p:sp>
      <p:pic>
        <p:nvPicPr>
          <p:cNvPr id="112642" name="Picture 2" descr="http://www.spineuniverse.com/sites/default/files/legacy-images/lumbar_vertebra-BB.jpg"/>
          <p:cNvPicPr>
            <a:picLocks noChangeAspect="1" noChangeArrowheads="1"/>
          </p:cNvPicPr>
          <p:nvPr/>
        </p:nvPicPr>
        <p:blipFill>
          <a:blip r:embed="rId2" cstate="print"/>
          <a:srcRect/>
          <a:stretch>
            <a:fillRect/>
          </a:stretch>
        </p:blipFill>
        <p:spPr bwMode="auto">
          <a:xfrm>
            <a:off x="899592" y="3769476"/>
            <a:ext cx="3496889" cy="1998222"/>
          </a:xfrm>
          <a:prstGeom prst="rect">
            <a:avLst/>
          </a:prstGeom>
          <a:noFill/>
        </p:spPr>
      </p:pic>
      <p:pic>
        <p:nvPicPr>
          <p:cNvPr id="112644" name="Picture 4" descr="http://www.kidport.com/reflib/science/HumanBody/SkeletalSystem/images/VertebraLumbar.jpg"/>
          <p:cNvPicPr>
            <a:picLocks noChangeAspect="1" noChangeArrowheads="1"/>
          </p:cNvPicPr>
          <p:nvPr/>
        </p:nvPicPr>
        <p:blipFill>
          <a:blip r:embed="rId3" cstate="print"/>
          <a:srcRect/>
          <a:stretch>
            <a:fillRect/>
          </a:stretch>
        </p:blipFill>
        <p:spPr bwMode="auto">
          <a:xfrm>
            <a:off x="5608458" y="1979966"/>
            <a:ext cx="2557463" cy="3579019"/>
          </a:xfrm>
          <a:prstGeom prst="rect">
            <a:avLst/>
          </a:prstGeom>
          <a:noFill/>
        </p:spPr>
      </p:pic>
    </p:spTree>
    <p:extLst>
      <p:ext uri="{BB962C8B-B14F-4D97-AF65-F5344CB8AC3E}">
        <p14:creationId xmlns:p14="http://schemas.microsoft.com/office/powerpoint/2010/main" val="23318964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8F042-84A4-4933-AF94-CE6178B1E123}"/>
              </a:ext>
            </a:extLst>
          </p:cNvPr>
          <p:cNvSpPr>
            <a:spLocks noGrp="1"/>
          </p:cNvSpPr>
          <p:nvPr>
            <p:ph type="title"/>
          </p:nvPr>
        </p:nvSpPr>
        <p:spPr/>
        <p:txBody>
          <a:bodyPr/>
          <a:lstStyle/>
          <a:p>
            <a:r>
              <a:rPr lang="en-GB" dirty="0"/>
              <a:t>Sacrum</a:t>
            </a:r>
          </a:p>
        </p:txBody>
      </p:sp>
      <p:sp>
        <p:nvSpPr>
          <p:cNvPr id="3" name="Content Placeholder 2">
            <a:extLst>
              <a:ext uri="{FF2B5EF4-FFF2-40B4-BE49-F238E27FC236}">
                <a16:creationId xmlns:a16="http://schemas.microsoft.com/office/drawing/2014/main" id="{E7C1EC0E-7788-4497-BAC5-CFDCACA27AD9}"/>
              </a:ext>
            </a:extLst>
          </p:cNvPr>
          <p:cNvSpPr>
            <a:spLocks noGrp="1"/>
          </p:cNvSpPr>
          <p:nvPr>
            <p:ph idx="1"/>
          </p:nvPr>
        </p:nvSpPr>
        <p:spPr/>
        <p:txBody>
          <a:bodyPr/>
          <a:lstStyle/>
          <a:p>
            <a:r>
              <a:rPr lang="en-GB" dirty="0"/>
              <a:t>Transmits body weight to pelvic gridle </a:t>
            </a:r>
          </a:p>
        </p:txBody>
      </p:sp>
      <p:pic>
        <p:nvPicPr>
          <p:cNvPr id="3074" name="Picture 2" descr="Image result for sacrum">
            <a:extLst>
              <a:ext uri="{FF2B5EF4-FFF2-40B4-BE49-F238E27FC236}">
                <a16:creationId xmlns:a16="http://schemas.microsoft.com/office/drawing/2014/main" id="{74EE29A5-9332-44F2-B7F5-3ACBF78FB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204864"/>
            <a:ext cx="4791025" cy="440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208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Osteoarthritis</a:t>
            </a:r>
          </a:p>
        </p:txBody>
      </p:sp>
      <p:sp>
        <p:nvSpPr>
          <p:cNvPr id="3" name="Content Placeholder 2"/>
          <p:cNvSpPr>
            <a:spLocks noGrp="1"/>
          </p:cNvSpPr>
          <p:nvPr>
            <p:ph idx="1"/>
          </p:nvPr>
        </p:nvSpPr>
        <p:spPr/>
        <p:txBody>
          <a:bodyPr>
            <a:normAutofit fontScale="47500" lnSpcReduction="20000"/>
          </a:bodyPr>
          <a:lstStyle/>
          <a:p>
            <a:r>
              <a:rPr lang="en-GB" dirty="0"/>
              <a:t>Affect synovial joints – damage to hyaline cartilage </a:t>
            </a:r>
          </a:p>
          <a:p>
            <a:pPr lvl="1"/>
            <a:r>
              <a:rPr lang="en-GB" dirty="0"/>
              <a:t>Age causes thinner cartilage which is more vulnerable to injury</a:t>
            </a:r>
          </a:p>
          <a:p>
            <a:r>
              <a:rPr lang="en-GB" dirty="0"/>
              <a:t>Grading of degeneration</a:t>
            </a:r>
          </a:p>
          <a:p>
            <a:pPr lvl="1"/>
            <a:r>
              <a:rPr lang="en-GB" dirty="0"/>
              <a:t>Grade 1 – softening of articular cartilage</a:t>
            </a:r>
          </a:p>
          <a:p>
            <a:pPr lvl="1"/>
            <a:r>
              <a:rPr lang="en-GB" dirty="0"/>
              <a:t>Grade 2 – fibrillation and fissuring</a:t>
            </a:r>
          </a:p>
          <a:p>
            <a:pPr lvl="1"/>
            <a:r>
              <a:rPr lang="en-GB" dirty="0"/>
              <a:t>Grade 3 – partial thickness loss</a:t>
            </a:r>
          </a:p>
          <a:p>
            <a:pPr lvl="1"/>
            <a:r>
              <a:rPr lang="en-GB" dirty="0"/>
              <a:t>Grade 4 – full thickness loss </a:t>
            </a:r>
          </a:p>
          <a:p>
            <a:r>
              <a:rPr lang="en-GB" dirty="0"/>
              <a:t>Classification:</a:t>
            </a:r>
          </a:p>
          <a:p>
            <a:pPr lvl="1"/>
            <a:r>
              <a:rPr lang="en-GB" dirty="0"/>
              <a:t>Primary – no underlying cause</a:t>
            </a:r>
          </a:p>
          <a:p>
            <a:pPr lvl="1"/>
            <a:r>
              <a:rPr lang="en-GB" dirty="0"/>
              <a:t>Secondary – trauma, RA, developmental, diabetes, </a:t>
            </a:r>
            <a:r>
              <a:rPr lang="en-GB" dirty="0" err="1"/>
              <a:t>paget’s</a:t>
            </a:r>
            <a:r>
              <a:rPr lang="en-GB" dirty="0"/>
              <a:t> </a:t>
            </a:r>
          </a:p>
          <a:p>
            <a:r>
              <a:rPr lang="en-GB" dirty="0"/>
              <a:t>S: pain (due to thickened </a:t>
            </a:r>
            <a:r>
              <a:rPr lang="en-GB" dirty="0" err="1"/>
              <a:t>synovium</a:t>
            </a:r>
            <a:r>
              <a:rPr lang="en-GB" dirty="0"/>
              <a:t>, muscle spasm and exposed joint surfaces), stiffness</a:t>
            </a:r>
          </a:p>
          <a:p>
            <a:r>
              <a:rPr lang="en-GB" dirty="0"/>
              <a:t>Features:</a:t>
            </a:r>
          </a:p>
          <a:p>
            <a:pPr lvl="1"/>
            <a:r>
              <a:rPr lang="en-GB" dirty="0"/>
              <a:t>Radiological: loss of joint space, osteophyte formation, articular sclerosis, </a:t>
            </a:r>
            <a:r>
              <a:rPr lang="en-GB" dirty="0" err="1"/>
              <a:t>subarticular</a:t>
            </a:r>
            <a:r>
              <a:rPr lang="en-GB" dirty="0"/>
              <a:t> cysts</a:t>
            </a:r>
          </a:p>
          <a:p>
            <a:r>
              <a:rPr lang="en-GB" dirty="0" err="1"/>
              <a:t>Tx</a:t>
            </a:r>
            <a:r>
              <a:rPr lang="en-GB" dirty="0"/>
              <a:t>: </a:t>
            </a:r>
          </a:p>
          <a:p>
            <a:pPr lvl="1"/>
            <a:r>
              <a:rPr lang="en-GB" dirty="0"/>
              <a:t>conservative (pain relief, </a:t>
            </a:r>
            <a:r>
              <a:rPr lang="en-GB" dirty="0" err="1"/>
              <a:t>physio</a:t>
            </a:r>
            <a:r>
              <a:rPr lang="en-GB" dirty="0"/>
              <a:t>)</a:t>
            </a:r>
          </a:p>
          <a:p>
            <a:pPr lvl="1"/>
            <a:r>
              <a:rPr lang="en-GB" dirty="0"/>
              <a:t>surgical – realign/excise/fuse/replace</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548680"/>
            <a:ext cx="2229501" cy="2177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5013176"/>
            <a:ext cx="3095623" cy="174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9405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B7ACC-EE55-479D-A4FE-45CFFFE87E44}"/>
              </a:ext>
            </a:extLst>
          </p:cNvPr>
          <p:cNvSpPr>
            <a:spLocks noGrp="1"/>
          </p:cNvSpPr>
          <p:nvPr>
            <p:ph type="title"/>
          </p:nvPr>
        </p:nvSpPr>
        <p:spPr/>
        <p:txBody>
          <a:bodyPr/>
          <a:lstStyle/>
          <a:p>
            <a:r>
              <a:rPr lang="en-GB" dirty="0"/>
              <a:t>Ligaments</a:t>
            </a:r>
          </a:p>
        </p:txBody>
      </p:sp>
      <p:sp>
        <p:nvSpPr>
          <p:cNvPr id="3" name="Content Placeholder 2">
            <a:extLst>
              <a:ext uri="{FF2B5EF4-FFF2-40B4-BE49-F238E27FC236}">
                <a16:creationId xmlns:a16="http://schemas.microsoft.com/office/drawing/2014/main" id="{271B1D4C-7B68-4E98-915B-12775F4CE340}"/>
              </a:ext>
            </a:extLst>
          </p:cNvPr>
          <p:cNvSpPr>
            <a:spLocks noGrp="1"/>
          </p:cNvSpPr>
          <p:nvPr>
            <p:ph idx="1"/>
          </p:nvPr>
        </p:nvSpPr>
        <p:spPr/>
        <p:txBody>
          <a:bodyPr/>
          <a:lstStyle/>
          <a:p>
            <a:endParaRPr lang="en-GB"/>
          </a:p>
        </p:txBody>
      </p:sp>
      <p:pic>
        <p:nvPicPr>
          <p:cNvPr id="4098" name="Picture 2" descr="Image result for ligaments of the spine">
            <a:extLst>
              <a:ext uri="{FF2B5EF4-FFF2-40B4-BE49-F238E27FC236}">
                <a16:creationId xmlns:a16="http://schemas.microsoft.com/office/drawing/2014/main" id="{A756B0EA-2715-45AE-98BB-8097F2F54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421" y="1705159"/>
            <a:ext cx="5101158" cy="442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1413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C544F-A117-4C58-9EDB-FC557809800B}"/>
              </a:ext>
            </a:extLst>
          </p:cNvPr>
          <p:cNvSpPr>
            <a:spLocks noGrp="1"/>
          </p:cNvSpPr>
          <p:nvPr>
            <p:ph type="title"/>
          </p:nvPr>
        </p:nvSpPr>
        <p:spPr>
          <a:xfrm>
            <a:off x="457200" y="274638"/>
            <a:ext cx="2674640" cy="1143000"/>
          </a:xfrm>
        </p:spPr>
        <p:txBody>
          <a:bodyPr>
            <a:noAutofit/>
          </a:bodyPr>
          <a:lstStyle/>
          <a:p>
            <a:r>
              <a:rPr lang="en-GB" sz="3600" dirty="0"/>
              <a:t>Superficial Extrinsic Back Muscles</a:t>
            </a:r>
          </a:p>
        </p:txBody>
      </p:sp>
      <p:sp>
        <p:nvSpPr>
          <p:cNvPr id="3" name="Content Placeholder 2">
            <a:extLst>
              <a:ext uri="{FF2B5EF4-FFF2-40B4-BE49-F238E27FC236}">
                <a16:creationId xmlns:a16="http://schemas.microsoft.com/office/drawing/2014/main" id="{FC0F7088-4675-46BF-B523-C21672F2BE5B}"/>
              </a:ext>
            </a:extLst>
          </p:cNvPr>
          <p:cNvSpPr>
            <a:spLocks noGrp="1"/>
          </p:cNvSpPr>
          <p:nvPr>
            <p:ph idx="1"/>
          </p:nvPr>
        </p:nvSpPr>
        <p:spPr>
          <a:xfrm>
            <a:off x="309234" y="2708920"/>
            <a:ext cx="2970572" cy="4525963"/>
          </a:xfrm>
        </p:spPr>
        <p:txBody>
          <a:bodyPr>
            <a:normAutofit/>
          </a:bodyPr>
          <a:lstStyle/>
          <a:p>
            <a:r>
              <a:rPr lang="en-GB" sz="2000" dirty="0">
                <a:hlinkClick r:id="rId2"/>
              </a:rPr>
              <a:t>https://www.youtube.com/watch?v=cqr7UcXX1Fo</a:t>
            </a:r>
            <a:r>
              <a:rPr lang="en-GB" sz="2000" dirty="0"/>
              <a:t> </a:t>
            </a:r>
          </a:p>
        </p:txBody>
      </p:sp>
      <p:pic>
        <p:nvPicPr>
          <p:cNvPr id="7170" name="Picture 2" descr="Image result for superficial extrinsic muscles of back">
            <a:extLst>
              <a:ext uri="{FF2B5EF4-FFF2-40B4-BE49-F238E27FC236}">
                <a16:creationId xmlns:a16="http://schemas.microsoft.com/office/drawing/2014/main" id="{2EDF5CDF-C7E4-439B-8270-4CE1486D3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772" y="0"/>
            <a:ext cx="5738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071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693E-2D6E-44D8-81D9-AEA24E5CBAA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D5D430A-5570-4463-9C59-E9DE5B9D8D04}"/>
              </a:ext>
            </a:extLst>
          </p:cNvPr>
          <p:cNvSpPr>
            <a:spLocks noGrp="1"/>
          </p:cNvSpPr>
          <p:nvPr>
            <p:ph idx="1"/>
          </p:nvPr>
        </p:nvSpPr>
        <p:spPr/>
        <p:txBody>
          <a:bodyPr/>
          <a:lstStyle/>
          <a:p>
            <a:endParaRPr lang="en-GB"/>
          </a:p>
        </p:txBody>
      </p:sp>
      <p:pic>
        <p:nvPicPr>
          <p:cNvPr id="5122" name="Picture 2" descr="Image result for extrinsic muscles of back">
            <a:extLst>
              <a:ext uri="{FF2B5EF4-FFF2-40B4-BE49-F238E27FC236}">
                <a16:creationId xmlns:a16="http://schemas.microsoft.com/office/drawing/2014/main" id="{0CF87818-35D0-4DF0-9201-E2DE88E4C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375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A937-3949-41DB-AF3F-9DC566EEA21F}"/>
              </a:ext>
            </a:extLst>
          </p:cNvPr>
          <p:cNvSpPr>
            <a:spLocks noGrp="1"/>
          </p:cNvSpPr>
          <p:nvPr>
            <p:ph type="title"/>
          </p:nvPr>
        </p:nvSpPr>
        <p:spPr/>
        <p:txBody>
          <a:bodyPr/>
          <a:lstStyle/>
          <a:p>
            <a:r>
              <a:rPr lang="en-GB" dirty="0"/>
              <a:t>Intrinsic – superficial </a:t>
            </a:r>
          </a:p>
        </p:txBody>
      </p:sp>
      <p:sp>
        <p:nvSpPr>
          <p:cNvPr id="3" name="Content Placeholder 2">
            <a:extLst>
              <a:ext uri="{FF2B5EF4-FFF2-40B4-BE49-F238E27FC236}">
                <a16:creationId xmlns:a16="http://schemas.microsoft.com/office/drawing/2014/main" id="{50F4345C-6671-4956-94C9-F872A88C1322}"/>
              </a:ext>
            </a:extLst>
          </p:cNvPr>
          <p:cNvSpPr>
            <a:spLocks noGrp="1"/>
          </p:cNvSpPr>
          <p:nvPr>
            <p:ph idx="1"/>
          </p:nvPr>
        </p:nvSpPr>
        <p:spPr/>
        <p:txBody>
          <a:bodyPr/>
          <a:lstStyle/>
          <a:p>
            <a:r>
              <a:rPr lang="en-GB" dirty="0">
                <a:hlinkClick r:id="rId2"/>
              </a:rPr>
              <a:t>https://www.youtube.com/watch?v=rLugy7OjSb4</a:t>
            </a:r>
            <a:r>
              <a:rPr lang="en-GB" dirty="0"/>
              <a:t> </a:t>
            </a:r>
          </a:p>
          <a:p>
            <a:r>
              <a:rPr lang="en-GB" dirty="0"/>
              <a:t>Superficial: </a:t>
            </a:r>
          </a:p>
        </p:txBody>
      </p:sp>
      <p:pic>
        <p:nvPicPr>
          <p:cNvPr id="9218" name="Picture 2" descr="Image result for superficial intrinsic muscles of back">
            <a:extLst>
              <a:ext uri="{FF2B5EF4-FFF2-40B4-BE49-F238E27FC236}">
                <a16:creationId xmlns:a16="http://schemas.microsoft.com/office/drawing/2014/main" id="{A8C45972-81B0-4E4A-A74F-A2E2D3F46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259" y="2838177"/>
            <a:ext cx="4973541" cy="347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977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F74D-7713-417D-8598-4F491BB31570}"/>
              </a:ext>
            </a:extLst>
          </p:cNvPr>
          <p:cNvSpPr>
            <a:spLocks noGrp="1"/>
          </p:cNvSpPr>
          <p:nvPr>
            <p:ph type="title"/>
          </p:nvPr>
        </p:nvSpPr>
        <p:spPr/>
        <p:txBody>
          <a:bodyPr/>
          <a:lstStyle/>
          <a:p>
            <a:r>
              <a:rPr lang="en-GB" dirty="0"/>
              <a:t>Intrinsic – intermediate </a:t>
            </a:r>
          </a:p>
        </p:txBody>
      </p:sp>
      <p:sp>
        <p:nvSpPr>
          <p:cNvPr id="3" name="Content Placeholder 2">
            <a:extLst>
              <a:ext uri="{FF2B5EF4-FFF2-40B4-BE49-F238E27FC236}">
                <a16:creationId xmlns:a16="http://schemas.microsoft.com/office/drawing/2014/main" id="{4C6192C1-21F8-4BE0-8E5F-9637E6034790}"/>
              </a:ext>
            </a:extLst>
          </p:cNvPr>
          <p:cNvSpPr>
            <a:spLocks noGrp="1"/>
          </p:cNvSpPr>
          <p:nvPr>
            <p:ph idx="1"/>
          </p:nvPr>
        </p:nvSpPr>
        <p:spPr/>
        <p:txBody>
          <a:bodyPr/>
          <a:lstStyle/>
          <a:p>
            <a:endParaRPr lang="en-GB"/>
          </a:p>
        </p:txBody>
      </p:sp>
      <p:pic>
        <p:nvPicPr>
          <p:cNvPr id="10242" name="Picture 2" descr="Related image">
            <a:extLst>
              <a:ext uri="{FF2B5EF4-FFF2-40B4-BE49-F238E27FC236}">
                <a16:creationId xmlns:a16="http://schemas.microsoft.com/office/drawing/2014/main" id="{A9AB7C61-34D2-4D7D-A0B9-9C448EA4E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4500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C9EF-A163-47DC-8B38-9392F71354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150E10-C6CD-442B-BF44-E487962AB84B}"/>
              </a:ext>
            </a:extLst>
          </p:cNvPr>
          <p:cNvSpPr>
            <a:spLocks noGrp="1"/>
          </p:cNvSpPr>
          <p:nvPr>
            <p:ph idx="1"/>
          </p:nvPr>
        </p:nvSpPr>
        <p:spPr/>
        <p:txBody>
          <a:bodyPr/>
          <a:lstStyle/>
          <a:p>
            <a:endParaRPr lang="en-GB"/>
          </a:p>
        </p:txBody>
      </p:sp>
      <p:pic>
        <p:nvPicPr>
          <p:cNvPr id="8194" name="Picture 2" descr="Image result for table extrinsic muscles of back">
            <a:extLst>
              <a:ext uri="{FF2B5EF4-FFF2-40B4-BE49-F238E27FC236}">
                <a16:creationId xmlns:a16="http://schemas.microsoft.com/office/drawing/2014/main" id="{06DA7DC7-2E2A-45F7-8531-413F053B2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728788"/>
            <a:ext cx="769620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8810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34D-976A-40D4-83C5-DE763F4B56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D728852-E2F4-493A-A623-FCA3B6E68847}"/>
              </a:ext>
            </a:extLst>
          </p:cNvPr>
          <p:cNvSpPr>
            <a:spLocks noGrp="1"/>
          </p:cNvSpPr>
          <p:nvPr>
            <p:ph idx="1"/>
          </p:nvPr>
        </p:nvSpPr>
        <p:spPr/>
        <p:txBody>
          <a:bodyPr/>
          <a:lstStyle/>
          <a:p>
            <a:endParaRPr lang="en-GB"/>
          </a:p>
        </p:txBody>
      </p:sp>
      <p:pic>
        <p:nvPicPr>
          <p:cNvPr id="6146" name="Picture 2" descr="Related image">
            <a:extLst>
              <a:ext uri="{FF2B5EF4-FFF2-40B4-BE49-F238E27FC236}">
                <a16:creationId xmlns:a16="http://schemas.microsoft.com/office/drawing/2014/main" id="{A264D4B9-CFDA-4714-9963-5532DED82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8930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500F-C794-4695-9889-381E7557246A}"/>
              </a:ext>
            </a:extLst>
          </p:cNvPr>
          <p:cNvSpPr>
            <a:spLocks noGrp="1"/>
          </p:cNvSpPr>
          <p:nvPr>
            <p:ph type="title"/>
          </p:nvPr>
        </p:nvSpPr>
        <p:spPr/>
        <p:txBody>
          <a:bodyPr/>
          <a:lstStyle/>
          <a:p>
            <a:r>
              <a:rPr lang="en-GB" dirty="0" err="1"/>
              <a:t>Suboccipital</a:t>
            </a:r>
            <a:r>
              <a:rPr lang="en-GB" dirty="0"/>
              <a:t> Triangle</a:t>
            </a:r>
          </a:p>
        </p:txBody>
      </p:sp>
      <p:sp>
        <p:nvSpPr>
          <p:cNvPr id="3" name="Content Placeholder 2">
            <a:extLst>
              <a:ext uri="{FF2B5EF4-FFF2-40B4-BE49-F238E27FC236}">
                <a16:creationId xmlns:a16="http://schemas.microsoft.com/office/drawing/2014/main" id="{B732EFDA-7952-40E3-877A-F0E9A3BB6775}"/>
              </a:ext>
            </a:extLst>
          </p:cNvPr>
          <p:cNvSpPr>
            <a:spLocks noGrp="1"/>
          </p:cNvSpPr>
          <p:nvPr>
            <p:ph idx="1"/>
          </p:nvPr>
        </p:nvSpPr>
        <p:spPr>
          <a:xfrm>
            <a:off x="457200" y="1600200"/>
            <a:ext cx="2746648" cy="4525963"/>
          </a:xfrm>
        </p:spPr>
        <p:txBody>
          <a:bodyPr>
            <a:normAutofit/>
          </a:bodyPr>
          <a:lstStyle/>
          <a:p>
            <a:r>
              <a:rPr lang="en-GB" dirty="0"/>
              <a:t>Between skull and posterior atlas</a:t>
            </a:r>
          </a:p>
          <a:p>
            <a:r>
              <a:rPr lang="en-GB" dirty="0"/>
              <a:t>Deep to trapezius</a:t>
            </a:r>
          </a:p>
          <a:p>
            <a:r>
              <a:rPr lang="en-GB" dirty="0"/>
              <a:t>4 muscles:</a:t>
            </a:r>
          </a:p>
          <a:p>
            <a:pPr lvl="1"/>
            <a:r>
              <a:rPr lang="en-GB" dirty="0"/>
              <a:t>Rectus capitis posterior minor and major</a:t>
            </a:r>
          </a:p>
          <a:p>
            <a:pPr lvl="1"/>
            <a:r>
              <a:rPr lang="en-GB" dirty="0"/>
              <a:t>Superior and inferior oblique </a:t>
            </a:r>
          </a:p>
        </p:txBody>
      </p:sp>
      <p:pic>
        <p:nvPicPr>
          <p:cNvPr id="11266" name="Picture 2" descr="Image result for suboccipital muscles">
            <a:extLst>
              <a:ext uri="{FF2B5EF4-FFF2-40B4-BE49-F238E27FC236}">
                <a16:creationId xmlns:a16="http://schemas.microsoft.com/office/drawing/2014/main" id="{151B722D-1BC8-4DF9-B2BA-AB233126F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60848"/>
            <a:ext cx="5695329" cy="3379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4560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05014-C89F-4B4F-B93D-AA76606BB65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595D73F-385E-4E11-A8D7-8720AC9EF384}"/>
              </a:ext>
            </a:extLst>
          </p:cNvPr>
          <p:cNvSpPr>
            <a:spLocks noGrp="1"/>
          </p:cNvSpPr>
          <p:nvPr>
            <p:ph idx="1"/>
          </p:nvPr>
        </p:nvSpPr>
        <p:spPr/>
        <p:txBody>
          <a:bodyPr/>
          <a:lstStyle/>
          <a:p>
            <a:endParaRPr lang="en-GB"/>
          </a:p>
        </p:txBody>
      </p:sp>
      <p:pic>
        <p:nvPicPr>
          <p:cNvPr id="12290" name="Picture 2" descr="Image result for spinal movements muscle table">
            <a:extLst>
              <a:ext uri="{FF2B5EF4-FFF2-40B4-BE49-F238E27FC236}">
                <a16:creationId xmlns:a16="http://schemas.microsoft.com/office/drawing/2014/main" id="{0C9053FF-5C31-491D-A405-8423E2527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6213"/>
            <a:ext cx="76200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8590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14CB-4A26-482B-9CC1-CC7E339DF158}"/>
              </a:ext>
            </a:extLst>
          </p:cNvPr>
          <p:cNvSpPr>
            <a:spLocks noGrp="1"/>
          </p:cNvSpPr>
          <p:nvPr>
            <p:ph type="title"/>
          </p:nvPr>
        </p:nvSpPr>
        <p:spPr>
          <a:xfrm>
            <a:off x="457200" y="274638"/>
            <a:ext cx="5194920" cy="1143000"/>
          </a:xfrm>
        </p:spPr>
        <p:txBody>
          <a:bodyPr/>
          <a:lstStyle/>
          <a:p>
            <a:r>
              <a:rPr lang="en-GB" dirty="0"/>
              <a:t>Nervous Structures</a:t>
            </a:r>
          </a:p>
        </p:txBody>
      </p:sp>
      <p:sp>
        <p:nvSpPr>
          <p:cNvPr id="3" name="Content Placeholder 2">
            <a:extLst>
              <a:ext uri="{FF2B5EF4-FFF2-40B4-BE49-F238E27FC236}">
                <a16:creationId xmlns:a16="http://schemas.microsoft.com/office/drawing/2014/main" id="{455BD0A0-BF9D-4B0B-96C3-AA11BEA9552D}"/>
              </a:ext>
            </a:extLst>
          </p:cNvPr>
          <p:cNvSpPr>
            <a:spLocks noGrp="1"/>
          </p:cNvSpPr>
          <p:nvPr>
            <p:ph idx="1"/>
          </p:nvPr>
        </p:nvSpPr>
        <p:spPr>
          <a:xfrm>
            <a:off x="457200" y="1600200"/>
            <a:ext cx="4762872" cy="4525963"/>
          </a:xfrm>
        </p:spPr>
        <p:txBody>
          <a:bodyPr>
            <a:normAutofit fontScale="85000" lnSpcReduction="20000"/>
          </a:bodyPr>
          <a:lstStyle/>
          <a:p>
            <a:r>
              <a:rPr lang="en-GB" dirty="0"/>
              <a:t>Spinal cord</a:t>
            </a:r>
          </a:p>
          <a:p>
            <a:pPr lvl="1"/>
            <a:r>
              <a:rPr lang="en-GB" dirty="0"/>
              <a:t>Dura </a:t>
            </a:r>
            <a:r>
              <a:rPr lang="en-GB" dirty="0">
                <a:sym typeface="Wingdings" panose="05000000000000000000" pitchFamily="2" charset="2"/>
              </a:rPr>
              <a:t> subdural space  arachnoid  subarachnoid space  pia</a:t>
            </a:r>
          </a:p>
          <a:p>
            <a:pPr lvl="1"/>
            <a:r>
              <a:rPr lang="en-GB" dirty="0">
                <a:sym typeface="Wingdings" panose="05000000000000000000" pitchFamily="2" charset="2"/>
              </a:rPr>
              <a:t>Enlargements</a:t>
            </a:r>
          </a:p>
          <a:p>
            <a:pPr lvl="2"/>
            <a:r>
              <a:rPr lang="en-GB" dirty="0">
                <a:sym typeface="Wingdings" panose="05000000000000000000" pitchFamily="2" charset="2"/>
              </a:rPr>
              <a:t>C4-T1 – forms brachial plexus</a:t>
            </a:r>
          </a:p>
          <a:p>
            <a:pPr lvl="2"/>
            <a:r>
              <a:rPr lang="en-GB" dirty="0">
                <a:sym typeface="Wingdings" panose="05000000000000000000" pitchFamily="2" charset="2"/>
              </a:rPr>
              <a:t>L2-S3 – forms lumbar plexus</a:t>
            </a:r>
          </a:p>
          <a:p>
            <a:pPr lvl="1"/>
            <a:r>
              <a:rPr lang="en-GB" dirty="0"/>
              <a:t>Tapers to conus medullaris</a:t>
            </a:r>
          </a:p>
          <a:p>
            <a:pPr lvl="1"/>
            <a:r>
              <a:rPr lang="en-GB" dirty="0"/>
              <a:t>LP occurs at L4</a:t>
            </a:r>
          </a:p>
          <a:p>
            <a:pPr lvl="2"/>
            <a:r>
              <a:rPr lang="en-GB" dirty="0">
                <a:hlinkClick r:id="rId2"/>
              </a:rPr>
              <a:t>https://www.youtube.com/watch?v=R2_0gOI8uV0</a:t>
            </a:r>
            <a:endParaRPr lang="en-GB" dirty="0"/>
          </a:p>
          <a:p>
            <a:pPr lvl="2"/>
            <a:r>
              <a:rPr lang="en-GB" dirty="0"/>
              <a:t>Complications – headache, nerve root trauma, minor bleeding, coning (herniation), infection</a:t>
            </a:r>
          </a:p>
          <a:p>
            <a:r>
              <a:rPr lang="en-GB" dirty="0"/>
              <a:t>Spinal nerves</a:t>
            </a:r>
          </a:p>
          <a:p>
            <a:pPr lvl="1"/>
            <a:r>
              <a:rPr lang="en-GB" dirty="0"/>
              <a:t>31 pairs from each nerve root (ventral and dorsal root nerves unite to form spinal nerve)</a:t>
            </a:r>
          </a:p>
        </p:txBody>
      </p:sp>
      <p:pic>
        <p:nvPicPr>
          <p:cNvPr id="16386" name="Picture 2" descr="Image result for gross anatomy of spinal cord">
            <a:extLst>
              <a:ext uri="{FF2B5EF4-FFF2-40B4-BE49-F238E27FC236}">
                <a16:creationId xmlns:a16="http://schemas.microsoft.com/office/drawing/2014/main" id="{3D8B243A-30B8-4DDE-AE93-99A7773B1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620688"/>
            <a:ext cx="31718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984381"/>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77A1AB"/>
      </a:hlink>
      <a:folHlink>
        <a:srgbClr val="9A5D78"/>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567</TotalTime>
  <Words>8787</Words>
  <Application>Microsoft Macintosh PowerPoint</Application>
  <PresentationFormat>On-screen Show (4:3)</PresentationFormat>
  <Paragraphs>1167</Paragraphs>
  <Slides>125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125</vt:i4>
      </vt:variant>
    </vt:vector>
  </HeadingPairs>
  <TitlesOfParts>
    <vt:vector size="130" baseType="lpstr">
      <vt:lpstr>Arial</vt:lpstr>
      <vt:lpstr>Calibri</vt:lpstr>
      <vt:lpstr>Franklin Gothic Book</vt:lpstr>
      <vt:lpstr>Wingdings</vt:lpstr>
      <vt:lpstr>Crop</vt:lpstr>
      <vt:lpstr>Orthopaedic Surgery</vt:lpstr>
      <vt:lpstr>Bone and muscle physiology</vt:lpstr>
      <vt:lpstr>Bone</vt:lpstr>
      <vt:lpstr>Structure of Bone</vt:lpstr>
      <vt:lpstr>Bone Development</vt:lpstr>
      <vt:lpstr>Joint Structure</vt:lpstr>
      <vt:lpstr>Muscle Structure</vt:lpstr>
      <vt:lpstr>Joint pathology</vt:lpstr>
      <vt:lpstr>Osteoarthritis</vt:lpstr>
      <vt:lpstr>Rheumatoid Arthritis</vt:lpstr>
      <vt:lpstr>Gout</vt:lpstr>
      <vt:lpstr>Pseudogout</vt:lpstr>
      <vt:lpstr>PowerPoint Presentation</vt:lpstr>
      <vt:lpstr>Osteochondritis Dissecans</vt:lpstr>
      <vt:lpstr>Bone pathology</vt:lpstr>
      <vt:lpstr>Osteoporosis</vt:lpstr>
      <vt:lpstr>Rickets/Osteomalacia</vt:lpstr>
      <vt:lpstr>Paget’s Disease of Bone</vt:lpstr>
      <vt:lpstr>Hip and thigh</vt:lpstr>
      <vt:lpstr>Anatomy of Hip</vt:lpstr>
      <vt:lpstr>PowerPoint Presentation</vt:lpstr>
      <vt:lpstr>Anatomy of Gluteal Region</vt:lpstr>
      <vt:lpstr>Surgical Approaches to Hip</vt:lpstr>
      <vt:lpstr>Osteoarthritis of Hip</vt:lpstr>
      <vt:lpstr>Other Hip Problems</vt:lpstr>
      <vt:lpstr>Anatomy of the Thigh</vt:lpstr>
      <vt:lpstr>PowerPoint Presentation</vt:lpstr>
      <vt:lpstr>Anatomy of Thigh</vt:lpstr>
      <vt:lpstr>knee</vt:lpstr>
      <vt:lpstr>Anatomy of the Knee</vt:lpstr>
      <vt:lpstr>Surgical Approaches to the Knee</vt:lpstr>
      <vt:lpstr>Osteoarthritis of the Knee</vt:lpstr>
      <vt:lpstr>Foot and ankle</vt:lpstr>
      <vt:lpstr>Anatomy of Lower Leg</vt:lpstr>
      <vt:lpstr>PowerPoint Presentation</vt:lpstr>
      <vt:lpstr>Anatomy of Ankle Joint</vt:lpstr>
      <vt:lpstr>Anatomy of Foot</vt:lpstr>
      <vt:lpstr>PowerPoint Presentation</vt:lpstr>
      <vt:lpstr>Other Disorders of Foot/Ankle</vt:lpstr>
      <vt:lpstr>Diabetic Foot</vt:lpstr>
      <vt:lpstr>Shoulder and humerus</vt:lpstr>
      <vt:lpstr>Anatomy of Shoulder</vt:lpstr>
      <vt:lpstr>Surgical Approaches</vt:lpstr>
      <vt:lpstr>Shoulder Disorders</vt:lpstr>
      <vt:lpstr>Anatomy of Upper Arm</vt:lpstr>
      <vt:lpstr>PowerPoint Presentation</vt:lpstr>
      <vt:lpstr>PowerPoint Presentation</vt:lpstr>
      <vt:lpstr>PowerPoint Presentation</vt:lpstr>
      <vt:lpstr>elbow</vt:lpstr>
      <vt:lpstr>Anatomy of Elbow</vt:lpstr>
      <vt:lpstr>PowerPoint Presentation</vt:lpstr>
      <vt:lpstr>Surgical Approaches</vt:lpstr>
      <vt:lpstr>Elbow Disorders</vt:lpstr>
      <vt:lpstr>Forearm and wrist</vt:lpstr>
      <vt:lpstr>Muscles</vt:lpstr>
      <vt:lpstr>PowerPoint Presentation</vt:lpstr>
      <vt:lpstr>PowerPoint Presentation</vt:lpstr>
      <vt:lpstr>PowerPoint Presentation</vt:lpstr>
      <vt:lpstr>Bones</vt:lpstr>
      <vt:lpstr>Bones of Wrist</vt:lpstr>
      <vt:lpstr>Bones of Hand</vt:lpstr>
      <vt:lpstr>Muscles of Hand</vt:lpstr>
      <vt:lpstr>PowerPoint Presentation</vt:lpstr>
      <vt:lpstr>PowerPoint Presentation</vt:lpstr>
      <vt:lpstr>Surgical Approaches to Forearm</vt:lpstr>
      <vt:lpstr>hand</vt:lpstr>
      <vt:lpstr>Movements of Fingers/Thumb</vt:lpstr>
      <vt:lpstr>Injuries</vt:lpstr>
      <vt:lpstr>Infections</vt:lpstr>
      <vt:lpstr>Other Disorders of Hand</vt:lpstr>
      <vt:lpstr>Upper Limb Neuropathies </vt:lpstr>
      <vt:lpstr>Orthopaedic infections</vt:lpstr>
      <vt:lpstr>Pathology</vt:lpstr>
      <vt:lpstr>Septic Arthritis</vt:lpstr>
      <vt:lpstr>Osteomyelitis</vt:lpstr>
      <vt:lpstr>TB of Skeleton</vt:lpstr>
      <vt:lpstr>Neoplasia </vt:lpstr>
      <vt:lpstr>Principles</vt:lpstr>
      <vt:lpstr>Primary Malignant</vt:lpstr>
      <vt:lpstr>Benign Tumours</vt:lpstr>
      <vt:lpstr>Skeletal Mets</vt:lpstr>
      <vt:lpstr>spine</vt:lpstr>
      <vt:lpstr>Development</vt:lpstr>
      <vt:lpstr>Function</vt:lpstr>
      <vt:lpstr>Anatomy</vt:lpstr>
      <vt:lpstr>Cervical Vertebrae</vt:lpstr>
      <vt:lpstr>Thoracic Vertebrae</vt:lpstr>
      <vt:lpstr>Lumbar Vertebrae</vt:lpstr>
      <vt:lpstr>Sacrum</vt:lpstr>
      <vt:lpstr>Ligaments</vt:lpstr>
      <vt:lpstr>Superficial Extrinsic Back Muscles</vt:lpstr>
      <vt:lpstr>PowerPoint Presentation</vt:lpstr>
      <vt:lpstr>Intrinsic – superficial </vt:lpstr>
      <vt:lpstr>Intrinsic – intermediate </vt:lpstr>
      <vt:lpstr>PowerPoint Presentation</vt:lpstr>
      <vt:lpstr>PowerPoint Presentation</vt:lpstr>
      <vt:lpstr>Suboccipital Triangle</vt:lpstr>
      <vt:lpstr>PowerPoint Presentation</vt:lpstr>
      <vt:lpstr>Nervous Structures</vt:lpstr>
      <vt:lpstr>Brachial Plexus</vt:lpstr>
      <vt:lpstr>PowerPoint Presentation</vt:lpstr>
      <vt:lpstr>Lumbar Plexus</vt:lpstr>
      <vt:lpstr>Spinal Nerves</vt:lpstr>
      <vt:lpstr>Defintions</vt:lpstr>
      <vt:lpstr>PowerPoint Presentation</vt:lpstr>
      <vt:lpstr>PowerPoint Presentation</vt:lpstr>
      <vt:lpstr>Autonomic Nervous System</vt:lpstr>
      <vt:lpstr>PowerPoint Presentation</vt:lpstr>
      <vt:lpstr>Blood Supply to Spinal Cord</vt:lpstr>
      <vt:lpstr>PowerPoint Presentation</vt:lpstr>
      <vt:lpstr>Pathology of Spine</vt:lpstr>
      <vt:lpstr>Lower Back Pain</vt:lpstr>
      <vt:lpstr>Surgical Management of Lumbar Spine</vt:lpstr>
      <vt:lpstr>Neck Pain</vt:lpstr>
      <vt:lpstr>Spinal Deformity</vt:lpstr>
      <vt:lpstr>Complications of surgery</vt:lpstr>
      <vt:lpstr>General Complications</vt:lpstr>
      <vt:lpstr>Local Complications</vt:lpstr>
      <vt:lpstr>Common orthopaedic problems in children</vt:lpstr>
      <vt:lpstr>Limping Child</vt:lpstr>
      <vt:lpstr>Foot Problems</vt:lpstr>
      <vt:lpstr>Rotational Deformities</vt:lpstr>
      <vt:lpstr>Knee Problems</vt:lpstr>
      <vt:lpstr>Metabolic Bone Disease</vt:lpstr>
      <vt:lpstr>Other Problems</vt:lpstr>
    </vt:vector>
  </TitlesOfParts>
  <Company>South West Yorkshire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Orthopaedic Surgery</dc:title>
  <dc:creator>Britton Danielle</dc:creator>
  <cp:lastModifiedBy>Danielle Britton (UG)</cp:lastModifiedBy>
  <cp:revision>63</cp:revision>
  <dcterms:created xsi:type="dcterms:W3CDTF">2018-01-29T07:35:45Z</dcterms:created>
  <dcterms:modified xsi:type="dcterms:W3CDTF">2024-08-05T09:58:02Z</dcterms:modified>
</cp:coreProperties>
</file>