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70" r:id="rId8"/>
    <p:sldId id="271" r:id="rId9"/>
    <p:sldId id="272" r:id="rId10"/>
    <p:sldId id="274" r:id="rId11"/>
    <p:sldId id="275" r:id="rId12"/>
    <p:sldId id="261" r:id="rId13"/>
    <p:sldId id="262" r:id="rId14"/>
    <p:sldId id="276" r:id="rId15"/>
    <p:sldId id="277" r:id="rId16"/>
    <p:sldId id="278" r:id="rId17"/>
    <p:sldId id="279" r:id="rId18"/>
    <p:sldId id="280" r:id="rId19"/>
    <p:sldId id="263" r:id="rId20"/>
    <p:sldId id="264" r:id="rId21"/>
    <p:sldId id="281" r:id="rId22"/>
    <p:sldId id="282" r:id="rId23"/>
    <p:sldId id="283" r:id="rId24"/>
    <p:sldId id="265" r:id="rId25"/>
    <p:sldId id="284" r:id="rId26"/>
    <p:sldId id="285" r:id="rId27"/>
    <p:sldId id="286" r:id="rId28"/>
    <p:sldId id="266" r:id="rId29"/>
    <p:sldId id="287" r:id="rId30"/>
    <p:sldId id="288" r:id="rId31"/>
    <p:sldId id="289" r:id="rId32"/>
    <p:sldId id="267" r:id="rId33"/>
    <p:sldId id="268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40F5EF9-98DD-4C6B-8BB6-7A170F1CFAE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14DE05C-F979-4183-A9B3-733D26B48C76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2612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EF9-98DD-4C6B-8BB6-7A170F1CFAE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E05C-F979-4183-A9B3-733D26B4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12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EF9-98DD-4C6B-8BB6-7A170F1CFAE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E05C-F979-4183-A9B3-733D26B4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25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EF9-98DD-4C6B-8BB6-7A170F1CFAE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E05C-F979-4183-A9B3-733D26B4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1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0F5EF9-98DD-4C6B-8BB6-7A170F1CFAE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4DE05C-F979-4183-A9B3-733D26B48C7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7728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EF9-98DD-4C6B-8BB6-7A170F1CFAE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E05C-F979-4183-A9B3-733D26B4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96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EF9-98DD-4C6B-8BB6-7A170F1CFAE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E05C-F979-4183-A9B3-733D26B4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8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EF9-98DD-4C6B-8BB6-7A170F1CFAE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E05C-F979-4183-A9B3-733D26B4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21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5EF9-98DD-4C6B-8BB6-7A170F1CFAE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E05C-F979-4183-A9B3-733D26B48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85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0F5EF9-98DD-4C6B-8BB6-7A170F1CFAE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4DE05C-F979-4183-A9B3-733D26B48C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206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0F5EF9-98DD-4C6B-8BB6-7A170F1CFAE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4DE05C-F979-4183-A9B3-733D26B48C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867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40F5EF9-98DD-4C6B-8BB6-7A170F1CFAE1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14DE05C-F979-4183-A9B3-733D26B48C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272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j9aK2ECcFE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2WK4Mt__CY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7020-FAEC-4C97-BAE7-C18E4357A7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Vascular Surgery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CE42B-D389-465B-B843-EFC202694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6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B379-C0FA-46F4-BCD2-51E0DF46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49F0-8E4A-4B86-A0FA-EA0D2186A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5943"/>
            <a:ext cx="9601200" cy="502104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Expands </a:t>
            </a:r>
            <a:r>
              <a:rPr lang="en-GB" dirty="0">
                <a:sym typeface="Wingdings" panose="05000000000000000000" pitchFamily="2" charset="2"/>
              </a:rPr>
              <a:t> rupture (size biggest risk factor for rupture)</a:t>
            </a:r>
            <a:endParaRPr lang="en-GB" dirty="0"/>
          </a:p>
          <a:p>
            <a:r>
              <a:rPr lang="en-GB" dirty="0"/>
              <a:t>Commonest site = </a:t>
            </a:r>
            <a:r>
              <a:rPr lang="en-GB" dirty="0" err="1"/>
              <a:t>infrarenal</a:t>
            </a:r>
            <a:r>
              <a:rPr lang="en-GB" dirty="0"/>
              <a:t> abdominal aorta </a:t>
            </a:r>
          </a:p>
          <a:p>
            <a:r>
              <a:rPr lang="en-GB" dirty="0"/>
              <a:t>RF: smoking, high cholesterol</a:t>
            </a:r>
          </a:p>
          <a:p>
            <a:r>
              <a:rPr lang="en-GB" dirty="0"/>
              <a:t>S: incidental finding on imaging, central pain radiating to back, rupture (hypotension, pain, bruising in flanks), shock, embolization (thrombus from aneurysm can cause acute limb ischaemia)</a:t>
            </a:r>
          </a:p>
          <a:p>
            <a:pPr lvl="1"/>
            <a:r>
              <a:rPr lang="en-GB" dirty="0"/>
              <a:t>if symptomatic – needs urgent repair, cause of death </a:t>
            </a:r>
          </a:p>
          <a:p>
            <a:r>
              <a:rPr lang="en-GB" dirty="0"/>
              <a:t>Screening: 65 year old males get one off USS and if &gt;5.5cm, offered surgical repair and if &lt;5.5cm, monitor with repeat USS</a:t>
            </a:r>
          </a:p>
          <a:p>
            <a:r>
              <a:rPr lang="en-GB" dirty="0" err="1"/>
              <a:t>Tx</a:t>
            </a:r>
            <a:r>
              <a:rPr lang="en-GB" dirty="0"/>
              <a:t>: graft/endovascular stenting (requires CT prior to surgery) – OPEN/EVAR</a:t>
            </a:r>
          </a:p>
          <a:p>
            <a:pPr lvl="1"/>
            <a:r>
              <a:rPr lang="en-GB" dirty="0"/>
              <a:t>Complications:</a:t>
            </a:r>
          </a:p>
          <a:p>
            <a:pPr lvl="2"/>
            <a:r>
              <a:rPr lang="en-GB" dirty="0"/>
              <a:t>Immediate – haemorrhage, distal embolization </a:t>
            </a:r>
          </a:p>
          <a:p>
            <a:pPr lvl="2"/>
            <a:r>
              <a:rPr lang="en-GB" dirty="0"/>
              <a:t>Early – haemorrhage, MI, renal failure, DIC, ARDS, DVT/PE</a:t>
            </a:r>
          </a:p>
          <a:p>
            <a:pPr lvl="2"/>
            <a:r>
              <a:rPr lang="en-GB" dirty="0"/>
              <a:t>Late – graft infection, </a:t>
            </a:r>
            <a:r>
              <a:rPr lang="en-GB" dirty="0" err="1"/>
              <a:t>aortoenteric</a:t>
            </a:r>
            <a:r>
              <a:rPr lang="en-GB" dirty="0"/>
              <a:t> fistula, anastomotic aneurysm </a:t>
            </a:r>
          </a:p>
          <a:p>
            <a:pPr lvl="1"/>
            <a:r>
              <a:rPr lang="en-GB" dirty="0"/>
              <a:t>Specific EVAR complications:</a:t>
            </a:r>
          </a:p>
          <a:p>
            <a:pPr lvl="2"/>
            <a:r>
              <a:rPr lang="en-GB" dirty="0" err="1"/>
              <a:t>Endoleak</a:t>
            </a:r>
            <a:r>
              <a:rPr lang="en-GB" dirty="0"/>
              <a:t> </a:t>
            </a:r>
          </a:p>
          <a:p>
            <a:r>
              <a:rPr lang="en-GB" dirty="0">
                <a:hlinkClick r:id="rId2"/>
              </a:rPr>
              <a:t>https://www.youtube.com/watch?v=j9aK2ECcFEY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9AF7B-4A2A-4C28-9B1A-7A0D6D171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835" y="157868"/>
            <a:ext cx="4876800" cy="20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5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6BC1-8773-4E93-A005-70D61C30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Peripheral Aneurysms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A2E6-86F0-4D02-BD6C-E4BC25DE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3999"/>
            <a:ext cx="9601200" cy="481874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Popliteal </a:t>
            </a:r>
          </a:p>
          <a:p>
            <a:pPr lvl="1"/>
            <a:r>
              <a:rPr lang="en-GB" dirty="0" err="1"/>
              <a:t>Expansile</a:t>
            </a:r>
            <a:r>
              <a:rPr lang="en-GB" dirty="0"/>
              <a:t> swelling, distal emboli (peripheral ischaemia), rupture is rare</a:t>
            </a:r>
          </a:p>
          <a:p>
            <a:pPr lvl="1"/>
            <a:r>
              <a:rPr lang="en-GB" dirty="0"/>
              <a:t>Diagnosed on USS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surgical repair via ligation and vein bypass graft/endovascular stenting </a:t>
            </a:r>
          </a:p>
          <a:p>
            <a:r>
              <a:rPr lang="en-GB" dirty="0"/>
              <a:t>Femoral</a:t>
            </a:r>
          </a:p>
          <a:p>
            <a:pPr lvl="1"/>
            <a:r>
              <a:rPr lang="en-GB" dirty="0"/>
              <a:t>Commonly false</a:t>
            </a:r>
          </a:p>
          <a:p>
            <a:pPr lvl="1"/>
            <a:r>
              <a:rPr lang="en-GB" dirty="0"/>
              <a:t>Asymptomatic and rarely rupture 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surgical repair via insertion of prosthetic graft/reversed saphenous vein</a:t>
            </a:r>
          </a:p>
          <a:p>
            <a:pPr lvl="1"/>
            <a:r>
              <a:rPr lang="en-GB" dirty="0"/>
              <a:t>Difficult to treat if due to IVDU and infected </a:t>
            </a:r>
          </a:p>
          <a:p>
            <a:r>
              <a:rPr lang="en-GB" dirty="0"/>
              <a:t>Iliac</a:t>
            </a:r>
          </a:p>
          <a:p>
            <a:pPr lvl="1"/>
            <a:r>
              <a:rPr lang="en-GB" dirty="0"/>
              <a:t>Associated with AAA</a:t>
            </a:r>
          </a:p>
          <a:p>
            <a:r>
              <a:rPr lang="en-GB" dirty="0"/>
              <a:t>Visceral artery</a:t>
            </a:r>
          </a:p>
          <a:p>
            <a:r>
              <a:rPr lang="en-GB" dirty="0"/>
              <a:t>Splenic </a:t>
            </a:r>
          </a:p>
          <a:p>
            <a:pPr lvl="1"/>
            <a:r>
              <a:rPr lang="en-GB" dirty="0"/>
              <a:t>S: asymptomatic, left upper quadrant pain</a:t>
            </a:r>
          </a:p>
          <a:p>
            <a:pPr lvl="1"/>
            <a:r>
              <a:rPr lang="en-GB" dirty="0"/>
              <a:t>Ix: signet ring calcification in LUQ on XR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ligation, resection, embolization, stenting </a:t>
            </a:r>
          </a:p>
        </p:txBody>
      </p:sp>
    </p:spTree>
    <p:extLst>
      <p:ext uri="{BB962C8B-B14F-4D97-AF65-F5344CB8AC3E}">
        <p14:creationId xmlns:p14="http://schemas.microsoft.com/office/powerpoint/2010/main" val="194949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8921AF-F25F-4876-BD5E-895EF53F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LOWER LIMB ISCHAEMIA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E9FC1-002F-4771-98B6-A596C1994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8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5CD1-93DE-4A85-90F2-50661CC2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of Lower Limb Arteries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022E7A-EEAC-45DD-8C38-843CAE02C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 result for leg arteries">
            <a:extLst>
              <a:ext uri="{FF2B5EF4-FFF2-40B4-BE49-F238E27FC236}">
                <a16:creationId xmlns:a16="http://schemas.microsoft.com/office/drawing/2014/main" id="{806133C3-3DB9-4816-9C78-3A7F0983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34" y="1318882"/>
            <a:ext cx="3663438" cy="55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5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1DF1-39E4-4467-B9B3-3F914ECD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Pathology of Peripheral Vascular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01A1-96BA-45D6-90B5-E22702B2B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380"/>
            <a:ext cx="10515600" cy="591410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PVD = occlusive vascular disease in limbs </a:t>
            </a:r>
          </a:p>
          <a:p>
            <a:r>
              <a:rPr lang="en-GB" dirty="0"/>
              <a:t>Causes: atherosclerosis with thrombosis, vasculitis, CTD</a:t>
            </a:r>
          </a:p>
          <a:p>
            <a:r>
              <a:rPr lang="en-GB" dirty="0"/>
              <a:t>Atherosclerosis</a:t>
            </a:r>
          </a:p>
          <a:p>
            <a:pPr lvl="1"/>
            <a:r>
              <a:rPr lang="en-GB" dirty="0"/>
              <a:t>Intimal accumulation of lipids and fibrous tissue</a:t>
            </a:r>
          </a:p>
          <a:p>
            <a:pPr lvl="2"/>
            <a:r>
              <a:rPr lang="en-GB" dirty="0"/>
              <a:t>Plaque beneath endothelium</a:t>
            </a:r>
          </a:p>
          <a:p>
            <a:pPr lvl="2"/>
            <a:r>
              <a:rPr lang="en-GB" dirty="0"/>
              <a:t>Fatty streak composed of lipids which develops into plaque via two hypotheses</a:t>
            </a:r>
          </a:p>
          <a:p>
            <a:pPr lvl="3"/>
            <a:r>
              <a:rPr lang="en-GB" dirty="0"/>
              <a:t>RESPONSE TO INJURY HYPOTHESIS – intimal damage leads to monocyte and platelet adhesion to lumen and migration into vessel intima </a:t>
            </a:r>
            <a:r>
              <a:rPr lang="en-GB" dirty="0">
                <a:sym typeface="Wingdings" panose="05000000000000000000" pitchFamily="2" charset="2"/>
              </a:rPr>
              <a:t> PDGF release  promotes smooth muscle migration to developing plaque and monocytes consume lipids to form foam cells</a:t>
            </a:r>
          </a:p>
          <a:p>
            <a:pPr lvl="3"/>
            <a:r>
              <a:rPr lang="en-GB" dirty="0">
                <a:sym typeface="Wingdings" panose="05000000000000000000" pitchFamily="2" charset="2"/>
              </a:rPr>
              <a:t>MARCOPHAGE HYPOTHESIS – lipids collect in macrophages which breakdown to form lipid rich pool to propagate disease process </a:t>
            </a:r>
            <a:endParaRPr lang="en-GB" dirty="0"/>
          </a:p>
          <a:p>
            <a:pPr lvl="1"/>
            <a:r>
              <a:rPr lang="en-GB" dirty="0"/>
              <a:t>RF: smoking, HTN, diabetes, hyperlipidaemia</a:t>
            </a:r>
          </a:p>
          <a:p>
            <a:pPr lvl="1"/>
            <a:r>
              <a:rPr lang="en-GB" dirty="0"/>
              <a:t>Complications of plaques	</a:t>
            </a:r>
          </a:p>
          <a:p>
            <a:pPr lvl="2"/>
            <a:r>
              <a:rPr lang="en-GB" dirty="0"/>
              <a:t>Thrombosis – solid mass of blood constituents (platelets, fibrin, RBC) in vasculature; development dependant of </a:t>
            </a:r>
            <a:r>
              <a:rPr lang="en-GB" dirty="0" err="1"/>
              <a:t>Virchows</a:t>
            </a:r>
            <a:r>
              <a:rPr lang="en-GB" dirty="0"/>
              <a:t> triad; secondary to atheroma in arteries/venous stasis in veins </a:t>
            </a:r>
          </a:p>
          <a:p>
            <a:pPr lvl="2"/>
            <a:r>
              <a:rPr lang="en-GB" dirty="0"/>
              <a:t>Embolism – mass of material within vasculature that </a:t>
            </a:r>
            <a:r>
              <a:rPr lang="en-GB" b="1" dirty="0"/>
              <a:t>block lumen;</a:t>
            </a:r>
            <a:r>
              <a:rPr lang="en-GB" dirty="0"/>
              <a:t> most derived from thrombus </a:t>
            </a:r>
          </a:p>
          <a:p>
            <a:pPr lvl="3"/>
            <a:r>
              <a:rPr lang="en-GB" dirty="0" err="1"/>
              <a:t>Ie</a:t>
            </a:r>
            <a:r>
              <a:rPr lang="en-GB" dirty="0"/>
              <a:t> PE</a:t>
            </a:r>
          </a:p>
          <a:p>
            <a:r>
              <a:rPr lang="en-GB" dirty="0" err="1"/>
              <a:t>Vasculitides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Inflammatory disorders of blood vessels </a:t>
            </a:r>
          </a:p>
          <a:p>
            <a:pPr lvl="1"/>
            <a:r>
              <a:rPr lang="en-GB" dirty="0"/>
              <a:t>See finals note</a:t>
            </a:r>
          </a:p>
          <a:p>
            <a:pPr lvl="1"/>
            <a:r>
              <a:rPr lang="en-GB" dirty="0" err="1"/>
              <a:t>Buergers</a:t>
            </a:r>
            <a:r>
              <a:rPr lang="en-GB" dirty="0"/>
              <a:t> disease – obliteration of distal arteries in young men who smoke heavily </a:t>
            </a:r>
          </a:p>
          <a:p>
            <a:pPr lvl="1"/>
            <a:r>
              <a:rPr lang="en-GB" dirty="0"/>
              <a:t>GCA – affects temporal arteries; headache and temporal tenderness; give steroids </a:t>
            </a:r>
          </a:p>
          <a:p>
            <a:pPr lvl="1"/>
            <a:r>
              <a:rPr lang="en-GB" dirty="0"/>
              <a:t>Takayasu’s arteritis – ischaemic symptoms in upper limb </a:t>
            </a:r>
          </a:p>
        </p:txBody>
      </p:sp>
      <p:pic>
        <p:nvPicPr>
          <p:cNvPr id="1026" name="Picture 2" descr="Image result for virchow triad">
            <a:extLst>
              <a:ext uri="{FF2B5EF4-FFF2-40B4-BE49-F238E27FC236}">
                <a16:creationId xmlns:a16="http://schemas.microsoft.com/office/drawing/2014/main" id="{37E9BC8F-A424-48B3-B246-3B0189796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32" y="825908"/>
            <a:ext cx="3039062" cy="20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0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46F9-150A-49EA-819A-E2BC8609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Acute Limb Ischaemia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FE046-78FC-4B47-B508-A0D0F8E89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Surgical emergency </a:t>
            </a:r>
          </a:p>
          <a:p>
            <a:r>
              <a:rPr lang="en-GB" dirty="0"/>
              <a:t>Causes: embolus, acute on chronic thrombosis, trauma, aortic dissection</a:t>
            </a:r>
          </a:p>
          <a:p>
            <a:r>
              <a:rPr lang="en-GB" dirty="0"/>
              <a:t>S: pain, pallor, paraesthesia, </a:t>
            </a:r>
            <a:r>
              <a:rPr lang="en-GB" dirty="0" err="1"/>
              <a:t>perishingly</a:t>
            </a:r>
            <a:r>
              <a:rPr lang="en-GB" dirty="0"/>
              <a:t> cold, paralysis, pulseless</a:t>
            </a:r>
          </a:p>
          <a:p>
            <a:r>
              <a:rPr lang="en-GB" dirty="0" err="1"/>
              <a:t>Tx</a:t>
            </a:r>
            <a:r>
              <a:rPr lang="en-GB" dirty="0"/>
              <a:t>: resus, anticoagulation, surgery (thrombolysis/embolectomy/arterial bypass/reperfusion), long term management includes long term anticoagulation and arteriography to look for other sources of emboli </a:t>
            </a:r>
          </a:p>
          <a:p>
            <a:pPr lvl="1"/>
            <a:r>
              <a:rPr lang="en-GB" dirty="0"/>
              <a:t>Embolectomy </a:t>
            </a:r>
            <a:r>
              <a:rPr lang="en-GB" dirty="0">
                <a:hlinkClick r:id="rId2"/>
              </a:rPr>
              <a:t>https://www.youtube.com/watch?v=2WK4Mt__CYs</a:t>
            </a:r>
            <a:r>
              <a:rPr lang="en-GB" dirty="0"/>
              <a:t> </a:t>
            </a:r>
          </a:p>
          <a:p>
            <a:r>
              <a:rPr lang="en-GB" dirty="0"/>
              <a:t>Complications:</a:t>
            </a:r>
          </a:p>
          <a:p>
            <a:pPr lvl="1"/>
            <a:r>
              <a:rPr lang="en-GB" dirty="0"/>
              <a:t>Reperfusion injury – body releases lots of metabolism products, causing oedema/rhabdomyolysis/renal failure </a:t>
            </a:r>
          </a:p>
          <a:p>
            <a:pPr lvl="1"/>
            <a:r>
              <a:rPr lang="en-GB" dirty="0"/>
              <a:t>Compartment syndrome – lower legs have lateral/anterior/posterior compartments, requires urgent fasciotomy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A2E4C-6AEE-4D51-9C9E-450BE3814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422" y="0"/>
            <a:ext cx="2695460" cy="23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0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6D78-5C77-4799-BDD3-5584810E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Chronic Lower Limb Ischaemia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3F0D3-6331-4E87-A0A6-B04163E76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900"/>
            <a:ext cx="10515600" cy="503237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Causes: atherosclerosis</a:t>
            </a:r>
          </a:p>
          <a:p>
            <a:r>
              <a:rPr lang="en-GB" dirty="0"/>
              <a:t>Common sites: aortic bifurcation, common iliac bifurcation </a:t>
            </a:r>
          </a:p>
          <a:p>
            <a:r>
              <a:rPr lang="en-GB" dirty="0"/>
              <a:t>RF: smoking, diabetes</a:t>
            </a:r>
          </a:p>
          <a:p>
            <a:r>
              <a:rPr lang="en-GB" dirty="0"/>
              <a:t>S: pain (intermittent claudication </a:t>
            </a:r>
            <a:r>
              <a:rPr lang="en-GB" dirty="0">
                <a:sym typeface="Wingdings" panose="05000000000000000000" pitchFamily="2" charset="2"/>
              </a:rPr>
              <a:t> rest pain, skin ulceration  gangrene)</a:t>
            </a:r>
          </a:p>
          <a:p>
            <a:r>
              <a:rPr lang="en-GB" dirty="0">
                <a:sym typeface="Wingdings" panose="05000000000000000000" pitchFamily="2" charset="2"/>
              </a:rPr>
              <a:t>Ix: ABPI </a:t>
            </a:r>
          </a:p>
          <a:p>
            <a:r>
              <a:rPr lang="en-GB" dirty="0" err="1">
                <a:sym typeface="Wingdings" panose="05000000000000000000" pitchFamily="2" charset="2"/>
              </a:rPr>
              <a:t>Tx</a:t>
            </a:r>
            <a:r>
              <a:rPr lang="en-GB" dirty="0">
                <a:sym typeface="Wingdings" panose="05000000000000000000" pitchFamily="2" charset="2"/>
              </a:rPr>
              <a:t>: medical management then surgery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Correct risk factors, </a:t>
            </a:r>
            <a:r>
              <a:rPr lang="en-GB" dirty="0" err="1">
                <a:sym typeface="Wingdings" panose="05000000000000000000" pitchFamily="2" charset="2"/>
              </a:rPr>
              <a:t>antiplatelets</a:t>
            </a:r>
            <a:r>
              <a:rPr lang="en-GB" dirty="0">
                <a:sym typeface="Wingdings" panose="05000000000000000000" pitchFamily="2" charset="2"/>
              </a:rPr>
              <a:t>, BP control, vasodilators (nifedipine)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Interventional radiology (angioplasty – balloon inserted via </a:t>
            </a:r>
            <a:r>
              <a:rPr lang="en-GB" dirty="0" err="1">
                <a:sym typeface="Wingdings" panose="05000000000000000000" pitchFamily="2" charset="2"/>
              </a:rPr>
              <a:t>cathter</a:t>
            </a:r>
            <a:r>
              <a:rPr lang="en-GB" dirty="0">
                <a:sym typeface="Wingdings" panose="05000000000000000000" pitchFamily="2" charset="2"/>
              </a:rPr>
              <a:t> and inflated across stenosis/stenting – expandable metal </a:t>
            </a:r>
            <a:r>
              <a:rPr lang="en-GB" dirty="0" err="1">
                <a:sym typeface="Wingdings" panose="05000000000000000000" pitchFamily="2" charset="2"/>
              </a:rPr>
              <a:t>prothetics</a:t>
            </a:r>
            <a:r>
              <a:rPr lang="en-GB" dirty="0">
                <a:sym typeface="Wingdings" panose="05000000000000000000" pitchFamily="2" charset="2"/>
              </a:rPr>
              <a:t>) or surgery limited to critical limb ischaemia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Surgery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Grafts – either replace diseased region with graft or use graft to divert blood to ischaemic area VIDEO</a:t>
            </a:r>
          </a:p>
          <a:p>
            <a:pPr lvl="3"/>
            <a:r>
              <a:rPr lang="en-GB" dirty="0">
                <a:sym typeface="Wingdings" panose="05000000000000000000" pitchFamily="2" charset="2"/>
              </a:rPr>
              <a:t>Complications:</a:t>
            </a:r>
          </a:p>
          <a:p>
            <a:pPr lvl="4"/>
            <a:r>
              <a:rPr lang="en-GB" dirty="0">
                <a:sym typeface="Wingdings" panose="05000000000000000000" pitchFamily="2" charset="2"/>
              </a:rPr>
              <a:t>Early – haemorrhage, infection, DVT</a:t>
            </a:r>
          </a:p>
          <a:p>
            <a:pPr lvl="4"/>
            <a:r>
              <a:rPr lang="en-GB" dirty="0">
                <a:sym typeface="Wingdings" panose="05000000000000000000" pitchFamily="2" charset="2"/>
              </a:rPr>
              <a:t>Late – graft thrombosis, false aneurysm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515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C593-D2EE-4C5E-B8E4-3043746F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Amputations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0FAA1-C841-424E-9F90-A05D0AC6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51429"/>
            <a:ext cx="9601200" cy="512354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Indications</a:t>
            </a:r>
          </a:p>
          <a:p>
            <a:pPr lvl="1"/>
            <a:r>
              <a:rPr lang="en-GB" dirty="0"/>
              <a:t>Dying tissue (vascular disease, gangrene)</a:t>
            </a:r>
          </a:p>
          <a:p>
            <a:pPr lvl="1"/>
            <a:r>
              <a:rPr lang="en-GB" dirty="0"/>
              <a:t>Dangerous (tumour, severe infection)</a:t>
            </a:r>
          </a:p>
          <a:p>
            <a:pPr lvl="1"/>
            <a:r>
              <a:rPr lang="en-GB" dirty="0"/>
              <a:t>Damned nuisance (useless, painful limb, neurological damage)</a:t>
            </a:r>
          </a:p>
          <a:p>
            <a:r>
              <a:rPr lang="en-GB" dirty="0"/>
              <a:t>Levels</a:t>
            </a:r>
          </a:p>
          <a:p>
            <a:pPr lvl="1"/>
            <a:r>
              <a:rPr lang="en-GB" dirty="0"/>
              <a:t>Needs to be proximal enough for good healing, but more distal amputations have better recovery </a:t>
            </a:r>
          </a:p>
          <a:p>
            <a:pPr lvl="1"/>
            <a:r>
              <a:rPr lang="en-GB" dirty="0" err="1"/>
              <a:t>Eg</a:t>
            </a:r>
            <a:r>
              <a:rPr lang="en-GB" dirty="0"/>
              <a:t> hip disarticulation, above knee, supracondylar, through knee, below knee, </a:t>
            </a:r>
            <a:r>
              <a:rPr lang="en-GB" dirty="0" err="1"/>
              <a:t>syme’s</a:t>
            </a:r>
            <a:r>
              <a:rPr lang="en-GB" dirty="0"/>
              <a:t>, </a:t>
            </a:r>
            <a:r>
              <a:rPr lang="en-GB" dirty="0" err="1"/>
              <a:t>transmetatarsal</a:t>
            </a:r>
            <a:r>
              <a:rPr lang="en-GB" dirty="0"/>
              <a:t>, toes </a:t>
            </a:r>
          </a:p>
          <a:p>
            <a:r>
              <a:rPr lang="en-GB" dirty="0"/>
              <a:t>Stump</a:t>
            </a:r>
          </a:p>
          <a:p>
            <a:pPr lvl="1"/>
            <a:r>
              <a:rPr lang="en-GB" dirty="0"/>
              <a:t>Heals by primary intention</a:t>
            </a:r>
          </a:p>
          <a:p>
            <a:pPr lvl="1"/>
            <a:r>
              <a:rPr lang="en-GB" dirty="0"/>
              <a:t>Is freely mobile</a:t>
            </a:r>
          </a:p>
          <a:p>
            <a:pPr lvl="1"/>
            <a:r>
              <a:rPr lang="en-GB" dirty="0"/>
              <a:t>Has good soft tissue cover over bone end</a:t>
            </a:r>
          </a:p>
          <a:p>
            <a:pPr lvl="1"/>
            <a:r>
              <a:rPr lang="en-GB" dirty="0"/>
              <a:t>Conical shape</a:t>
            </a:r>
          </a:p>
          <a:p>
            <a:pPr lvl="1"/>
            <a:r>
              <a:rPr lang="en-GB" dirty="0"/>
              <a:t>Has mobile joint above amputation level</a:t>
            </a:r>
          </a:p>
          <a:p>
            <a:pPr lvl="1"/>
            <a:r>
              <a:rPr lang="en-GB" dirty="0"/>
              <a:t>Does not transmit pressure through scar</a:t>
            </a:r>
          </a:p>
          <a:p>
            <a:r>
              <a:rPr lang="en-GB" dirty="0"/>
              <a:t>Complications</a:t>
            </a:r>
          </a:p>
          <a:p>
            <a:pPr lvl="1"/>
            <a:r>
              <a:rPr lang="en-GB" dirty="0"/>
              <a:t>Early – haemorrhage, infection, wound dehiscence, ischaemia, DVT</a:t>
            </a:r>
          </a:p>
          <a:p>
            <a:pPr lvl="1"/>
            <a:r>
              <a:rPr lang="en-GB" dirty="0"/>
              <a:t>Late – pain (phantom limb), chronic infection, ulceration of stump </a:t>
            </a:r>
          </a:p>
        </p:txBody>
      </p:sp>
    </p:spTree>
    <p:extLst>
      <p:ext uri="{BB962C8B-B14F-4D97-AF65-F5344CB8AC3E}">
        <p14:creationId xmlns:p14="http://schemas.microsoft.com/office/powerpoint/2010/main" val="3481654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E39C-2746-43BA-9049-3949E6EA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Diabetic Foot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D62E7-4762-4E99-B605-090DBF7B1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Combination of:</a:t>
            </a:r>
          </a:p>
          <a:p>
            <a:pPr lvl="1"/>
            <a:r>
              <a:rPr lang="en-GB" dirty="0"/>
              <a:t>Atherosclerosis – accelerated in diabetes</a:t>
            </a:r>
          </a:p>
          <a:p>
            <a:pPr lvl="1"/>
            <a:r>
              <a:rPr lang="en-GB" dirty="0"/>
              <a:t>Peripheral neuropathy – affects motor, autonomic and sensory nerves</a:t>
            </a:r>
          </a:p>
          <a:p>
            <a:pPr lvl="1"/>
            <a:r>
              <a:rPr lang="en-GB" dirty="0"/>
              <a:t>Impaired tissue metabolism</a:t>
            </a:r>
          </a:p>
          <a:p>
            <a:pPr lvl="1"/>
            <a:r>
              <a:rPr lang="en-GB" dirty="0"/>
              <a:t>Infection</a:t>
            </a:r>
          </a:p>
          <a:p>
            <a:r>
              <a:rPr lang="en-GB" dirty="0"/>
              <a:t>Management</a:t>
            </a:r>
          </a:p>
          <a:p>
            <a:pPr lvl="1"/>
            <a:r>
              <a:rPr lang="en-GB" dirty="0"/>
              <a:t>Education </a:t>
            </a:r>
          </a:p>
          <a:p>
            <a:pPr lvl="1"/>
            <a:r>
              <a:rPr lang="en-GB" dirty="0"/>
              <a:t>Skin and nail care</a:t>
            </a:r>
          </a:p>
        </p:txBody>
      </p:sp>
      <p:pic>
        <p:nvPicPr>
          <p:cNvPr id="2050" name="Picture 2" descr="Image result for diabetic foot">
            <a:extLst>
              <a:ext uri="{FF2B5EF4-FFF2-40B4-BE49-F238E27FC236}">
                <a16:creationId xmlns:a16="http://schemas.microsoft.com/office/drawing/2014/main" id="{1C83A6C8-2D5C-4628-B9BA-A40E93DC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88" y="3438525"/>
            <a:ext cx="61626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93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83C76-2C4B-4D5B-82D4-ECB033CC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CAROTID ARTERY DISEASE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08698-ECD7-49F6-90AF-F4B625E29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3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3B9D-90CE-46CF-AE42-FFB49BBE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5A130-F247-4936-8BD2-8AFCDBF9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Vascular disease includes:</a:t>
            </a:r>
          </a:p>
          <a:p>
            <a:pPr lvl="1"/>
            <a:r>
              <a:rPr lang="en-GB" dirty="0"/>
              <a:t>Arterial disease – occlusive, aneurysm, carotid, trauma</a:t>
            </a:r>
          </a:p>
          <a:p>
            <a:pPr lvl="1"/>
            <a:r>
              <a:rPr lang="en-GB" dirty="0"/>
              <a:t>Venous disease – thromboembolic, varicose veins, leg ulcers</a:t>
            </a:r>
          </a:p>
          <a:p>
            <a:pPr lvl="1"/>
            <a:r>
              <a:rPr lang="en-GB" dirty="0"/>
              <a:t>Lymphatic disease </a:t>
            </a:r>
          </a:p>
          <a:p>
            <a:pPr lvl="1"/>
            <a:r>
              <a:rPr lang="en-GB" dirty="0"/>
              <a:t>Miscellaneous – amputations</a:t>
            </a:r>
          </a:p>
          <a:p>
            <a:r>
              <a:rPr lang="en-GB" dirty="0"/>
              <a:t>Arterial interventions are performed to improve arterial flow and prevent vascular catastrophe </a:t>
            </a:r>
          </a:p>
        </p:txBody>
      </p:sp>
    </p:spTree>
    <p:extLst>
      <p:ext uri="{BB962C8B-B14F-4D97-AF65-F5344CB8AC3E}">
        <p14:creationId xmlns:p14="http://schemas.microsoft.com/office/powerpoint/2010/main" val="3776452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9CD9-B741-4C0B-8F2A-F19E3770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Carotid Anatomy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EBD46-0413-412F-879F-9E7B4BB82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Common carotid</a:t>
            </a:r>
          </a:p>
          <a:p>
            <a:pPr lvl="1"/>
            <a:r>
              <a:rPr lang="en-GB" dirty="0"/>
              <a:t>From brachiocephalic trunk (right) and arch of aorta (left)</a:t>
            </a:r>
          </a:p>
          <a:p>
            <a:pPr lvl="1"/>
            <a:r>
              <a:rPr lang="en-GB" dirty="0"/>
              <a:t>Ends at C4</a:t>
            </a:r>
          </a:p>
          <a:p>
            <a:pPr lvl="1"/>
            <a:r>
              <a:rPr lang="en-GB" dirty="0"/>
              <a:t>Divides in carotids</a:t>
            </a:r>
          </a:p>
          <a:p>
            <a:pPr lvl="2"/>
            <a:r>
              <a:rPr lang="en-GB" dirty="0"/>
              <a:t>External carotid – supplies face</a:t>
            </a:r>
          </a:p>
          <a:p>
            <a:pPr lvl="3"/>
            <a:r>
              <a:rPr lang="en-GB" dirty="0"/>
              <a:t>Branches: </a:t>
            </a:r>
          </a:p>
          <a:p>
            <a:pPr lvl="4"/>
            <a:r>
              <a:rPr lang="en-GB" dirty="0"/>
              <a:t>From front – superior thyroid/lingual/facial </a:t>
            </a:r>
          </a:p>
          <a:p>
            <a:pPr lvl="4"/>
            <a:r>
              <a:rPr lang="en-GB" dirty="0"/>
              <a:t>Deep medial – ascending pharyngeal</a:t>
            </a:r>
          </a:p>
          <a:p>
            <a:pPr lvl="4"/>
            <a:r>
              <a:rPr lang="en-GB" dirty="0"/>
              <a:t>From behind – occipital/posterior auricular</a:t>
            </a:r>
          </a:p>
          <a:p>
            <a:pPr lvl="4"/>
            <a:r>
              <a:rPr lang="en-GB" dirty="0"/>
              <a:t>Terminal – superficial temporal/maxillary </a:t>
            </a:r>
          </a:p>
          <a:p>
            <a:pPr lvl="2"/>
            <a:r>
              <a:rPr lang="en-GB" dirty="0"/>
              <a:t>Internal carotid – supplies cranial and orbital cavity </a:t>
            </a:r>
          </a:p>
          <a:p>
            <a:pPr lvl="3"/>
            <a:r>
              <a:rPr lang="en-GB" dirty="0"/>
              <a:t>Contains carotid sinus (baroreceptors)</a:t>
            </a:r>
          </a:p>
          <a:p>
            <a:r>
              <a:rPr lang="en-GB" dirty="0"/>
              <a:t>Circle of Willis – supplied by ICA and basilar artery </a:t>
            </a:r>
          </a:p>
        </p:txBody>
      </p:sp>
    </p:spTree>
    <p:extLst>
      <p:ext uri="{BB962C8B-B14F-4D97-AF65-F5344CB8AC3E}">
        <p14:creationId xmlns:p14="http://schemas.microsoft.com/office/powerpoint/2010/main" val="2949725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83EE-856F-4E07-9B6C-2E91054E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Physiology of Cerebral Circulation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4CB3-0911-4E85-A7FD-0BA460B3C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Regulation</a:t>
            </a:r>
          </a:p>
          <a:p>
            <a:pPr lvl="1"/>
            <a:r>
              <a:rPr lang="en-GB" dirty="0"/>
              <a:t>Myogenic mechanisms – maintain perfusion over wide pressure range; increased pressure causes increased wall tension leading to smooth muscle contraction in vessel walls (constriction)</a:t>
            </a:r>
          </a:p>
          <a:p>
            <a:pPr lvl="1"/>
            <a:r>
              <a:rPr lang="en-GB" dirty="0"/>
              <a:t>Metabolic mechanisms – cerebral vessels sensitive to changes in PaCO2 (increases in co2 cause vasodilation)</a:t>
            </a:r>
          </a:p>
          <a:p>
            <a:r>
              <a:rPr lang="en-GB" dirty="0"/>
              <a:t>Measuring cerebral blood flow</a:t>
            </a:r>
          </a:p>
          <a:p>
            <a:pPr lvl="1"/>
            <a:r>
              <a:rPr lang="en-GB" dirty="0"/>
              <a:t>Fick principle ?????</a:t>
            </a:r>
          </a:p>
        </p:txBody>
      </p:sp>
    </p:spTree>
    <p:extLst>
      <p:ext uri="{BB962C8B-B14F-4D97-AF65-F5344CB8AC3E}">
        <p14:creationId xmlns:p14="http://schemas.microsoft.com/office/powerpoint/2010/main" val="1396157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EBBD-EBED-462F-97BE-41DC5781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Carotid Artery Stenosis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4ACBD-746C-40FE-81A4-87BD66B6B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Causes: </a:t>
            </a:r>
          </a:p>
          <a:p>
            <a:pPr lvl="1"/>
            <a:r>
              <a:rPr lang="en-GB" dirty="0"/>
              <a:t>Atherosclerosis at carotid bifurcation (thrombosis/emboli)</a:t>
            </a:r>
          </a:p>
          <a:p>
            <a:pPr lvl="1"/>
            <a:r>
              <a:rPr lang="en-GB" dirty="0"/>
              <a:t>Intracerebral haemorrhage</a:t>
            </a:r>
          </a:p>
          <a:p>
            <a:pPr lvl="1"/>
            <a:r>
              <a:rPr lang="en-GB" dirty="0"/>
              <a:t>Subarachnoid haemorrhage</a:t>
            </a:r>
          </a:p>
          <a:p>
            <a:r>
              <a:rPr lang="en-GB" dirty="0"/>
              <a:t>S: asymptomatic, </a:t>
            </a:r>
            <a:r>
              <a:rPr lang="en-GB" dirty="0" err="1"/>
              <a:t>amaurosis</a:t>
            </a:r>
            <a:r>
              <a:rPr lang="en-GB" dirty="0"/>
              <a:t> </a:t>
            </a:r>
            <a:r>
              <a:rPr lang="en-GB" dirty="0" err="1"/>
              <a:t>fugax</a:t>
            </a:r>
            <a:r>
              <a:rPr lang="en-GB" dirty="0"/>
              <a:t>, TIA, stroke </a:t>
            </a:r>
          </a:p>
          <a:p>
            <a:r>
              <a:rPr lang="en-GB" dirty="0"/>
              <a:t>Ix: duplex doppler USS, CT, angiography (rule out embolism, hypercoagulation, vasculitis, SOL)</a:t>
            </a:r>
          </a:p>
          <a:p>
            <a:r>
              <a:rPr lang="en-GB" dirty="0" err="1"/>
              <a:t>Tx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Surgery (carotid endarterectomy)</a:t>
            </a:r>
          </a:p>
          <a:p>
            <a:pPr lvl="1"/>
            <a:r>
              <a:rPr lang="en-GB" dirty="0"/>
              <a:t>Carotid angioplasty and stenting – under clinical trials; risk of dislodging soft thrombus causing </a:t>
            </a:r>
            <a:r>
              <a:rPr lang="en-GB" dirty="0" err="1"/>
              <a:t>microemboli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20184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EFD38-5848-4965-9601-C11DAF88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Carotid 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DD21-75BB-4897-91B4-BCBF4C06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Carotid body tumours</a:t>
            </a:r>
          </a:p>
          <a:p>
            <a:pPr lvl="1"/>
            <a:r>
              <a:rPr lang="en-GB" dirty="0"/>
              <a:t>S: mass in neck adjacent to hyoid bone which is smooth, compressible and pulsatile, “potato tumours”, mobile horizontally but not vertically, have bruit, 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excision </a:t>
            </a:r>
          </a:p>
          <a:p>
            <a:r>
              <a:rPr lang="en-GB" dirty="0"/>
              <a:t>Carotid artery dissection – requires anticoagulation and surgical repair with graft if does not resolve </a:t>
            </a:r>
          </a:p>
          <a:p>
            <a:r>
              <a:rPr lang="en-GB" dirty="0"/>
              <a:t>Carotid artery aneurysms</a:t>
            </a:r>
          </a:p>
          <a:p>
            <a:pPr lvl="1"/>
            <a:r>
              <a:rPr lang="en-GB" dirty="0"/>
              <a:t>S: pulsatile mass, pain, </a:t>
            </a:r>
            <a:r>
              <a:rPr lang="en-GB" dirty="0" err="1"/>
              <a:t>Horners</a:t>
            </a:r>
            <a:r>
              <a:rPr lang="en-GB" dirty="0"/>
              <a:t> syndrome, CN dysfunction, cerebral ischaemia</a:t>
            </a:r>
          </a:p>
          <a:p>
            <a:r>
              <a:rPr lang="en-GB" dirty="0"/>
              <a:t>Fibromuscular disease</a:t>
            </a:r>
          </a:p>
          <a:p>
            <a:pPr lvl="1"/>
            <a:r>
              <a:rPr lang="en-GB" dirty="0"/>
              <a:t>Looks like string of beads on angiography </a:t>
            </a:r>
          </a:p>
        </p:txBody>
      </p:sp>
    </p:spTree>
    <p:extLst>
      <p:ext uri="{BB962C8B-B14F-4D97-AF65-F5344CB8AC3E}">
        <p14:creationId xmlns:p14="http://schemas.microsoft.com/office/powerpoint/2010/main" val="722709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C7B395-859E-4288-890C-A6C2286B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VASCULAR DISORDERS OF THE UPPER LIMB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5D0682-E18E-4A05-8D52-07ED4B7DE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4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72F6FC-EF2C-4123-B20D-366135B0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of Vessels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CAC817-0FDB-4441-BB40-9DB40BC15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Thoracic inlet</a:t>
            </a:r>
          </a:p>
          <a:p>
            <a:r>
              <a:rPr lang="en-GB" dirty="0"/>
              <a:t>Subclavian artery</a:t>
            </a:r>
          </a:p>
          <a:p>
            <a:r>
              <a:rPr lang="en-GB" dirty="0"/>
              <a:t>Axillary artery</a:t>
            </a:r>
          </a:p>
          <a:p>
            <a:r>
              <a:rPr lang="en-GB" dirty="0"/>
              <a:t>Brachial artery</a:t>
            </a:r>
          </a:p>
          <a:p>
            <a:r>
              <a:rPr lang="en-GB" dirty="0"/>
              <a:t>Ulnar artery</a:t>
            </a:r>
          </a:p>
          <a:p>
            <a:r>
              <a:rPr lang="en-GB" dirty="0"/>
              <a:t>Radial artery</a:t>
            </a:r>
          </a:p>
          <a:p>
            <a:r>
              <a:rPr lang="en-GB" dirty="0"/>
              <a:t>Upper limb veins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D72D2E-130F-487C-B64E-DA46366D1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347633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79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8FDCC5-517F-4264-BC14-B71C08DEC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Atherosclerotic Disease of Upper Limb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B86A6A-569C-4D8A-ACCD-B312BF765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Occlusive disease</a:t>
            </a:r>
          </a:p>
          <a:p>
            <a:pPr lvl="1"/>
            <a:r>
              <a:rPr lang="en-GB" dirty="0"/>
              <a:t>Confined to larger vessels in upper limb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angioplasty, stenting, bypass grafting, subclavian transposition </a:t>
            </a:r>
          </a:p>
          <a:p>
            <a:r>
              <a:rPr lang="en-GB" dirty="0"/>
              <a:t>Aneurysmal disease</a:t>
            </a:r>
          </a:p>
          <a:p>
            <a:pPr lvl="1"/>
            <a:r>
              <a:rPr lang="en-GB" dirty="0"/>
              <a:t>Require surgical management</a:t>
            </a:r>
          </a:p>
          <a:p>
            <a:r>
              <a:rPr lang="en-GB" dirty="0"/>
              <a:t>Embolic disease</a:t>
            </a:r>
          </a:p>
          <a:p>
            <a:pPr lvl="1"/>
            <a:r>
              <a:rPr lang="en-GB" dirty="0"/>
              <a:t>Arise from cardiac source and lodge in brachial artery 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resus, anticoagulation, identify embolus via duplex USS, embolectomy</a:t>
            </a:r>
          </a:p>
        </p:txBody>
      </p:sp>
    </p:spTree>
    <p:extLst>
      <p:ext uri="{BB962C8B-B14F-4D97-AF65-F5344CB8AC3E}">
        <p14:creationId xmlns:p14="http://schemas.microsoft.com/office/powerpoint/2010/main" val="1742406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6AC6E3-DC09-44CC-92EF-35289E8B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Raynaud Syndrome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675FFB-B882-42AD-9E58-54BA5073E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Episodic extreme digital vasospasm, precipitated by cold</a:t>
            </a:r>
          </a:p>
          <a:p>
            <a:r>
              <a:rPr lang="en-GB" dirty="0"/>
              <a:t>Digital blanching due to arterial spasm (white) </a:t>
            </a:r>
            <a:r>
              <a:rPr lang="en-GB" dirty="0">
                <a:sym typeface="Wingdings" panose="05000000000000000000" pitchFamily="2" charset="2"/>
              </a:rPr>
              <a:t> cyanosis due to stagnant anoxia (blue)  reactive hyperaemia due to accumulation of vasoactive metabolites (red)</a:t>
            </a:r>
          </a:p>
          <a:p>
            <a:r>
              <a:rPr lang="en-GB" dirty="0">
                <a:sym typeface="Wingdings" panose="05000000000000000000" pitchFamily="2" charset="2"/>
              </a:rPr>
              <a:t>Can progress to ulceration, gangrene and digital amputation </a:t>
            </a:r>
          </a:p>
          <a:p>
            <a:r>
              <a:rPr lang="en-GB" dirty="0">
                <a:sym typeface="Wingdings" panose="05000000000000000000" pitchFamily="2" charset="2"/>
              </a:rPr>
              <a:t>Causes: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Idiopathic (</a:t>
            </a:r>
            <a:r>
              <a:rPr lang="en-GB" dirty="0" err="1">
                <a:sym typeface="Wingdings" panose="05000000000000000000" pitchFamily="2" charset="2"/>
              </a:rPr>
              <a:t>raynauds</a:t>
            </a:r>
            <a:r>
              <a:rPr lang="en-GB" dirty="0">
                <a:sym typeface="Wingdings" panose="05000000000000000000" pitchFamily="2" charset="2"/>
              </a:rPr>
              <a:t> disease)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CTD (scleroderma, RA, SLE)</a:t>
            </a:r>
          </a:p>
          <a:p>
            <a:pPr lvl="1"/>
            <a:r>
              <a:rPr lang="en-GB" dirty="0" err="1">
                <a:sym typeface="Wingdings" panose="05000000000000000000" pitchFamily="2" charset="2"/>
              </a:rPr>
              <a:t>Buergers</a:t>
            </a:r>
            <a:r>
              <a:rPr lang="en-GB" dirty="0">
                <a:sym typeface="Wingdings" panose="05000000000000000000" pitchFamily="2" charset="2"/>
              </a:rPr>
              <a:t> disease</a:t>
            </a:r>
          </a:p>
          <a:p>
            <a:r>
              <a:rPr lang="en-GB" dirty="0" err="1"/>
              <a:t>Tx</a:t>
            </a:r>
            <a:r>
              <a:rPr lang="en-GB" dirty="0"/>
              <a:t>: symptomatic, nifedipine, </a:t>
            </a:r>
            <a:r>
              <a:rPr lang="en-GB" dirty="0" err="1"/>
              <a:t>sympathectomy</a:t>
            </a:r>
            <a:r>
              <a:rPr lang="en-GB" dirty="0"/>
              <a:t> in extreme cases </a:t>
            </a:r>
          </a:p>
        </p:txBody>
      </p:sp>
    </p:spTree>
    <p:extLst>
      <p:ext uri="{BB962C8B-B14F-4D97-AF65-F5344CB8AC3E}">
        <p14:creationId xmlns:p14="http://schemas.microsoft.com/office/powerpoint/2010/main" val="3636727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4778B7-F4D6-4F81-A040-4A9717CA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Hyperhidrosis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9327A1-3B7D-4CD4-B6B4-445C80183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Excessive sweating </a:t>
            </a:r>
          </a:p>
          <a:p>
            <a:r>
              <a:rPr lang="en-GB" dirty="0"/>
              <a:t>Causes:</a:t>
            </a:r>
          </a:p>
          <a:p>
            <a:pPr lvl="1"/>
            <a:r>
              <a:rPr lang="en-GB" dirty="0"/>
              <a:t>Primary – childhood/familial</a:t>
            </a:r>
          </a:p>
          <a:p>
            <a:pPr lvl="1"/>
            <a:r>
              <a:rPr lang="en-GB" dirty="0"/>
              <a:t>Secondary – hyperthyroidism, </a:t>
            </a:r>
            <a:r>
              <a:rPr lang="en-GB" dirty="0" err="1"/>
              <a:t>phaeochromocytoma</a:t>
            </a:r>
            <a:r>
              <a:rPr lang="en-GB" dirty="0"/>
              <a:t> </a:t>
            </a:r>
          </a:p>
          <a:p>
            <a:r>
              <a:rPr lang="en-GB" dirty="0" err="1"/>
              <a:t>Tx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Conservative (iontophoresis)</a:t>
            </a:r>
          </a:p>
          <a:p>
            <a:pPr lvl="1"/>
            <a:r>
              <a:rPr lang="en-GB" dirty="0"/>
              <a:t>Surgical (skin excision, </a:t>
            </a:r>
            <a:r>
              <a:rPr lang="en-GB" dirty="0" err="1"/>
              <a:t>sympathectomy</a:t>
            </a:r>
            <a:r>
              <a:rPr lang="en-GB" dirty="0"/>
              <a:t>)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185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B7C5-D5D9-46BD-BFDB-8F942EAE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Thoracic Outlet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0F112-9C73-454C-A435-4AC450678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Compression of subclavian vessels </a:t>
            </a:r>
          </a:p>
          <a:p>
            <a:r>
              <a:rPr lang="en-GB" dirty="0"/>
              <a:t>70% bilateral</a:t>
            </a:r>
          </a:p>
          <a:p>
            <a:r>
              <a:rPr lang="en-GB" dirty="0"/>
              <a:t>Causes:</a:t>
            </a:r>
          </a:p>
          <a:p>
            <a:pPr lvl="1"/>
            <a:r>
              <a:rPr lang="en-GB" dirty="0"/>
              <a:t>Cervical rib</a:t>
            </a:r>
          </a:p>
          <a:p>
            <a:pPr lvl="1"/>
            <a:r>
              <a:rPr lang="en-GB" dirty="0"/>
              <a:t>Muscle hypertrophy</a:t>
            </a:r>
          </a:p>
          <a:p>
            <a:pPr lvl="1"/>
            <a:r>
              <a:rPr lang="en-GB" dirty="0"/>
              <a:t>Callus from old clavicle fracture</a:t>
            </a:r>
          </a:p>
          <a:p>
            <a:pPr lvl="1"/>
            <a:r>
              <a:rPr lang="en-GB" dirty="0"/>
              <a:t>Malignancy </a:t>
            </a:r>
          </a:p>
          <a:p>
            <a:r>
              <a:rPr lang="en-GB" dirty="0"/>
              <a:t>S: emboli (ischaemic), venous (swollen, tender, warm), neurological (pain, paraesthesia, weakness), Roos’ test (abduction and external rotation precipitates symptoms)</a:t>
            </a:r>
          </a:p>
          <a:p>
            <a:r>
              <a:rPr lang="en-GB" dirty="0" err="1"/>
              <a:t>Tx</a:t>
            </a:r>
            <a:r>
              <a:rPr lang="en-GB" dirty="0"/>
              <a:t>: physio, surgical decompression </a:t>
            </a:r>
          </a:p>
        </p:txBody>
      </p:sp>
    </p:spTree>
    <p:extLst>
      <p:ext uri="{BB962C8B-B14F-4D97-AF65-F5344CB8AC3E}">
        <p14:creationId xmlns:p14="http://schemas.microsoft.com/office/powerpoint/2010/main" val="244131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494148-7AE3-4EE3-A5D1-42B02412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INVESTIGATING VASCULAR DISEASE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EE2DE-7243-42ED-BC5A-C6D1F6B1E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15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2767-7E4A-4B25-9FB9-65E56819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Upper Limb Venous Occlusion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6E34-EA4E-407B-867E-0A2667879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Occurs in venous drainage of upper limb </a:t>
            </a:r>
          </a:p>
          <a:p>
            <a:r>
              <a:rPr lang="en-GB" dirty="0"/>
              <a:t>Much less common than DVT </a:t>
            </a:r>
          </a:p>
          <a:p>
            <a:r>
              <a:rPr lang="en-GB" dirty="0"/>
              <a:t>S: painful, swollen, tender, warm arm</a:t>
            </a:r>
          </a:p>
          <a:p>
            <a:r>
              <a:rPr lang="en-GB" dirty="0" err="1"/>
              <a:t>Tx</a:t>
            </a:r>
            <a:r>
              <a:rPr lang="en-GB" dirty="0"/>
              <a:t>: anticoagulation</a:t>
            </a:r>
          </a:p>
        </p:txBody>
      </p:sp>
    </p:spTree>
    <p:extLst>
      <p:ext uri="{BB962C8B-B14F-4D97-AF65-F5344CB8AC3E}">
        <p14:creationId xmlns:p14="http://schemas.microsoft.com/office/powerpoint/2010/main" val="578018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C35D-1F48-4CB7-8B74-875EF7D0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Arteriovenous Malformation and Vascular Access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77AE6-B7BD-4BAD-8DE0-13EB91508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AV fistula = abnormal connection between arterial and venous systems</a:t>
            </a:r>
          </a:p>
          <a:p>
            <a:pPr lvl="1"/>
            <a:r>
              <a:rPr lang="en-GB" dirty="0"/>
              <a:t>Congenital – often enlarge during puberty </a:t>
            </a:r>
          </a:p>
          <a:p>
            <a:pPr lvl="2"/>
            <a:r>
              <a:rPr lang="en-GB" dirty="0" err="1"/>
              <a:t>Cirsoid</a:t>
            </a:r>
            <a:r>
              <a:rPr lang="en-GB" dirty="0"/>
              <a:t> aneurysm</a:t>
            </a:r>
          </a:p>
          <a:p>
            <a:pPr lvl="2"/>
            <a:r>
              <a:rPr lang="en-GB" dirty="0"/>
              <a:t>Parkes-Weber syndrome</a:t>
            </a:r>
          </a:p>
          <a:p>
            <a:pPr lvl="2"/>
            <a:r>
              <a:rPr lang="en-GB" dirty="0"/>
              <a:t>Klippel-</a:t>
            </a:r>
            <a:r>
              <a:rPr lang="en-GB" dirty="0" err="1"/>
              <a:t>Trenaunay</a:t>
            </a:r>
            <a:r>
              <a:rPr lang="en-GB" dirty="0"/>
              <a:t> syndrome </a:t>
            </a:r>
          </a:p>
          <a:p>
            <a:pPr lvl="1"/>
            <a:r>
              <a:rPr lang="en-GB" dirty="0"/>
              <a:t>Acquired </a:t>
            </a:r>
          </a:p>
          <a:p>
            <a:pPr lvl="2"/>
            <a:r>
              <a:rPr lang="en-GB" dirty="0"/>
              <a:t>Traumatic – thrill and bruit; requires surgical closure</a:t>
            </a:r>
          </a:p>
          <a:p>
            <a:pPr lvl="2"/>
            <a:r>
              <a:rPr lang="en-GB" dirty="0"/>
              <a:t>Surgical (for dialysis) – can remain indefinitely; causes dilated vein which is suitable for repeat cannulation; </a:t>
            </a:r>
          </a:p>
        </p:txBody>
      </p:sp>
    </p:spTree>
    <p:extLst>
      <p:ext uri="{BB962C8B-B14F-4D97-AF65-F5344CB8AC3E}">
        <p14:creationId xmlns:p14="http://schemas.microsoft.com/office/powerpoint/2010/main" val="2230033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FF01C4-CB23-4A89-8335-6EF2B974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VENOUS/LYMPHATIC DISORDERS OF LOWER LIMB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A6D69-D636-4E19-BEBA-396E5026D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19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CBCC-7792-40FB-B42C-B4802A28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Venous Anatomy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F3C46-9831-4040-8E99-06A8337C4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6571"/>
            <a:ext cx="5090652" cy="493485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Deep</a:t>
            </a:r>
          </a:p>
          <a:p>
            <a:pPr lvl="1"/>
            <a:r>
              <a:rPr lang="en-GB" dirty="0"/>
              <a:t>Posterior tibial</a:t>
            </a:r>
          </a:p>
          <a:p>
            <a:pPr lvl="1"/>
            <a:r>
              <a:rPr lang="en-GB" dirty="0"/>
              <a:t>Anterior tibial</a:t>
            </a:r>
          </a:p>
          <a:p>
            <a:pPr lvl="1"/>
            <a:r>
              <a:rPr lang="en-GB" dirty="0"/>
              <a:t>Peroneal</a:t>
            </a:r>
          </a:p>
          <a:p>
            <a:pPr lvl="1"/>
            <a:r>
              <a:rPr lang="en-GB" dirty="0" err="1"/>
              <a:t>Soleal</a:t>
            </a:r>
            <a:r>
              <a:rPr lang="en-GB" dirty="0"/>
              <a:t> – muscular vein</a:t>
            </a:r>
          </a:p>
          <a:p>
            <a:pPr lvl="1"/>
            <a:r>
              <a:rPr lang="en-GB" dirty="0"/>
              <a:t>Gastrocnemius – muscular vein</a:t>
            </a:r>
          </a:p>
          <a:p>
            <a:pPr lvl="1"/>
            <a:r>
              <a:rPr lang="en-GB" dirty="0" err="1"/>
              <a:t>Politeal</a:t>
            </a:r>
            <a:r>
              <a:rPr lang="en-GB" dirty="0"/>
              <a:t> – formed from above 5 veins </a:t>
            </a:r>
          </a:p>
          <a:p>
            <a:pPr lvl="1"/>
            <a:r>
              <a:rPr lang="en-GB" dirty="0"/>
              <a:t>Superficial femoral vein – from popliteal </a:t>
            </a:r>
          </a:p>
          <a:p>
            <a:pPr lvl="1"/>
            <a:r>
              <a:rPr lang="en-GB" dirty="0"/>
              <a:t>Deep femoral vein</a:t>
            </a:r>
          </a:p>
          <a:p>
            <a:pPr lvl="1"/>
            <a:r>
              <a:rPr lang="en-GB" dirty="0"/>
              <a:t>Iliac veins</a:t>
            </a:r>
          </a:p>
          <a:p>
            <a:r>
              <a:rPr lang="en-GB" dirty="0"/>
              <a:t>Superficial – in subcutaneous tissue, become varicose veins</a:t>
            </a:r>
          </a:p>
          <a:p>
            <a:pPr lvl="1"/>
            <a:r>
              <a:rPr lang="en-GB" dirty="0"/>
              <a:t>Long saphenous</a:t>
            </a:r>
          </a:p>
          <a:p>
            <a:pPr lvl="1"/>
            <a:r>
              <a:rPr lang="en-GB" dirty="0"/>
              <a:t>Short saphenous </a:t>
            </a:r>
          </a:p>
          <a:p>
            <a:r>
              <a:rPr lang="en-GB" dirty="0"/>
              <a:t>Communication between deep and superficial</a:t>
            </a:r>
          </a:p>
          <a:p>
            <a:pPr lvl="1"/>
            <a:r>
              <a:rPr lang="en-GB" dirty="0" err="1"/>
              <a:t>Saphenofemoral</a:t>
            </a:r>
            <a:r>
              <a:rPr lang="en-GB" dirty="0"/>
              <a:t> junction</a:t>
            </a:r>
          </a:p>
          <a:p>
            <a:pPr lvl="1"/>
            <a:r>
              <a:rPr lang="en-GB" dirty="0"/>
              <a:t>Mid-thigh perforating veins</a:t>
            </a:r>
          </a:p>
          <a:p>
            <a:pPr lvl="1"/>
            <a:r>
              <a:rPr lang="en-GB" dirty="0"/>
              <a:t>Calf communicating veins</a:t>
            </a:r>
          </a:p>
        </p:txBody>
      </p:sp>
      <p:pic>
        <p:nvPicPr>
          <p:cNvPr id="1026" name="Picture 2" descr="Image result for venous system in legs">
            <a:extLst>
              <a:ext uri="{FF2B5EF4-FFF2-40B4-BE49-F238E27FC236}">
                <a16:creationId xmlns:a16="http://schemas.microsoft.com/office/drawing/2014/main" id="{F4858DFA-63EB-4452-B750-E7CA43C11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61" y="365125"/>
            <a:ext cx="4167035" cy="63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82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B72B-BD5F-4E0B-B29F-27873E40C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C629A-96DD-4390-8131-5AB971691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Venous return maintained by</a:t>
            </a:r>
          </a:p>
          <a:p>
            <a:pPr lvl="1"/>
            <a:r>
              <a:rPr lang="en-GB" dirty="0"/>
              <a:t>Heart</a:t>
            </a:r>
          </a:p>
          <a:p>
            <a:pPr lvl="1"/>
            <a:r>
              <a:rPr lang="en-GB" dirty="0"/>
              <a:t>Calf muscle pump</a:t>
            </a:r>
          </a:p>
          <a:p>
            <a:pPr lvl="1"/>
            <a:r>
              <a:rPr lang="en-GB" dirty="0"/>
              <a:t>Venous valves – prevent reverse flow</a:t>
            </a:r>
          </a:p>
          <a:p>
            <a:pPr lvl="1"/>
            <a:r>
              <a:rPr lang="en-GB" dirty="0" err="1"/>
              <a:t>Venomotor</a:t>
            </a:r>
            <a:r>
              <a:rPr lang="en-GB" dirty="0"/>
              <a:t> tone – smooth muscles within vein </a:t>
            </a:r>
          </a:p>
          <a:p>
            <a:pPr lvl="1"/>
            <a:r>
              <a:rPr lang="en-GB" dirty="0"/>
              <a:t>Respiratory movements – when intrathoracic pressure increases, venous return decreases and decreases CO (Valsalva)</a:t>
            </a:r>
          </a:p>
        </p:txBody>
      </p:sp>
      <p:pic>
        <p:nvPicPr>
          <p:cNvPr id="2050" name="Picture 2" descr="Image result for venous pump">
            <a:extLst>
              <a:ext uri="{FF2B5EF4-FFF2-40B4-BE49-F238E27FC236}">
                <a16:creationId xmlns:a16="http://schemas.microsoft.com/office/drawing/2014/main" id="{17F8DC77-905C-410D-B2B2-A8319955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02" y="264011"/>
            <a:ext cx="3804471" cy="28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47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431C-82B2-4399-B6F3-36408A41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Varicose Veins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C3099-B588-46E5-A87D-87757F03B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Dilated, tortuous, elongated superficial veins</a:t>
            </a:r>
          </a:p>
          <a:p>
            <a:r>
              <a:rPr lang="en-GB" dirty="0"/>
              <a:t>Causes</a:t>
            </a:r>
          </a:p>
          <a:p>
            <a:pPr lvl="1"/>
            <a:r>
              <a:rPr lang="en-GB" dirty="0"/>
              <a:t>Primary – gravitational venous pooling and vein wall laxity causing venous dilatation and valve leakage; starts at </a:t>
            </a:r>
            <a:r>
              <a:rPr lang="en-GB" dirty="0" err="1"/>
              <a:t>saphenofemoral</a:t>
            </a:r>
            <a:r>
              <a:rPr lang="en-GB" dirty="0"/>
              <a:t> junction </a:t>
            </a:r>
          </a:p>
          <a:p>
            <a:pPr lvl="1"/>
            <a:r>
              <a:rPr lang="en-GB" dirty="0"/>
              <a:t>Secondary - DVT, pelvic malignancy; outflow obstructed/valves are incompetent forcing blood from deep to superficial system</a:t>
            </a:r>
          </a:p>
          <a:p>
            <a:r>
              <a:rPr lang="en-GB" dirty="0"/>
              <a:t>Common in long saphenous system</a:t>
            </a:r>
          </a:p>
          <a:p>
            <a:r>
              <a:rPr lang="en-GB" dirty="0"/>
              <a:t>S: asymptomatic, cosmetic, ache, itch, ankle swelling, thrombophlebitis (painful inflamed varicosities), varicose eczema, </a:t>
            </a:r>
            <a:r>
              <a:rPr lang="en-GB" dirty="0" err="1"/>
              <a:t>lipodermatosclerosis</a:t>
            </a:r>
            <a:r>
              <a:rPr lang="en-GB" dirty="0"/>
              <a:t>, ulceration</a:t>
            </a:r>
          </a:p>
          <a:p>
            <a:r>
              <a:rPr lang="en-GB" dirty="0"/>
              <a:t>Ix: duplex scanning</a:t>
            </a:r>
          </a:p>
          <a:p>
            <a:r>
              <a:rPr lang="en-GB" dirty="0" err="1"/>
              <a:t>Tx</a:t>
            </a:r>
            <a:r>
              <a:rPr lang="en-GB" dirty="0"/>
              <a:t>: conservative (stockings, sclerotherapy for small varicosities), surgery (open surgery, EVLT, radiofrequency ablation</a:t>
            </a:r>
          </a:p>
        </p:txBody>
      </p:sp>
    </p:spTree>
    <p:extLst>
      <p:ext uri="{BB962C8B-B14F-4D97-AF65-F5344CB8AC3E}">
        <p14:creationId xmlns:p14="http://schemas.microsoft.com/office/powerpoint/2010/main" val="1043427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53F-F1A0-4F3C-8068-81227144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98B6-D3BD-4642-BCE7-EE544297A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Leg ulcers</a:t>
            </a:r>
          </a:p>
          <a:p>
            <a:pPr lvl="1"/>
            <a:r>
              <a:rPr lang="en-GB" dirty="0"/>
              <a:t>Venous/arterial/neuropathic/trauma/malignancy (most are mixed)</a:t>
            </a:r>
          </a:p>
          <a:p>
            <a:pPr lvl="1"/>
            <a:r>
              <a:rPr lang="en-GB" dirty="0"/>
              <a:t>Ix: duplex doppler USS, ABPI (&gt;0.9)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 (venous): compression stockings, </a:t>
            </a:r>
          </a:p>
          <a:p>
            <a:r>
              <a:rPr lang="en-GB" dirty="0" err="1"/>
              <a:t>Lymphoedema</a:t>
            </a:r>
            <a:endParaRPr lang="en-GB" dirty="0"/>
          </a:p>
          <a:p>
            <a:pPr lvl="1"/>
            <a:r>
              <a:rPr lang="en-GB" dirty="0"/>
              <a:t>Accumulation of tissue fluid in extracellular space due to lymph failure</a:t>
            </a:r>
          </a:p>
          <a:p>
            <a:pPr lvl="1"/>
            <a:r>
              <a:rPr lang="en-GB" dirty="0"/>
              <a:t>Causes:</a:t>
            </a:r>
          </a:p>
          <a:p>
            <a:pPr lvl="2"/>
            <a:r>
              <a:rPr lang="en-GB" dirty="0"/>
              <a:t>Primary - congenital</a:t>
            </a:r>
          </a:p>
          <a:p>
            <a:pPr lvl="2"/>
            <a:r>
              <a:rPr lang="en-GB" dirty="0"/>
              <a:t>Secondary – post-radio, malignancy, infection</a:t>
            </a:r>
          </a:p>
          <a:p>
            <a:pPr lvl="1"/>
            <a:r>
              <a:rPr lang="en-GB" dirty="0"/>
              <a:t>Ix: lymphoscintigraphy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elevate, compression, surgery (debulking, bypass </a:t>
            </a:r>
            <a:r>
              <a:rPr lang="en-GB"/>
              <a:t>obstructed lymphatics)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91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160A-92EC-4F98-A6C6-FF511798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Vascular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55B9-48F4-4998-9213-B1995B055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General – bloods </a:t>
            </a:r>
          </a:p>
          <a:p>
            <a:r>
              <a:rPr lang="en-GB" dirty="0"/>
              <a:t>Specific</a:t>
            </a:r>
          </a:p>
          <a:p>
            <a:pPr lvl="1"/>
            <a:r>
              <a:rPr lang="en-GB" dirty="0"/>
              <a:t>ABPI - &gt;1.1 (calcified veins), 0.7-0.9 (mild ischaemia), 0.4-0.7 (moderate </a:t>
            </a:r>
            <a:r>
              <a:rPr lang="en-GB" dirty="0" err="1"/>
              <a:t>iscahemia</a:t>
            </a:r>
            <a:r>
              <a:rPr lang="en-GB" dirty="0"/>
              <a:t>), &lt;0.4 (critical ischaemia) </a:t>
            </a:r>
          </a:p>
          <a:p>
            <a:pPr lvl="1"/>
            <a:r>
              <a:rPr lang="en-GB" dirty="0"/>
              <a:t>Duplex USS – assess arterial blood flow, monitor AAA/renal disease/venous disease, diagnose DVT</a:t>
            </a:r>
          </a:p>
          <a:p>
            <a:pPr lvl="2"/>
            <a:r>
              <a:rPr lang="en-GB" dirty="0"/>
              <a:t>Grey scale</a:t>
            </a:r>
          </a:p>
          <a:p>
            <a:pPr lvl="2"/>
            <a:r>
              <a:rPr lang="en-GB" dirty="0"/>
              <a:t>Doppler </a:t>
            </a:r>
          </a:p>
          <a:p>
            <a:pPr lvl="1"/>
            <a:r>
              <a:rPr lang="en-GB" dirty="0"/>
              <a:t>Contrast angiography – emergency assessment of vascular crises </a:t>
            </a:r>
          </a:p>
          <a:p>
            <a:pPr lvl="1"/>
            <a:r>
              <a:rPr lang="en-GB" dirty="0"/>
              <a:t>Digital subtraction angiography – enhances imaged from contrast angiography </a:t>
            </a:r>
          </a:p>
          <a:p>
            <a:pPr lvl="1"/>
            <a:r>
              <a:rPr lang="en-GB" dirty="0"/>
              <a:t>CT/MRI angiography </a:t>
            </a:r>
          </a:p>
          <a:p>
            <a:pPr lvl="1"/>
            <a:r>
              <a:rPr lang="en-GB" dirty="0"/>
              <a:t>Venography – assess venous system, has been replaced by doppler USS</a:t>
            </a:r>
          </a:p>
          <a:p>
            <a:pPr lvl="1"/>
            <a:r>
              <a:rPr lang="en-GB" dirty="0"/>
              <a:t>Lymphoscintigraphy to look </a:t>
            </a:r>
            <a:r>
              <a:rPr lang="en-GB"/>
              <a:t>at lymphatics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37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7C00A1-64D0-4F19-B0D1-89BA777A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ANEURYSMS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A6215D-C013-446A-913E-2F136A22D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87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F0CC-9D6B-4B13-B49A-ED30E29E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46F48-4FDF-46B2-8CFC-09FF2B642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Aneurysm = pathological dilatation of an artery to &gt;1.5 times its original diameter</a:t>
            </a:r>
          </a:p>
          <a:p>
            <a:pPr lvl="1"/>
            <a:r>
              <a:rPr lang="en-GB" dirty="0"/>
              <a:t>Usual cause = atherosclerosis </a:t>
            </a:r>
          </a:p>
          <a:p>
            <a:pPr lvl="1"/>
            <a:r>
              <a:rPr lang="en-GB" dirty="0"/>
              <a:t>Usually affects tunica media</a:t>
            </a:r>
          </a:p>
          <a:p>
            <a:pPr lvl="1"/>
            <a:r>
              <a:rPr lang="en-GB" dirty="0"/>
              <a:t>Complications = rupture/leak/embolise</a:t>
            </a:r>
          </a:p>
          <a:p>
            <a:pPr lvl="1"/>
            <a:r>
              <a:rPr lang="en-GB" dirty="0"/>
              <a:t>AAA = surgery if &gt;5.5cm</a:t>
            </a:r>
          </a:p>
        </p:txBody>
      </p:sp>
    </p:spTree>
    <p:extLst>
      <p:ext uri="{BB962C8B-B14F-4D97-AF65-F5344CB8AC3E}">
        <p14:creationId xmlns:p14="http://schemas.microsoft.com/office/powerpoint/2010/main" val="2769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6F86A-5A14-44C3-8201-FC7BFAAC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Arterial Anatomy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9A283-223F-44FA-9CBC-3263B00CE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Types of artery:</a:t>
            </a:r>
          </a:p>
          <a:p>
            <a:pPr lvl="1"/>
            <a:r>
              <a:rPr lang="en-GB" dirty="0"/>
              <a:t>Elastic – aorta; expand to take forward flow of systole and use stored energy to recoil in diastole; high amount of elastin and collagen</a:t>
            </a:r>
          </a:p>
          <a:p>
            <a:pPr lvl="1"/>
            <a:r>
              <a:rPr lang="en-GB" dirty="0"/>
              <a:t>Muscular – femoral artery; media thins down to few layers to become arterioles; many smooth muscle cells </a:t>
            </a:r>
          </a:p>
          <a:p>
            <a:r>
              <a:rPr lang="en-GB" dirty="0"/>
              <a:t>Layers of an artery:</a:t>
            </a:r>
          </a:p>
          <a:p>
            <a:pPr lvl="1"/>
            <a:r>
              <a:rPr lang="en-GB" dirty="0"/>
              <a:t>Tunica intima – innermost layer; endothelial cells; coagulation and vasomotor tone</a:t>
            </a:r>
          </a:p>
          <a:p>
            <a:pPr lvl="1"/>
            <a:r>
              <a:rPr lang="en-GB" dirty="0"/>
              <a:t>Tunica media – middle layer; elastin and collagen fibres with vascular smooth muscle cells; vasomotor tone and structural protein synthesis </a:t>
            </a:r>
          </a:p>
          <a:p>
            <a:pPr lvl="1"/>
            <a:r>
              <a:rPr lang="en-GB" dirty="0"/>
              <a:t>Tunica adventitia – outermost layer</a:t>
            </a:r>
          </a:p>
        </p:txBody>
      </p:sp>
    </p:spTree>
    <p:extLst>
      <p:ext uri="{BB962C8B-B14F-4D97-AF65-F5344CB8AC3E}">
        <p14:creationId xmlns:p14="http://schemas.microsoft.com/office/powerpoint/2010/main" val="239783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9A0E-E6C2-4D8B-A5E4-11D9FA2D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of Aorta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6B4D3-3DC8-4021-9438-7B92A3E42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0457"/>
            <a:ext cx="10515600" cy="521062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Components</a:t>
            </a:r>
          </a:p>
          <a:p>
            <a:pPr lvl="1"/>
            <a:r>
              <a:rPr lang="en-GB" dirty="0"/>
              <a:t>Thoracic (30% elastin)</a:t>
            </a:r>
          </a:p>
          <a:p>
            <a:pPr lvl="2"/>
            <a:r>
              <a:rPr lang="en-GB" dirty="0"/>
              <a:t>Ascending</a:t>
            </a:r>
          </a:p>
          <a:p>
            <a:pPr lvl="3"/>
            <a:r>
              <a:rPr lang="en-GB" dirty="0"/>
              <a:t>Starts at aortic valve</a:t>
            </a:r>
          </a:p>
          <a:p>
            <a:pPr lvl="3"/>
            <a:r>
              <a:rPr lang="en-GB" dirty="0"/>
              <a:t>Contains Valsalva sinuses – give rise to left and right coronary arteries</a:t>
            </a:r>
          </a:p>
          <a:p>
            <a:pPr lvl="2"/>
            <a:r>
              <a:rPr lang="en-GB" dirty="0"/>
              <a:t>Aortic arch</a:t>
            </a:r>
          </a:p>
          <a:p>
            <a:pPr lvl="3"/>
            <a:r>
              <a:rPr lang="en-GB" dirty="0"/>
              <a:t>Starts behind right side of sternum</a:t>
            </a:r>
          </a:p>
          <a:p>
            <a:pPr lvl="3"/>
            <a:r>
              <a:rPr lang="en-GB" dirty="0"/>
              <a:t>Gives rise to brachiocephalic/left common carotid/left subclavian arteries</a:t>
            </a:r>
          </a:p>
          <a:p>
            <a:pPr lvl="3"/>
            <a:r>
              <a:rPr lang="en-GB" dirty="0"/>
              <a:t>Ends at T4</a:t>
            </a:r>
          </a:p>
          <a:p>
            <a:pPr lvl="2"/>
            <a:r>
              <a:rPr lang="en-GB" dirty="0"/>
              <a:t>Descending </a:t>
            </a:r>
          </a:p>
          <a:p>
            <a:pPr lvl="3"/>
            <a:r>
              <a:rPr lang="en-GB" dirty="0"/>
              <a:t>Posterior mediastinum</a:t>
            </a:r>
          </a:p>
          <a:p>
            <a:pPr lvl="3"/>
            <a:r>
              <a:rPr lang="en-GB" dirty="0"/>
              <a:t>T4</a:t>
            </a:r>
            <a:r>
              <a:rPr lang="en-GB" dirty="0">
                <a:sym typeface="Wingdings" panose="05000000000000000000" pitchFamily="2" charset="2"/>
              </a:rPr>
              <a:t> T12</a:t>
            </a:r>
          </a:p>
          <a:p>
            <a:pPr lvl="3"/>
            <a:r>
              <a:rPr lang="en-GB" dirty="0">
                <a:sym typeface="Wingdings" panose="05000000000000000000" pitchFamily="2" charset="2"/>
              </a:rPr>
              <a:t>Branches to pericardium, lungs, bronchi, oesophagus, intercostals</a:t>
            </a:r>
            <a:endParaRPr lang="en-GB" dirty="0"/>
          </a:p>
          <a:p>
            <a:pPr lvl="1"/>
            <a:r>
              <a:rPr lang="en-GB" dirty="0"/>
              <a:t>Abdominal (20% elastin)</a:t>
            </a:r>
          </a:p>
          <a:p>
            <a:pPr lvl="2"/>
            <a:r>
              <a:rPr lang="en-GB" dirty="0"/>
              <a:t>Enters abdomen through diaphragmatic </a:t>
            </a:r>
            <a:r>
              <a:rPr lang="en-GB" dirty="0" err="1"/>
              <a:t>crura</a:t>
            </a:r>
            <a:endParaRPr lang="en-GB" dirty="0"/>
          </a:p>
          <a:p>
            <a:pPr lvl="2"/>
            <a:r>
              <a:rPr lang="en-GB" dirty="0"/>
              <a:t>Bifurcates at L4 into common iliac arteries </a:t>
            </a:r>
          </a:p>
          <a:p>
            <a:pPr lvl="2"/>
            <a:r>
              <a:rPr lang="en-GB" dirty="0"/>
              <a:t>Branches:</a:t>
            </a:r>
          </a:p>
          <a:p>
            <a:pPr lvl="3"/>
            <a:r>
              <a:rPr lang="en-GB" dirty="0"/>
              <a:t>3 paired – adrenal, renal, gonadal</a:t>
            </a:r>
          </a:p>
          <a:p>
            <a:pPr lvl="3"/>
            <a:r>
              <a:rPr lang="en-GB" dirty="0"/>
              <a:t>3 unpaired – coeliac, SMA, IMA</a:t>
            </a:r>
          </a:p>
        </p:txBody>
      </p:sp>
    </p:spTree>
    <p:extLst>
      <p:ext uri="{BB962C8B-B14F-4D97-AF65-F5344CB8AC3E}">
        <p14:creationId xmlns:p14="http://schemas.microsoft.com/office/powerpoint/2010/main" val="220774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2CB4-6FD7-411C-A74C-3EBD8647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Pathology of Aneurysms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7E69F-8B0D-4EE2-9D25-EEC8A415C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8514"/>
            <a:ext cx="9601200" cy="486228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Laplace’s law = any increase in vessel diameter will increase wall tension, causing continued artery dilatation and eventual rupture</a:t>
            </a:r>
          </a:p>
          <a:p>
            <a:r>
              <a:rPr lang="en-GB" dirty="0"/>
              <a:t>Classification</a:t>
            </a:r>
          </a:p>
          <a:p>
            <a:pPr lvl="1"/>
            <a:r>
              <a:rPr lang="en-GB" dirty="0"/>
              <a:t>True aneurysm – involves all layers of arterial wall</a:t>
            </a:r>
          </a:p>
          <a:p>
            <a:pPr lvl="2"/>
            <a:r>
              <a:rPr lang="en-GB" dirty="0"/>
              <a:t>Fusiform (spindle shaped)</a:t>
            </a:r>
          </a:p>
          <a:p>
            <a:pPr lvl="2"/>
            <a:r>
              <a:rPr lang="en-GB" dirty="0"/>
              <a:t>Saccular (bag like)</a:t>
            </a:r>
          </a:p>
          <a:p>
            <a:pPr lvl="1"/>
            <a:r>
              <a:rPr lang="en-GB" dirty="0"/>
              <a:t>False aneurysm – pulsatile, </a:t>
            </a:r>
            <a:r>
              <a:rPr lang="en-GB" dirty="0" err="1"/>
              <a:t>expansile</a:t>
            </a:r>
            <a:r>
              <a:rPr lang="en-GB" dirty="0"/>
              <a:t> swelling due to defect in an arterial wall; blood surrounds arterial lumen and compresses it </a:t>
            </a:r>
          </a:p>
          <a:p>
            <a:r>
              <a:rPr lang="en-GB" dirty="0"/>
              <a:t>Causes</a:t>
            </a:r>
          </a:p>
          <a:p>
            <a:pPr lvl="1"/>
            <a:r>
              <a:rPr lang="en-GB" dirty="0"/>
              <a:t>Atherosclerosis – affects tunica media</a:t>
            </a:r>
          </a:p>
          <a:p>
            <a:pPr lvl="1"/>
            <a:r>
              <a:rPr lang="en-GB" dirty="0"/>
              <a:t>Inflammatory – inflammation in aneurysm wall, resulting in adhesions to nearby structures (duodenum) and fibrosis </a:t>
            </a:r>
          </a:p>
          <a:p>
            <a:pPr lvl="1"/>
            <a:r>
              <a:rPr lang="en-GB" dirty="0"/>
              <a:t>Congenital – berry aneurysms linked to PCKD</a:t>
            </a:r>
          </a:p>
          <a:p>
            <a:pPr lvl="1"/>
            <a:r>
              <a:rPr lang="en-GB" dirty="0"/>
              <a:t>Mycotic – infected needles (IVDU)</a:t>
            </a:r>
          </a:p>
          <a:p>
            <a:pPr lvl="1"/>
            <a:r>
              <a:rPr lang="en-GB" dirty="0"/>
              <a:t>Infective – syphilis</a:t>
            </a:r>
          </a:p>
          <a:p>
            <a:pPr lvl="1"/>
            <a:r>
              <a:rPr lang="en-GB" dirty="0"/>
              <a:t>Traumatic </a:t>
            </a:r>
          </a:p>
          <a:p>
            <a:pPr lvl="1"/>
            <a:r>
              <a:rPr lang="en-GB" dirty="0"/>
              <a:t>CTD – </a:t>
            </a:r>
            <a:r>
              <a:rPr lang="en-GB" dirty="0" err="1"/>
              <a:t>Marfans</a:t>
            </a:r>
            <a:r>
              <a:rPr lang="en-GB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151A9-BB90-4D1F-A58C-38F605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244" y="4586213"/>
            <a:ext cx="4636217" cy="213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5856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7181</TotalTime>
  <Words>2251</Words>
  <Application>Microsoft Macintosh PowerPoint</Application>
  <PresentationFormat>Widescreen</PresentationFormat>
  <Paragraphs>321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Franklin Gothic Book</vt:lpstr>
      <vt:lpstr>Wingdings</vt:lpstr>
      <vt:lpstr>Crop</vt:lpstr>
      <vt:lpstr>Vascular Surgery</vt:lpstr>
      <vt:lpstr>Overview </vt:lpstr>
      <vt:lpstr>INVESTIGATING VASCULAR DISEASE</vt:lpstr>
      <vt:lpstr>Vascular Investigations</vt:lpstr>
      <vt:lpstr>ANEURYSMS</vt:lpstr>
      <vt:lpstr>Overview</vt:lpstr>
      <vt:lpstr>Arterial Anatomy</vt:lpstr>
      <vt:lpstr>Anatomy of Aorta</vt:lpstr>
      <vt:lpstr>Pathology of Aneurysms </vt:lpstr>
      <vt:lpstr>AAA</vt:lpstr>
      <vt:lpstr>Peripheral Aneurysms </vt:lpstr>
      <vt:lpstr>LOWER LIMB ISCHAEMIA </vt:lpstr>
      <vt:lpstr>Anatomy of Lower Limb Arteries</vt:lpstr>
      <vt:lpstr>Pathology of Peripheral Vascular Disease</vt:lpstr>
      <vt:lpstr>Acute Limb Ischaemia </vt:lpstr>
      <vt:lpstr>Chronic Lower Limb Ischaemia </vt:lpstr>
      <vt:lpstr>Amputations</vt:lpstr>
      <vt:lpstr>Diabetic Foot</vt:lpstr>
      <vt:lpstr>CAROTID ARTERY DISEASE</vt:lpstr>
      <vt:lpstr>Carotid Anatomy</vt:lpstr>
      <vt:lpstr>Physiology of Cerebral Circulation </vt:lpstr>
      <vt:lpstr>Carotid Artery Stenosis</vt:lpstr>
      <vt:lpstr>Other Carotid Pathology</vt:lpstr>
      <vt:lpstr>VASCULAR DISORDERS OF THE UPPER LIMB</vt:lpstr>
      <vt:lpstr>Anatomy of Vessels</vt:lpstr>
      <vt:lpstr>Atherosclerotic Disease of Upper Limb</vt:lpstr>
      <vt:lpstr>Raynaud Syndrome</vt:lpstr>
      <vt:lpstr>Hyperhidrosis</vt:lpstr>
      <vt:lpstr>Thoracic Outlet Syndrome</vt:lpstr>
      <vt:lpstr>Upper Limb Venous Occlusion </vt:lpstr>
      <vt:lpstr>Arteriovenous Malformation and Vascular Access Surgery</vt:lpstr>
      <vt:lpstr>VENOUS/LYMPHATIC DISORDERS OF LOWER LIMB</vt:lpstr>
      <vt:lpstr>Venous Anatomy</vt:lpstr>
      <vt:lpstr>Physiology</vt:lpstr>
      <vt:lpstr>Varicose Veins</vt:lpstr>
      <vt:lpstr>Other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Surgery</dc:title>
  <dc:creator>Danielle Britton</dc:creator>
  <cp:lastModifiedBy>Danielle Britton (UG)</cp:lastModifiedBy>
  <cp:revision>29</cp:revision>
  <dcterms:created xsi:type="dcterms:W3CDTF">2018-01-26T20:59:43Z</dcterms:created>
  <dcterms:modified xsi:type="dcterms:W3CDTF">2024-08-05T11:29:29Z</dcterms:modified>
</cp:coreProperties>
</file>