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>
        <p:scale>
          <a:sx n="96" d="100"/>
          <a:sy n="96" d="100"/>
        </p:scale>
        <p:origin x="10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42BDE-8AD8-4619-9955-4CD9E8C28F1B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08197-1829-45EE-B139-2E678DA3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2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LABEL!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9C1B0-B2A5-476E-8552-220A3B4FBD3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7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http://www.malepelvicfloor.com/anatomy.html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9C1B0-B2A5-476E-8552-220A3B4FBD3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9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7244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2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4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5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5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85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3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910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1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10B8F6B-1D13-42E3-8A2C-D65FCDDC9AA8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B81BE57-0270-41ED-B8BA-EBE74FCB768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41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docid=DBlKcLhicq2NpM&amp;tbnid=jPD7EVUoZm9FpM:&amp;ved=0CAUQjRw&amp;url=http://www.urologyhealth.org/urology/index.cfm?article=118&amp;ei=AS5dUsPhGuOl0AX5y4HoBw&amp;bvm=bv.53899372,d.d2k&amp;psig=AFQjCNFUJTn7Q_ANAy3P9pAu5V6X0XinRA&amp;ust=138192472981768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docid=Pp1_o5WhkzdGqM&amp;tbnid=Qi4J3x9L1-CCWM:&amp;ved=0CAUQjRw&amp;url=http://academic.amc.edu/martino/grossanatomy/site/Medical/CASES/Reproduction/Pop%20ups/Hysterectomy%20popup%20ans4.htm&amp;ei=PQ5lUoN7ge3SBaLYgJgM&amp;bvm=bv.54934254,d.d2k&amp;psig=AFQjCNFXEhyEgFTcxpDAeLQKF52vTuBNbw&amp;ust=138244087619965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File:Gray1167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frm=1&amp;source=images&amp;cd=&amp;cad=rja&amp;docid=1WJMakI0zPgWxM&amp;tbnid=X97-xlxSxeI5qM:&amp;ved=0CAUQjRw&amp;url=http://visual.merriam-webster.com/human-being/anatomy/female-reproductive-organs/sagittal-section.php&amp;ei=JgllUsnLA4eS0QW_ooGIDQ&amp;bvm=bv.54934254,d.d2k&amp;psig=AFQjCNEszeYwf0BHVzjC97uVmQPZg4qVSA&amp;ust=138243958697254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/upload.wikimedia.org/wikipedia/commons/5/5c/Gray116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frm=1&amp;source=images&amp;cd=&amp;cad=rja&amp;docid=MjrcKraKXzEGqM&amp;tbnid=QDhW2MglFWvKrM:&amp;ved=0CAUQjRw&amp;url=http://wilsonscienceworld.com/honors-anatomy/chapter-notes/&amp;ei=ggllUofZMKik0AWRr4GgBg&amp;psig=AFQjCNEszeYwf0BHVzjC97uVmQPZg4qVSA&amp;ust=138243958697254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docid=MMc6VIWrcC_-FM&amp;tbnid=Oqac_0d_qxdLMM:&amp;ved=0CAUQjRw&amp;url=http://anatomy.wikispaces.com/Suspensory+Ligament&amp;ei=XwplUs3kJ8iZ0QX7yIGICQ&amp;psig=AFQjCNGz_pFP_Bo0Tt2XUJT9wHLCA4-CjA&amp;ust=138243981782557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.uk/url?sa=i&amp;rct=j&amp;q=&amp;esrc=s&amp;frm=1&amp;source=images&amp;cd=&amp;cad=rja&amp;docid=dzx_FT3Br4GbaM&amp;tbnid=eCcNaTJXeCo-MM:&amp;ved=0CAUQjRw&amp;url=http://www.sciencedirect.com/science/article/pii/S107438040560549X&amp;ei=AQ5lUtz6HKOd0QXQp4CYCg&amp;bvm=bv.54934254,d.d2k&amp;psig=AFQjCNF2EW8TexRxUzldhLHpiRmFEdRp7Q&amp;ust=138244080555066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frm=1&amp;source=images&amp;cd=&amp;cad=rja&amp;docid=-eITXXTkIq699M&amp;tbnid=PRArTydv9HrESM:&amp;ved=0CAUQjRw&amp;url=http://www.knowyourbody.net/ovarian-ligament.html&amp;ei=vgxlUsaoIMKn0QW1tYCACg&amp;bvm=bv.54934254,d.d2k&amp;psig=AFQjCNE1TASsePmFqUVaKrS5fhyeZyw1NQ&amp;ust=138244048898966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uk/url?sa=i&amp;rct=j&amp;q=&amp;esrc=s&amp;frm=1&amp;source=images&amp;cd=&amp;cad=rja&amp;docid=XoVSupIQzZRSuM&amp;tbnid=RekcZQeMUo4NjM:&amp;ved=0CAUQjRw&amp;url=http://medical-dictionary.thefreedictionary.com/uterus&amp;ei=7QxlUvSqPKmU0AWL2YHYCQ&amp;bvm=bv.54934254,d.d2k&amp;psig=AFQjCNE1TASsePmFqUVaKrS5fhyeZyw1NQ&amp;ust=138244048898966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frm=1&amp;source=images&amp;cd=&amp;cad=rja&amp;docid=tLtlQGAq1-VnNM&amp;tbnid=fQK58L5-cXIK_M:&amp;ved=0CAUQjRw&amp;url=http://on-line.ucol.ac.nz/mt100/Female%20Repro.htm&amp;ei=iQplUvWqBc6X0AXPxoCYCA&amp;psig=AFQjCNGz_pFP_Bo0Tt2XUJT9wHLCA4-CjA&amp;ust=138243981782557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frm=1&amp;source=images&amp;cd=&amp;cad=rja&amp;docid=Slw9-TaESV0JfM&amp;tbnid=FqJ7Y4OyeR2WbM:&amp;ved=0CAUQjRw&amp;url=http://alignmentmonkey.nurturance.net/2012/retroverted-uterus&amp;ei=tw5lUonuF6LO0QX1v4GABQ&amp;bvm=bv.54934254,d.d2k&amp;psig=AFQjCNE3oCWKSbcUT0cXtzZc0dNuEXLePg&amp;ust=138244100128444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.uk/url?sa=i&amp;rct=j&amp;q=&amp;esrc=s&amp;frm=1&amp;source=images&amp;cd=&amp;cad=rja&amp;docid=kuXO3nQ41h__HM&amp;tbnid=SJ87HFRZZC5C9M:&amp;ved=0CAUQjRw&amp;url=https://www.kenhub.com/en/atlas/musculus-obturatorius-internus-2&amp;ei=KpNzUoONL4XG0QX5joA4&amp;psig=AFQjCNFva-qVSJ3-fB3PXuJsYCxq9WKvdQ&amp;ust=138339234393254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frm=1&amp;source=images&amp;cd=&amp;cad=rja&amp;docid=xQ3n_gYt4ebEOM&amp;tbnid=_cGYv8BDEfy1wM:&amp;ved=0CAUQjRw&amp;url=http://lucy.stanford.edu/levator.html&amp;ei=4pVzUrudEIK30QWrtIGoDQ&amp;bvm=bv.55819444,d.ZG4&amp;psig=AFQjCNGEWQmk73uXGqDpZ-rYTecXi8Am1A&amp;ust=138339311380859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.uk/url?sa=i&amp;rct=j&amp;q=&amp;esrc=s&amp;frm=1&amp;source=images&amp;cd=&amp;cad=rja&amp;docid=xQ3n_gYt4ebEOM&amp;tbnid=_cGYv8BDEfy1wM:&amp;ved=0CAUQjRw&amp;url=http://www.i-l-fitness-jp.com/comment/ke-tendinous-arch.html&amp;ei=7pVzUs_WA6Kn0wWPvIHgBw&amp;bvm=bv.55819444,d.ZG4&amp;psig=AFQjCNGEWQmk73uXGqDpZ-rYTecXi8Am1A&amp;ust=138339311380859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docid=kuXO3nQ41h__HM&amp;tbnid=SJ87HFRZZC5C9M:&amp;ved=0CAUQjRw&amp;url=https://www.kenhub.com/en/atlas/musculus-obturatorius-internus-2&amp;ei=KpNzUoONL4XG0QX5joA4&amp;psig=AFQjCNFva-qVSJ3-fB3PXuJsYCxq9WKvdQ&amp;ust=138339234393254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&amp;esrc=s&amp;frm=1&amp;source=images&amp;cd=&amp;cad=rja&amp;docid=Cjw3_b_cjNgPxM&amp;tbnid=PDCAafVI69qjyM:&amp;ved=0CAUQjRw&amp;url=http://rueckentraining.kieser-training.com/46/england/muscles.html&amp;ei=XJBzUq-EHtOm0wWVgIGABA&amp;bvm=bv.55819444,d.ZG4&amp;psig=AFQjCNGRAf1CdnH0RDDuMH78vajFx-I8dA&amp;ust=138339167417249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frm=1&amp;source=images&amp;cd=&amp;cad=rja&amp;docid=k9PcGEYTfRR1zM&amp;tbnid=B8UTzFePrervbM:&amp;ved=0CAUQjRw&amp;url=http://promiscuouseating.wordpress.com/tag/perineal-muscles/&amp;ei=3qdzUqzVKaa60QWegoGgCg&amp;bvm=bv.55819444,d.d2k&amp;psig=AFQjCNGVIwziALJpSJ41UySq0w4xRK_L1g&amp;ust=1383397720589282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.uk/url?sa=i&amp;rct=j&amp;q=&amp;esrc=s&amp;frm=1&amp;source=images&amp;cd=&amp;cad=rja&amp;docid=UnLr6cvZb2McIM&amp;tbnid=7ZehvgBE3_CSnM:&amp;ved=0CAUQjRw&amp;url=http://www.studyblue.com/notes/note/n/an2-16-perineum/deck/6201791&amp;ei=CKhzUsC7LejC0QWIuYC4Bw&amp;bvm=bv.55819444,d.d2k&amp;psig=AFQjCNH0Z6Mgxgt2jcYMdVL_Dux1prrxxA&amp;ust=1383397762020264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co.uk/url?sa=i&amp;rct=j&amp;q=&amp;esrc=s&amp;frm=1&amp;source=images&amp;cd=&amp;cad=rja&amp;docid=OjlgChAmNHN_ZM&amp;tbnid=Y23BgUZlM33W9M:&amp;ved=0CAUQjRw&amp;url=http://radiographics.rsna.org/content/32/4/E129.figures-only?related-urls=yes&amp;legid=radiographics;32/4/E129&amp;ei=SplzUon-Dseo0QWU_oDwBQ&amp;bvm=bv.55819444,d.ZG4&amp;psig=AFQjCNHUfF8SAkQjoPUGtwrWci-WYprICg&amp;ust=1383393985778318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frm=1&amp;source=images&amp;cd=&amp;cad=rja&amp;docid=Nvrmn0u_hG4etM&amp;tbnid=qemSFzUgMN8_AM:&amp;ved=0CAUQjRw&amp;url=http://quizlet.com/18734870/pelvic-viscera-ii-w-pics-flash-cards/&amp;ei=awBlUqr2NLSN0wWM7YGABA&amp;bvm=bv.54934254,d.d2k&amp;psig=AFQjCNGHpar0EQEOjTTB3V8TVi7l0TU8CQ&amp;ust=138243733537037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google.co.uk/url?sa=i&amp;rct=j&amp;q=&amp;esrc=s&amp;frm=1&amp;source=images&amp;cd=&amp;cad=rja&amp;docid=Nvrmn0u_hG4etM&amp;tbnid=qemSFzUgMN8_AM:&amp;ved=0CAUQjRw&amp;url=http://www.instantanatomy.net/abdomen/vessels/apelvicorgans.html&amp;ei=WwBlUtK9K8Wa1AXF04DACA&amp;bvm=bv.54934254,d.d2k&amp;psig=AFQjCNGHpar0EQEOjTTB3V8TVi7l0TU8CQ&amp;ust=1382437335370378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co.uk/url?sa=i&amp;rct=j&amp;q=&amp;esrc=s&amp;frm=1&amp;source=images&amp;cd=&amp;cad=rja&amp;docid=SpFM-PyBg2l4gM&amp;tbnid=6j4QBJXjhxTpzM:&amp;ved=0CAUQjRw&amp;url=http://www.rxpgonline.com/medicalmnemonic913356.html&amp;ei=6wVlUpTLGMSI0AWWs4EY&amp;bvm=bv.54934254,d.d2k&amp;psig=AFQjCNGIG27D_z-GPgTw0ld0UfQpCnNfbQ&amp;ust=138243873952594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frm=1&amp;source=images&amp;cd=&amp;cad=rja&amp;docid=jNsusLn5ltmMSM&amp;tbnid=bW7RX9d8S0whAM:&amp;ved=0CAUQjRw&amp;url=http://www.jaypeejournals.com/eJournals/ShowText.aspx?ID=299&amp;Type=FREE&amp;TYP=TOP&amp;IN=_eJournals/images/JPLOGO.gif&amp;IID=33&amp;isPDF=NO&amp;ei=OwZlUrHuBcWL0AWt9YGIDQ&amp;bvm=bv.54934254,d.d2k&amp;psig=AFQjCNFLgnNp1pd6wFnIeqhhuInN-csvhw&amp;ust=1382438836103123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file:////upload.wikimedia.org/wikipedia/commons/0/07/Male_hypogastric_artery.jp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file:////upload.wikimedia.org/wikipedia/commons/9/9a/Hypogastric_artery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.uk/url?sa=i&amp;rct=j&amp;q=&amp;esrc=s&amp;frm=1&amp;source=images&amp;cd=&amp;cad=rja&amp;docid=vQMNiIeEHyApLM&amp;tbnid=6ZF0BfyFa7gLqM:&amp;ved=0CAUQjRw&amp;url=http://dejeka.wz.cz/abdominal-venous-system&amp;ei=KBFlUrSwAYv20gXni4C4BQ&amp;bvm=bv.54934254,d.d2k&amp;psig=AFQjCNFRJ-fEvvZtwUm7I1nICaurfrPN2A&amp;ust=13824415818286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google.co.uk/url?sa=i&amp;rct=j&amp;q=&amp;esrc=s&amp;frm=1&amp;source=images&amp;cd=&amp;cad=rja&amp;docid=CV08tuoHN2vphM&amp;tbnid=EQhzysgxlH0_jM:&amp;ved=0CAUQjRw&amp;url=http://radiographics.rsna.org/content/24/1/193/F26.expansion.html&amp;ei=fhFlUs6OFcPa0QWvqYGgBw&amp;bvm=bv.54934254,d.d2k&amp;psig=AFQjCNFRJ-fEvvZtwUm7I1nICaurfrPN2A&amp;ust=1382441581828627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.uk/url?sa=i&amp;rct=j&amp;q=&amp;esrc=s&amp;frm=1&amp;source=images&amp;cd=&amp;cad=rja&amp;docid=5FiWTGxkv1ugKM&amp;tbnid=G3wQtlDZ10aNVM:&amp;ved=0CAUQjRw&amp;url=http://uwlclinicaloncology2010.wikispaces.com/Endometrium&amp;ei=9BBlUpyjD8qd0AW224CgDw&amp;bvm=bv.54934254,d.d2k&amp;psig=AFQjCNFRJ-fEvvZtwUm7I1nICaurfrPN2A&amp;ust=1382441581828627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.uk/url?sa=i&amp;rct=j&amp;q=&amp;esrc=s&amp;frm=1&amp;source=images&amp;cd=&amp;cad=rja&amp;docid=Uvc633zGY4N2bM&amp;tbnid=zDYIm-IJK0EM5M:&amp;ved=0CAUQjRw&amp;url=http://www.anatomynow.com/products/human_male_pelvis_with_testicles_model__3570/583.php?page_id=77&amp;ei=0y1dUuyZBsf80QXLioGgDw&amp;bvm=bv.53899372,d.d2k&amp;psig=AFQjCNHHj5VssYyqP6UmpkdWA2WTkONzfQ&amp;ust=1381924657780261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1214-B532-42DC-B405-2556F9B7C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Urological Surgery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49A0305-6270-42F1-A032-E7B6E9772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2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urologyhealth.org/urology/articles/images/anatomy_FemalePelvis_midsagit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87" y="2618911"/>
            <a:ext cx="3700540" cy="30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Female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652" y="2078851"/>
            <a:ext cx="6172200" cy="339447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Contents</a:t>
            </a:r>
          </a:p>
          <a:p>
            <a:pPr lvl="1"/>
            <a:r>
              <a:rPr lang="en-GB" dirty="0"/>
              <a:t>Gastrointestinal system</a:t>
            </a:r>
          </a:p>
          <a:p>
            <a:pPr lvl="2"/>
            <a:r>
              <a:rPr lang="en-GB" dirty="0"/>
              <a:t>Rectum</a:t>
            </a:r>
          </a:p>
          <a:p>
            <a:pPr lvl="2"/>
            <a:r>
              <a:rPr lang="en-GB" dirty="0"/>
              <a:t>Anal canal</a:t>
            </a:r>
          </a:p>
          <a:p>
            <a:pPr lvl="2"/>
            <a:r>
              <a:rPr lang="en-GB" dirty="0"/>
              <a:t>Anal aperture</a:t>
            </a:r>
          </a:p>
          <a:p>
            <a:pPr lvl="1"/>
            <a:r>
              <a:rPr lang="en-GB" dirty="0"/>
              <a:t>Urinary system</a:t>
            </a:r>
          </a:p>
          <a:p>
            <a:pPr lvl="2"/>
            <a:r>
              <a:rPr lang="en-GB" dirty="0"/>
              <a:t>Bladder</a:t>
            </a:r>
          </a:p>
          <a:p>
            <a:pPr lvl="2"/>
            <a:r>
              <a:rPr lang="en-GB" dirty="0"/>
              <a:t>Urethra</a:t>
            </a:r>
          </a:p>
          <a:p>
            <a:pPr lvl="1"/>
            <a:r>
              <a:rPr lang="en-GB" dirty="0"/>
              <a:t>Reproductive system</a:t>
            </a:r>
          </a:p>
          <a:p>
            <a:pPr lvl="2"/>
            <a:r>
              <a:rPr lang="en-GB" dirty="0"/>
              <a:t>Uterine tubes (fallopian)</a:t>
            </a:r>
          </a:p>
          <a:p>
            <a:pPr lvl="2"/>
            <a:r>
              <a:rPr lang="en-GB" dirty="0"/>
              <a:t>Ovaries</a:t>
            </a:r>
          </a:p>
          <a:p>
            <a:pPr lvl="2"/>
            <a:r>
              <a:rPr lang="en-GB" dirty="0"/>
              <a:t>Uterus</a:t>
            </a:r>
          </a:p>
          <a:p>
            <a:pPr lvl="2"/>
            <a:r>
              <a:rPr lang="en-GB" dirty="0"/>
              <a:t>vagina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46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Pelvic Peritoneum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Covers organs </a:t>
            </a:r>
          </a:p>
          <a:p>
            <a:r>
              <a:rPr lang="en-GB" dirty="0"/>
              <a:t>Forms pouches: </a:t>
            </a:r>
          </a:p>
          <a:p>
            <a:pPr lvl="1"/>
            <a:r>
              <a:rPr lang="en-GB" dirty="0" err="1"/>
              <a:t>Vesicouterine</a:t>
            </a:r>
            <a:r>
              <a:rPr lang="en-GB" dirty="0"/>
              <a:t> pouch</a:t>
            </a:r>
          </a:p>
          <a:p>
            <a:pPr lvl="1"/>
            <a:r>
              <a:rPr lang="en-GB" dirty="0" err="1"/>
              <a:t>Rectouterine</a:t>
            </a:r>
            <a:r>
              <a:rPr lang="en-GB" dirty="0"/>
              <a:t> pouch (of Douglas)</a:t>
            </a:r>
          </a:p>
          <a:p>
            <a:pPr lvl="2"/>
            <a:r>
              <a:rPr lang="en-GB" dirty="0"/>
              <a:t>Fluid collects in these pouches</a:t>
            </a:r>
          </a:p>
        </p:txBody>
      </p:sp>
      <p:pic>
        <p:nvPicPr>
          <p:cNvPr id="16386" name="Picture 2" descr="http://academic.amc.edu/martino/grossanatomy/site/Medical/CASES/Reproduction/Pictures/rectouterine%20pou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84" y="3861049"/>
            <a:ext cx="2490044" cy="19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420036" y="4293096"/>
            <a:ext cx="1296144" cy="378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09946" y="4077072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err="1"/>
              <a:t>Vesicouterine</a:t>
            </a:r>
            <a:r>
              <a:rPr lang="en-GB" sz="1050" b="1" dirty="0"/>
              <a:t> Pouch</a:t>
            </a:r>
          </a:p>
        </p:txBody>
      </p:sp>
    </p:spTree>
    <p:extLst>
      <p:ext uri="{BB962C8B-B14F-4D97-AF65-F5344CB8AC3E}">
        <p14:creationId xmlns:p14="http://schemas.microsoft.com/office/powerpoint/2010/main" val="104277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999" y="1436914"/>
            <a:ext cx="10900229" cy="542108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Ovary</a:t>
            </a:r>
          </a:p>
          <a:p>
            <a:r>
              <a:rPr lang="en-GB" dirty="0"/>
              <a:t>Uterine Tube </a:t>
            </a:r>
          </a:p>
          <a:p>
            <a:pPr lvl="1"/>
            <a:r>
              <a:rPr lang="en-GB" dirty="0"/>
              <a:t>Has four sections</a:t>
            </a:r>
          </a:p>
          <a:p>
            <a:pPr lvl="2"/>
            <a:r>
              <a:rPr lang="en-GB" dirty="0"/>
              <a:t>Infundibulum (with fimbriae)</a:t>
            </a:r>
          </a:p>
          <a:p>
            <a:pPr lvl="2"/>
            <a:r>
              <a:rPr lang="en-GB" dirty="0"/>
              <a:t>Ampulla</a:t>
            </a:r>
          </a:p>
          <a:p>
            <a:pPr lvl="2"/>
            <a:r>
              <a:rPr lang="en-GB" dirty="0"/>
              <a:t>Isthmus</a:t>
            </a:r>
          </a:p>
          <a:p>
            <a:pPr lvl="2"/>
            <a:r>
              <a:rPr lang="en-GB" dirty="0"/>
              <a:t>Intramural</a:t>
            </a:r>
          </a:p>
          <a:p>
            <a:r>
              <a:rPr lang="en-GB" dirty="0"/>
              <a:t>Uterus</a:t>
            </a:r>
          </a:p>
          <a:p>
            <a:r>
              <a:rPr lang="en-GB" dirty="0"/>
              <a:t>Cervix</a:t>
            </a:r>
          </a:p>
          <a:p>
            <a:pPr lvl="1"/>
            <a:r>
              <a:rPr lang="en-GB" dirty="0"/>
              <a:t>Forms cleft with uterus</a:t>
            </a:r>
          </a:p>
          <a:p>
            <a:pPr lvl="1"/>
            <a:r>
              <a:rPr lang="en-GB" dirty="0"/>
              <a:t>Cervical Cavity</a:t>
            </a:r>
          </a:p>
          <a:p>
            <a:pPr lvl="2"/>
            <a:r>
              <a:rPr lang="en-GB" dirty="0"/>
              <a:t>Internal </a:t>
            </a:r>
            <a:r>
              <a:rPr lang="en-GB" dirty="0" err="1"/>
              <a:t>os</a:t>
            </a:r>
            <a:endParaRPr lang="en-GB" dirty="0"/>
          </a:p>
          <a:p>
            <a:pPr lvl="2"/>
            <a:r>
              <a:rPr lang="en-GB" dirty="0"/>
              <a:t>External </a:t>
            </a:r>
            <a:r>
              <a:rPr lang="en-GB" dirty="0" err="1"/>
              <a:t>os</a:t>
            </a:r>
            <a:endParaRPr lang="en-GB" dirty="0"/>
          </a:p>
          <a:p>
            <a:r>
              <a:rPr lang="en-GB" dirty="0"/>
              <a:t>Vagina</a:t>
            </a:r>
          </a:p>
          <a:p>
            <a:pPr lvl="1"/>
            <a:r>
              <a:rPr lang="en-GB" dirty="0" err="1"/>
              <a:t>Fornices</a:t>
            </a:r>
            <a:r>
              <a:rPr lang="en-GB" dirty="0"/>
              <a:t> of vagina</a:t>
            </a:r>
          </a:p>
          <a:p>
            <a:pPr lvl="2"/>
            <a:r>
              <a:rPr lang="en-GB" dirty="0"/>
              <a:t>Anterior</a:t>
            </a:r>
          </a:p>
          <a:p>
            <a:pPr lvl="2"/>
            <a:r>
              <a:rPr lang="en-GB" dirty="0"/>
              <a:t>Posterior </a:t>
            </a:r>
          </a:p>
          <a:p>
            <a:pPr lvl="2"/>
            <a:r>
              <a:rPr lang="en-GB" dirty="0"/>
              <a:t>Lateral </a:t>
            </a:r>
          </a:p>
        </p:txBody>
      </p:sp>
      <p:pic>
        <p:nvPicPr>
          <p:cNvPr id="9218" name="Picture 2" descr="Gray1167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204390"/>
            <a:ext cx="1785938" cy="19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isual.merriam-webster.com/images/human-being/anatomy/female-reproductive-organs/sagittal-section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2847" r="5384" b="7824"/>
          <a:stretch/>
        </p:blipFill>
        <p:spPr bwMode="auto">
          <a:xfrm>
            <a:off x="6735170" y="3558803"/>
            <a:ext cx="4237630" cy="26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1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Gray116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052737"/>
            <a:ext cx="3764756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onesandbugs.files.wordpress.com/2013/05/female-reprod-sagitt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89" y="2996953"/>
            <a:ext cx="3414713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Broad ligament</a:t>
            </a:r>
          </a:p>
          <a:p>
            <a:r>
              <a:rPr lang="en-GB" dirty="0"/>
              <a:t>Suspensory ligament – contains ovarian vessels and </a:t>
            </a:r>
            <a:r>
              <a:rPr lang="en-GB" dirty="0" err="1"/>
              <a:t>lymphatics</a:t>
            </a:r>
            <a:endParaRPr lang="en-GB" dirty="0"/>
          </a:p>
          <a:p>
            <a:r>
              <a:rPr lang="en-GB" dirty="0"/>
              <a:t>Round ligament of the uterus – from uterus to pelvic brim – passes through inguinal canal and is the remnant of the gubernaculum</a:t>
            </a:r>
          </a:p>
          <a:p>
            <a:r>
              <a:rPr lang="en-GB" dirty="0"/>
              <a:t>Transverse cervical ligaments – at base of each broad ligament – extend from cervix and vaginal fornix to pelvic side wall – stabilise cervix</a:t>
            </a:r>
          </a:p>
          <a:p>
            <a:r>
              <a:rPr lang="en-GB" dirty="0" err="1"/>
              <a:t>Uterosacral</a:t>
            </a:r>
            <a:r>
              <a:rPr lang="en-GB" dirty="0"/>
              <a:t> ligaments keep cervix pulled back by attaching to the fascia over the </a:t>
            </a:r>
            <a:r>
              <a:rPr lang="en-GB" dirty="0" err="1"/>
              <a:t>piriformis</a:t>
            </a:r>
            <a:r>
              <a:rPr lang="en-GB" dirty="0"/>
              <a:t> muscle</a:t>
            </a:r>
          </a:p>
          <a:p>
            <a:r>
              <a:rPr lang="en-GB" dirty="0" err="1"/>
              <a:t>Pubovesical</a:t>
            </a:r>
            <a:r>
              <a:rPr lang="en-GB" dirty="0"/>
              <a:t> ligament extend from the cervix and bladder to pubis</a:t>
            </a:r>
          </a:p>
        </p:txBody>
      </p:sp>
    </p:spTree>
    <p:extLst>
      <p:ext uri="{BB962C8B-B14F-4D97-AF65-F5344CB8AC3E}">
        <p14:creationId xmlns:p14="http://schemas.microsoft.com/office/powerpoint/2010/main" val="156139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web.wku.edu/courses/Biol131/images/uter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00" y="1160749"/>
            <a:ext cx="5400600" cy="45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7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 Ligament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Double fold of peritoneum</a:t>
            </a:r>
          </a:p>
          <a:p>
            <a:pPr lvl="1"/>
            <a:r>
              <a:rPr lang="en-GB" dirty="0"/>
              <a:t>Anterior layer – pushed forward by round ligament of uterus</a:t>
            </a:r>
          </a:p>
          <a:p>
            <a:pPr lvl="1"/>
            <a:r>
              <a:rPr lang="en-GB" dirty="0"/>
              <a:t>Posterior – bulges backwards as </a:t>
            </a:r>
            <a:r>
              <a:rPr lang="en-GB" dirty="0" err="1"/>
              <a:t>mesovarium</a:t>
            </a:r>
            <a:r>
              <a:rPr lang="en-GB" dirty="0"/>
              <a:t> (suspending ovary)</a:t>
            </a:r>
          </a:p>
          <a:p>
            <a:r>
              <a:rPr lang="en-GB" dirty="0"/>
              <a:t>Connects uterus to pelvic side wall</a:t>
            </a:r>
          </a:p>
          <a:p>
            <a:r>
              <a:rPr lang="en-GB" dirty="0"/>
              <a:t>Forms </a:t>
            </a:r>
            <a:r>
              <a:rPr lang="en-GB" dirty="0" err="1"/>
              <a:t>mesosalpinx</a:t>
            </a:r>
            <a:r>
              <a:rPr lang="en-GB" dirty="0"/>
              <a:t> for uterine tubes</a:t>
            </a:r>
          </a:p>
          <a:p>
            <a:r>
              <a:rPr lang="en-GB" dirty="0"/>
              <a:t>Forms </a:t>
            </a:r>
            <a:r>
              <a:rPr lang="en-GB" dirty="0" err="1"/>
              <a:t>mesovarium</a:t>
            </a:r>
            <a:r>
              <a:rPr lang="en-GB" dirty="0"/>
              <a:t> for ovary</a:t>
            </a:r>
          </a:p>
          <a:p>
            <a:r>
              <a:rPr lang="en-GB" dirty="0"/>
              <a:t>Uterine and ovarian vessels and </a:t>
            </a:r>
            <a:r>
              <a:rPr lang="en-GB" dirty="0" err="1"/>
              <a:t>lymphatics</a:t>
            </a:r>
            <a:r>
              <a:rPr lang="en-GB" dirty="0"/>
              <a:t>, round ligament and suspensory ligament contained within </a:t>
            </a:r>
            <a:r>
              <a:rPr lang="en-GB" dirty="0" err="1"/>
              <a:t>parametrium</a:t>
            </a:r>
            <a:endParaRPr lang="en-GB" dirty="0"/>
          </a:p>
          <a:p>
            <a:pPr lvl="1"/>
            <a:r>
              <a:rPr lang="en-GB" dirty="0" err="1"/>
              <a:t>Parametrium</a:t>
            </a:r>
            <a:r>
              <a:rPr lang="en-GB" dirty="0"/>
              <a:t> (cervical </a:t>
            </a:r>
            <a:r>
              <a:rPr lang="en-GB" dirty="0" err="1"/>
              <a:t>stroma</a:t>
            </a:r>
            <a:r>
              <a:rPr lang="en-GB" dirty="0"/>
              <a:t>) – extends between anterior and posterior layers of the broad ligament</a:t>
            </a:r>
          </a:p>
        </p:txBody>
      </p:sp>
    </p:spTree>
    <p:extLst>
      <p:ext uri="{BB962C8B-B14F-4D97-AF65-F5344CB8AC3E}">
        <p14:creationId xmlns:p14="http://schemas.microsoft.com/office/powerpoint/2010/main" val="221670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Rectovaginal</a:t>
            </a:r>
            <a:r>
              <a:rPr lang="en-GB" dirty="0"/>
              <a:t> Fascia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 </a:t>
            </a:r>
            <a:r>
              <a:rPr lang="en-GB" dirty="0" err="1"/>
              <a:t>sturcture</a:t>
            </a:r>
            <a:r>
              <a:rPr lang="en-GB" dirty="0"/>
              <a:t> separating vagina and rectum</a:t>
            </a:r>
          </a:p>
        </p:txBody>
      </p:sp>
      <p:pic>
        <p:nvPicPr>
          <p:cNvPr id="15362" name="Picture 2" descr="http://origin-ars.els-cdn.com/content/image/1-s2.0-S107438040560549X-gr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14" y="2834935"/>
            <a:ext cx="3672408" cy="25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1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nowyourbody.net/wp-content/uploads/2012/12/Ovarian-ligament-Imag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70" y="1214755"/>
            <a:ext cx="5832648" cy="42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2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2.tfd.com/mk/U/X2604-U-1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52" y="1052737"/>
            <a:ext cx="6156684" cy="47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4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AB05C-DB65-40AE-A53B-D26B9EF0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A63C7A-91C3-4C2D-8AC4-852B9F0F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Asymptomatic</a:t>
            </a:r>
          </a:p>
          <a:p>
            <a:r>
              <a:rPr lang="en-GB" dirty="0"/>
              <a:t>Systemic illness</a:t>
            </a:r>
          </a:p>
          <a:p>
            <a:pPr lvl="1"/>
            <a:r>
              <a:rPr lang="en-GB" dirty="0"/>
              <a:t>Weight loss/fatigue</a:t>
            </a:r>
          </a:p>
          <a:p>
            <a:r>
              <a:rPr lang="en-GB" dirty="0"/>
              <a:t>Symptoms</a:t>
            </a:r>
          </a:p>
          <a:p>
            <a:pPr lvl="1"/>
            <a:r>
              <a:rPr lang="en-GB" dirty="0"/>
              <a:t>Pain – renal angle (kidney), flank (upper ureters), suprapubic (bladder), genital (lower ureters)</a:t>
            </a:r>
          </a:p>
          <a:p>
            <a:pPr lvl="2"/>
            <a:r>
              <a:rPr lang="en-GB" dirty="0"/>
              <a:t>Obstructive pain = distension of renal pelvis</a:t>
            </a:r>
          </a:p>
          <a:p>
            <a:pPr lvl="2"/>
            <a:r>
              <a:rPr lang="en-GB" dirty="0"/>
              <a:t>Colicky pain = calculus/clot</a:t>
            </a:r>
          </a:p>
          <a:p>
            <a:pPr lvl="1"/>
            <a:r>
              <a:rPr lang="en-GB" dirty="0"/>
              <a:t>LUTS – storage symptoms (frequency, </a:t>
            </a:r>
            <a:r>
              <a:rPr lang="en-GB" dirty="0" err="1"/>
              <a:t>nocturia</a:t>
            </a:r>
            <a:r>
              <a:rPr lang="en-GB" dirty="0"/>
              <a:t>), voiding symptoms (hesitancy, straining)</a:t>
            </a:r>
          </a:p>
          <a:p>
            <a:pPr lvl="1"/>
            <a:r>
              <a:rPr lang="en-GB" dirty="0"/>
              <a:t>Incontinence – stress (during raised intra-</a:t>
            </a:r>
            <a:r>
              <a:rPr lang="en-GB" dirty="0" err="1"/>
              <a:t>abdo</a:t>
            </a:r>
            <a:r>
              <a:rPr lang="en-GB" dirty="0"/>
              <a:t> pressure)/urge (detrusor loss of control)/continuous (anatomy)</a:t>
            </a:r>
          </a:p>
          <a:p>
            <a:pPr lvl="1"/>
            <a:r>
              <a:rPr lang="en-GB" dirty="0"/>
              <a:t>Retention – acute (painful)/chronic (BOO - painless)</a:t>
            </a:r>
          </a:p>
          <a:p>
            <a:pPr lvl="1"/>
            <a:r>
              <a:rPr lang="en-GB" dirty="0"/>
              <a:t>Haematuria</a:t>
            </a:r>
          </a:p>
          <a:p>
            <a:pPr lvl="2"/>
            <a:r>
              <a:rPr lang="en-GB" dirty="0"/>
              <a:t>Urgent investigation (flexi cystoscopy, USS, CT KUB, urine cytology, DRE)</a:t>
            </a:r>
          </a:p>
          <a:p>
            <a:pPr lvl="1"/>
            <a:r>
              <a:rPr lang="en-GB" dirty="0"/>
              <a:t>Pneumaturia (fistula between urinary tract and bowel)</a:t>
            </a:r>
          </a:p>
        </p:txBody>
      </p:sp>
    </p:spTree>
    <p:extLst>
      <p:ext uri="{BB962C8B-B14F-4D97-AF65-F5344CB8AC3E}">
        <p14:creationId xmlns:p14="http://schemas.microsoft.com/office/powerpoint/2010/main" val="239588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ttp://on-line.ucol.ac.nz/mt100/Femal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59" y="935257"/>
            <a:ext cx="6637361" cy="49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9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of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 position of uterus is </a:t>
            </a:r>
            <a:r>
              <a:rPr lang="en-GB" dirty="0" err="1"/>
              <a:t>antiretroflexed</a:t>
            </a:r>
            <a:r>
              <a:rPr lang="en-GB" dirty="0"/>
              <a:t> and </a:t>
            </a:r>
            <a:r>
              <a:rPr lang="en-GB" dirty="0" err="1"/>
              <a:t>antiretroverted</a:t>
            </a:r>
            <a:endParaRPr lang="en-GB" dirty="0"/>
          </a:p>
        </p:txBody>
      </p:sp>
      <p:pic>
        <p:nvPicPr>
          <p:cNvPr id="17410" name="Picture 2" descr="http://alignmentmonkey.nurturance.net/wp-content/uploads/retr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19" y="2888942"/>
            <a:ext cx="4979194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6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46" y="1052736"/>
            <a:ext cx="3780420" cy="43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9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Pelvic Wall Muscles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741714"/>
            <a:ext cx="9601200" cy="443048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Made up of </a:t>
            </a:r>
            <a:r>
              <a:rPr lang="en-GB" dirty="0" err="1"/>
              <a:t>obturator</a:t>
            </a:r>
            <a:r>
              <a:rPr lang="en-GB" dirty="0"/>
              <a:t> </a:t>
            </a:r>
            <a:r>
              <a:rPr lang="en-GB" dirty="0" err="1"/>
              <a:t>internus</a:t>
            </a:r>
            <a:r>
              <a:rPr lang="en-GB" dirty="0"/>
              <a:t> and </a:t>
            </a:r>
            <a:r>
              <a:rPr lang="en-GB" dirty="0" err="1"/>
              <a:t>piriformis</a:t>
            </a:r>
            <a:endParaRPr lang="en-GB" dirty="0"/>
          </a:p>
          <a:p>
            <a:r>
              <a:rPr lang="en-GB" dirty="0" err="1"/>
              <a:t>Obturator</a:t>
            </a:r>
            <a:r>
              <a:rPr lang="en-GB" dirty="0"/>
              <a:t> </a:t>
            </a:r>
            <a:r>
              <a:rPr lang="en-GB" dirty="0" err="1"/>
              <a:t>internus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Attached to inferior rami of pubis and ischium</a:t>
            </a:r>
          </a:p>
          <a:p>
            <a:pPr lvl="1"/>
            <a:r>
              <a:rPr lang="en-GB" dirty="0"/>
              <a:t>Action is to rotate thigh laterally, helps to abduct thigh</a:t>
            </a:r>
          </a:p>
          <a:p>
            <a:pPr lvl="1"/>
            <a:r>
              <a:rPr lang="en-GB" dirty="0"/>
              <a:t>Exits through lesser sciatic foramen</a:t>
            </a:r>
          </a:p>
          <a:p>
            <a:pPr lvl="1"/>
            <a:r>
              <a:rPr lang="en-GB" dirty="0"/>
              <a:t>Innervated by nerve to </a:t>
            </a:r>
            <a:r>
              <a:rPr lang="en-GB" dirty="0" err="1"/>
              <a:t>obturator</a:t>
            </a:r>
            <a:r>
              <a:rPr lang="en-GB" dirty="0"/>
              <a:t> </a:t>
            </a:r>
            <a:r>
              <a:rPr lang="en-GB" dirty="0" err="1"/>
              <a:t>internus</a:t>
            </a:r>
            <a:r>
              <a:rPr lang="en-GB" dirty="0"/>
              <a:t> (L5,S1, S2)</a:t>
            </a:r>
          </a:p>
          <a:p>
            <a:pPr lvl="1"/>
            <a:r>
              <a:rPr lang="en-GB" dirty="0"/>
              <a:t>Supplied by inferior gluteal artery</a:t>
            </a:r>
          </a:p>
          <a:p>
            <a:pPr lvl="1"/>
            <a:r>
              <a:rPr lang="en-GB" dirty="0"/>
              <a:t>Covered by </a:t>
            </a:r>
            <a:r>
              <a:rPr lang="en-GB" dirty="0" err="1"/>
              <a:t>obturator</a:t>
            </a:r>
            <a:r>
              <a:rPr lang="en-GB" dirty="0"/>
              <a:t> fascia</a:t>
            </a:r>
          </a:p>
          <a:p>
            <a:r>
              <a:rPr lang="en-GB" dirty="0" err="1"/>
              <a:t>Piriformis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Exits pelvis through greater sciatic foramen</a:t>
            </a:r>
          </a:p>
          <a:p>
            <a:pPr lvl="1"/>
            <a:r>
              <a:rPr lang="en-GB" dirty="0"/>
              <a:t>Superior gluteal vessels originate superior to muscle</a:t>
            </a:r>
          </a:p>
          <a:p>
            <a:pPr lvl="1"/>
            <a:r>
              <a:rPr lang="en-GB" dirty="0"/>
              <a:t>Inferior gluteal vessels originate inferior to muscle</a:t>
            </a:r>
          </a:p>
          <a:p>
            <a:pPr lvl="1"/>
            <a:r>
              <a:rPr lang="en-GB" dirty="0"/>
              <a:t>Supplied by superior and inferior gluteal arteries and internal </a:t>
            </a:r>
            <a:r>
              <a:rPr lang="en-GB" dirty="0" err="1"/>
              <a:t>pudendal</a:t>
            </a:r>
            <a:r>
              <a:rPr lang="en-GB" dirty="0"/>
              <a:t> artery</a:t>
            </a:r>
          </a:p>
          <a:p>
            <a:pPr lvl="1"/>
            <a:r>
              <a:rPr lang="en-GB" dirty="0"/>
              <a:t>Innervated by nerve to </a:t>
            </a:r>
            <a:r>
              <a:rPr lang="en-GB" dirty="0" err="1"/>
              <a:t>piriformis</a:t>
            </a:r>
            <a:r>
              <a:rPr lang="en-GB" dirty="0"/>
              <a:t> (L5, S1, S2)</a:t>
            </a:r>
          </a:p>
          <a:p>
            <a:pPr lvl="1"/>
            <a:r>
              <a:rPr lang="en-GB" dirty="0"/>
              <a:t>Action is lateral rotator of hip joint, helps to abduct hip</a:t>
            </a:r>
          </a:p>
        </p:txBody>
      </p:sp>
    </p:spTree>
    <p:extLst>
      <p:ext uri="{BB962C8B-B14F-4D97-AF65-F5344CB8AC3E}">
        <p14:creationId xmlns:p14="http://schemas.microsoft.com/office/powerpoint/2010/main" val="113324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70" y="1376773"/>
            <a:ext cx="2457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68" y="3427570"/>
            <a:ext cx="2021681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73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s://dw9r2us9jo9xp.cloudfront.net/images/anatomy_term/musculus-obturatorius-internus-2/musculus_obturatorius_internus_2_atlas_YpJQBBcabTHSsljCKK9wy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70" y="1430778"/>
            <a:ext cx="59563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11724" y="1700808"/>
            <a:ext cx="167418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7658" y="1423809"/>
            <a:ext cx="12961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Piriformis</a:t>
            </a:r>
            <a:endParaRPr lang="en-GB" sz="135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37838" y="4185084"/>
            <a:ext cx="540060" cy="594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4081" y="4779152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Obturator</a:t>
            </a:r>
            <a:r>
              <a:rPr lang="en-GB" sz="1350" dirty="0"/>
              <a:t> </a:t>
            </a:r>
            <a:r>
              <a:rPr lang="en-GB" sz="1350" dirty="0" err="1"/>
              <a:t>Internus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617386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Pelvic Floor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2686"/>
            <a:ext cx="9601200" cy="415471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Made up of </a:t>
            </a:r>
            <a:r>
              <a:rPr lang="en-GB" dirty="0" err="1"/>
              <a:t>levator</a:t>
            </a:r>
            <a:r>
              <a:rPr lang="en-GB" dirty="0"/>
              <a:t> </a:t>
            </a:r>
            <a:r>
              <a:rPr lang="en-GB" dirty="0" err="1"/>
              <a:t>ani</a:t>
            </a:r>
            <a:r>
              <a:rPr lang="en-GB" dirty="0"/>
              <a:t> group:</a:t>
            </a:r>
          </a:p>
          <a:p>
            <a:pPr lvl="1"/>
            <a:r>
              <a:rPr lang="en-GB" dirty="0" err="1"/>
              <a:t>Iliococcygeus</a:t>
            </a:r>
            <a:endParaRPr lang="en-GB" dirty="0"/>
          </a:p>
          <a:p>
            <a:pPr lvl="1"/>
            <a:r>
              <a:rPr lang="en-GB" dirty="0" err="1"/>
              <a:t>Pubococcygeus</a:t>
            </a:r>
            <a:r>
              <a:rPr lang="en-GB" dirty="0"/>
              <a:t> – controls urine flow</a:t>
            </a:r>
          </a:p>
          <a:p>
            <a:pPr lvl="1"/>
            <a:r>
              <a:rPr lang="en-GB" dirty="0" err="1"/>
              <a:t>Puborectalis</a:t>
            </a:r>
            <a:r>
              <a:rPr lang="en-GB" dirty="0"/>
              <a:t> – forms sling around rectum which inhibits </a:t>
            </a:r>
            <a:r>
              <a:rPr lang="en-GB" dirty="0" err="1"/>
              <a:t>defaecation</a:t>
            </a:r>
            <a:r>
              <a:rPr lang="en-GB" dirty="0"/>
              <a:t> </a:t>
            </a:r>
          </a:p>
          <a:p>
            <a:r>
              <a:rPr lang="en-GB" dirty="0" err="1"/>
              <a:t>Levator</a:t>
            </a:r>
            <a:r>
              <a:rPr lang="en-GB" dirty="0"/>
              <a:t> </a:t>
            </a:r>
            <a:r>
              <a:rPr lang="en-GB" dirty="0" err="1"/>
              <a:t>ani</a:t>
            </a:r>
            <a:r>
              <a:rPr lang="en-GB" dirty="0"/>
              <a:t> and </a:t>
            </a:r>
            <a:r>
              <a:rPr lang="en-GB" dirty="0" err="1"/>
              <a:t>coccygeus</a:t>
            </a:r>
            <a:r>
              <a:rPr lang="en-GB" dirty="0"/>
              <a:t> make up pelvic diaphragm</a:t>
            </a:r>
          </a:p>
          <a:p>
            <a:r>
              <a:rPr lang="en-GB" dirty="0" err="1"/>
              <a:t>Pubococcygeus</a:t>
            </a:r>
            <a:r>
              <a:rPr lang="en-GB" dirty="0"/>
              <a:t> forms branches of </a:t>
            </a:r>
            <a:r>
              <a:rPr lang="en-GB" dirty="0" err="1"/>
              <a:t>puborectalis</a:t>
            </a:r>
            <a:r>
              <a:rPr lang="en-GB" dirty="0"/>
              <a:t> muscle and </a:t>
            </a:r>
            <a:r>
              <a:rPr lang="en-GB" dirty="0" err="1"/>
              <a:t>pubovaginalis</a:t>
            </a:r>
            <a:r>
              <a:rPr lang="en-GB" dirty="0"/>
              <a:t>/</a:t>
            </a:r>
            <a:r>
              <a:rPr lang="en-GB" dirty="0" err="1"/>
              <a:t>puboprostaticus</a:t>
            </a:r>
            <a:r>
              <a:rPr lang="en-GB" dirty="0"/>
              <a:t> muscle</a:t>
            </a:r>
          </a:p>
          <a:p>
            <a:r>
              <a:rPr lang="en-GB" dirty="0"/>
              <a:t>Supplied by inferior gluteal artery</a:t>
            </a:r>
          </a:p>
          <a:p>
            <a:r>
              <a:rPr lang="en-GB" dirty="0"/>
              <a:t>Innervated by:</a:t>
            </a:r>
          </a:p>
          <a:p>
            <a:pPr lvl="1"/>
            <a:r>
              <a:rPr lang="en-GB" dirty="0" err="1"/>
              <a:t>Pubococcygeus</a:t>
            </a:r>
            <a:r>
              <a:rPr lang="en-GB" dirty="0"/>
              <a:t>/</a:t>
            </a:r>
            <a:r>
              <a:rPr lang="en-GB" dirty="0" err="1"/>
              <a:t>iliococcygeus</a:t>
            </a:r>
            <a:r>
              <a:rPr lang="en-GB" dirty="0"/>
              <a:t>: </a:t>
            </a:r>
          </a:p>
          <a:p>
            <a:pPr lvl="2"/>
            <a:r>
              <a:rPr lang="en-GB" dirty="0"/>
              <a:t>Nerve of </a:t>
            </a:r>
            <a:r>
              <a:rPr lang="en-GB" dirty="0" err="1"/>
              <a:t>levator</a:t>
            </a:r>
            <a:r>
              <a:rPr lang="en-GB" dirty="0"/>
              <a:t> </a:t>
            </a:r>
            <a:r>
              <a:rPr lang="en-GB" dirty="0" err="1"/>
              <a:t>ani</a:t>
            </a:r>
            <a:r>
              <a:rPr lang="en-GB" dirty="0"/>
              <a:t> (S4)</a:t>
            </a:r>
          </a:p>
          <a:p>
            <a:pPr lvl="2"/>
            <a:r>
              <a:rPr lang="en-GB" dirty="0"/>
              <a:t>Coccygeal plexus</a:t>
            </a:r>
          </a:p>
          <a:p>
            <a:pPr lvl="1"/>
            <a:r>
              <a:rPr lang="en-GB" dirty="0" err="1"/>
              <a:t>Puborectalis</a:t>
            </a:r>
            <a:endParaRPr lang="en-GB" dirty="0"/>
          </a:p>
          <a:p>
            <a:pPr lvl="2"/>
            <a:r>
              <a:rPr lang="en-GB" dirty="0"/>
              <a:t>S3, S4</a:t>
            </a:r>
          </a:p>
          <a:p>
            <a:pPr lvl="2"/>
            <a:r>
              <a:rPr lang="en-GB" dirty="0"/>
              <a:t>Nerve of </a:t>
            </a:r>
            <a:r>
              <a:rPr lang="en-GB" dirty="0" err="1"/>
              <a:t>levator</a:t>
            </a:r>
            <a:r>
              <a:rPr lang="en-GB" dirty="0"/>
              <a:t> </a:t>
            </a:r>
            <a:r>
              <a:rPr lang="en-GB" dirty="0" err="1"/>
              <a:t>ani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81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lucy.stanford.edu/img/ImageCA_562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58" y="998730"/>
            <a:ext cx="6277448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92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green-racer.com/forum/images/reputation/tendinous-arch-of-levator-ani-i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30" y="1268760"/>
            <a:ext cx="4914546" cy="41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dw9r2us9jo9xp.cloudfront.net/images/anatomy_term/musculus-obturatorius-internus-2/musculus_obturatorius_internus_2_atlas_YpJQBBcabTHSsljCKK9wy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70" y="1430778"/>
            <a:ext cx="59563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1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71BF-A975-4511-B941-045B817D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BB888-595F-4FCF-A251-CCF82607A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Urological</a:t>
            </a:r>
          </a:p>
          <a:p>
            <a:pPr lvl="1"/>
            <a:r>
              <a:rPr lang="en-GB" dirty="0"/>
              <a:t>Urinalysis (microscopy for casts, culture for organisms, cytology for epithelial cells)</a:t>
            </a:r>
          </a:p>
          <a:p>
            <a:pPr lvl="1"/>
            <a:r>
              <a:rPr lang="en-GB" dirty="0"/>
              <a:t>Blood tests (Urea = renal function, </a:t>
            </a:r>
            <a:r>
              <a:rPr lang="en-GB" dirty="0" err="1"/>
              <a:t>creat</a:t>
            </a:r>
            <a:r>
              <a:rPr lang="en-GB" dirty="0"/>
              <a:t> = renal clearance)</a:t>
            </a:r>
          </a:p>
          <a:p>
            <a:pPr lvl="1"/>
            <a:r>
              <a:rPr lang="en-GB" dirty="0"/>
              <a:t>Urinary flow rates – BOO &lt; 15ml/second</a:t>
            </a:r>
          </a:p>
          <a:p>
            <a:pPr lvl="1"/>
            <a:r>
              <a:rPr lang="en-GB" dirty="0"/>
              <a:t>Urological imaging </a:t>
            </a:r>
          </a:p>
          <a:p>
            <a:pPr lvl="2"/>
            <a:r>
              <a:rPr lang="en-GB" dirty="0"/>
              <a:t>Plain film KUB – renal mass</a:t>
            </a:r>
          </a:p>
          <a:p>
            <a:pPr lvl="2"/>
            <a:r>
              <a:rPr lang="en-GB" dirty="0"/>
              <a:t>Contrast – IVU (filling defects)</a:t>
            </a:r>
          </a:p>
          <a:p>
            <a:pPr lvl="2"/>
            <a:r>
              <a:rPr lang="en-GB" dirty="0"/>
              <a:t>USS (renal mass, bladder stones)</a:t>
            </a:r>
          </a:p>
          <a:p>
            <a:pPr lvl="2"/>
            <a:r>
              <a:rPr lang="en-GB" dirty="0"/>
              <a:t>Angiography (renal artery)</a:t>
            </a:r>
          </a:p>
          <a:p>
            <a:pPr lvl="2"/>
            <a:r>
              <a:rPr lang="en-GB" dirty="0"/>
              <a:t>CT (stage malignancy, CT KUB for stones)</a:t>
            </a:r>
          </a:p>
          <a:p>
            <a:pPr lvl="2"/>
            <a:r>
              <a:rPr lang="en-GB" dirty="0" err="1"/>
              <a:t>Ureteroscopy</a:t>
            </a:r>
            <a:r>
              <a:rPr lang="en-GB" dirty="0"/>
              <a:t> (rigid/flexi </a:t>
            </a:r>
            <a:r>
              <a:rPr lang="en-GB" dirty="0">
                <a:sym typeface="Wingdings" panose="05000000000000000000" pitchFamily="2" charset="2"/>
              </a:rPr>
              <a:t> treat stones)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444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25261" r="18887" b="11719"/>
          <a:stretch/>
        </p:blipFill>
        <p:spPr bwMode="auto">
          <a:xfrm>
            <a:off x="2909646" y="1592797"/>
            <a:ext cx="624025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9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rueckentraining.kieser-training.com/46/46_EN_Seite2_Illu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30" y="1916833"/>
            <a:ext cx="3429000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13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Pudendal</a:t>
            </a:r>
            <a:r>
              <a:rPr lang="en-GB" dirty="0"/>
              <a:t>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Wraps around </a:t>
            </a:r>
            <a:r>
              <a:rPr lang="en-GB" dirty="0" err="1"/>
              <a:t>sacrospinous</a:t>
            </a:r>
            <a:r>
              <a:rPr lang="en-GB" dirty="0"/>
              <a:t> ligament to re-enter pelvis and supply perineum</a:t>
            </a:r>
          </a:p>
          <a:p>
            <a:r>
              <a:rPr lang="en-GB" dirty="0"/>
              <a:t>Innervates external genitalia, bladder and rectum</a:t>
            </a:r>
          </a:p>
          <a:p>
            <a:r>
              <a:rPr lang="en-GB" dirty="0"/>
              <a:t>Travels in S2-S4 nerves of sacral plexus</a:t>
            </a:r>
          </a:p>
          <a:p>
            <a:r>
              <a:rPr lang="en-GB" dirty="0"/>
              <a:t>Passes between </a:t>
            </a:r>
            <a:r>
              <a:rPr lang="en-GB" dirty="0" err="1"/>
              <a:t>piriformis</a:t>
            </a:r>
            <a:r>
              <a:rPr lang="en-GB" dirty="0"/>
              <a:t> and </a:t>
            </a:r>
            <a:r>
              <a:rPr lang="en-GB" dirty="0" err="1"/>
              <a:t>coccygeus</a:t>
            </a:r>
            <a:r>
              <a:rPr lang="en-GB" dirty="0"/>
              <a:t> muscle</a:t>
            </a:r>
          </a:p>
          <a:p>
            <a:r>
              <a:rPr lang="en-GB" dirty="0"/>
              <a:t>Leaves pelvis through greater sciatic foramen</a:t>
            </a:r>
          </a:p>
          <a:p>
            <a:r>
              <a:rPr lang="en-GB" dirty="0"/>
              <a:t>Crosses spine of ischium to re-enter pelvis through lesser sciatic foramen</a:t>
            </a:r>
          </a:p>
          <a:p>
            <a:r>
              <a:rPr lang="en-GB" dirty="0"/>
              <a:t>Branches: </a:t>
            </a:r>
          </a:p>
          <a:p>
            <a:pPr lvl="1"/>
            <a:r>
              <a:rPr lang="en-GB" dirty="0"/>
              <a:t>Inferior rectal nerves</a:t>
            </a:r>
          </a:p>
          <a:p>
            <a:pPr lvl="1"/>
            <a:r>
              <a:rPr lang="en-GB" dirty="0" err="1"/>
              <a:t>Perineal</a:t>
            </a:r>
            <a:r>
              <a:rPr lang="en-GB" dirty="0"/>
              <a:t> nerve</a:t>
            </a:r>
          </a:p>
          <a:p>
            <a:pPr lvl="1"/>
            <a:r>
              <a:rPr lang="en-GB" dirty="0"/>
              <a:t>Dorsal nerve of penis/clitoris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383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Puboprostatic</a:t>
            </a:r>
            <a:endParaRPr lang="en-GB" dirty="0"/>
          </a:p>
          <a:p>
            <a:r>
              <a:rPr lang="en-GB" dirty="0" err="1"/>
              <a:t>Pubovesical</a:t>
            </a:r>
            <a:endParaRPr lang="en-GB" dirty="0"/>
          </a:p>
          <a:p>
            <a:r>
              <a:rPr lang="en-GB" dirty="0"/>
              <a:t>Transverse cervical</a:t>
            </a:r>
          </a:p>
          <a:p>
            <a:r>
              <a:rPr lang="en-GB" dirty="0" err="1"/>
              <a:t>Sacrocervical</a:t>
            </a:r>
            <a:r>
              <a:rPr lang="en-GB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806" r="37222"/>
          <a:stretch/>
        </p:blipFill>
        <p:spPr bwMode="auto">
          <a:xfrm>
            <a:off x="7554164" y="1059344"/>
            <a:ext cx="1775701" cy="161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30" y="3918721"/>
            <a:ext cx="2700300" cy="206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44" y="2240870"/>
            <a:ext cx="1757363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9" t="8526" r="2238" b="8632"/>
          <a:stretch/>
        </p:blipFill>
        <p:spPr bwMode="auto">
          <a:xfrm>
            <a:off x="6636061" y="3669323"/>
            <a:ext cx="2032781" cy="230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53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Perineum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2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Perineum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596571"/>
            <a:ext cx="9601200" cy="427082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Inferior to pelvic floor muscles</a:t>
            </a:r>
          </a:p>
          <a:p>
            <a:r>
              <a:rPr lang="en-GB" dirty="0"/>
              <a:t>Surface region between pubic </a:t>
            </a:r>
            <a:r>
              <a:rPr lang="en-GB" dirty="0" err="1"/>
              <a:t>symphysis</a:t>
            </a:r>
            <a:r>
              <a:rPr lang="en-GB" dirty="0"/>
              <a:t> and coccyx </a:t>
            </a:r>
          </a:p>
          <a:p>
            <a:r>
              <a:rPr lang="en-GB" dirty="0"/>
              <a:t>Diamond shape </a:t>
            </a:r>
          </a:p>
          <a:p>
            <a:pPr lvl="1"/>
            <a:r>
              <a:rPr lang="en-GB" dirty="0"/>
              <a:t>Split into 2 triangles (urogenital and anal)</a:t>
            </a:r>
          </a:p>
          <a:p>
            <a:r>
              <a:rPr lang="en-GB" dirty="0"/>
              <a:t>Has 2 spaces:</a:t>
            </a:r>
          </a:p>
          <a:p>
            <a:pPr lvl="1"/>
            <a:r>
              <a:rPr lang="en-GB" dirty="0"/>
              <a:t>Deep </a:t>
            </a:r>
            <a:r>
              <a:rPr lang="en-GB" dirty="0" err="1"/>
              <a:t>perineal</a:t>
            </a:r>
            <a:r>
              <a:rPr lang="en-GB" dirty="0"/>
              <a:t> space</a:t>
            </a:r>
          </a:p>
          <a:p>
            <a:pPr lvl="1"/>
            <a:r>
              <a:rPr lang="en-GB" dirty="0"/>
              <a:t>Superficial </a:t>
            </a:r>
            <a:r>
              <a:rPr lang="en-GB" dirty="0" err="1"/>
              <a:t>perineal</a:t>
            </a:r>
            <a:r>
              <a:rPr lang="en-GB" dirty="0"/>
              <a:t> space</a:t>
            </a:r>
          </a:p>
          <a:p>
            <a:r>
              <a:rPr lang="en-GB" dirty="0"/>
              <a:t>Deep </a:t>
            </a:r>
            <a:r>
              <a:rPr lang="en-GB" dirty="0" err="1"/>
              <a:t>perineal</a:t>
            </a:r>
            <a:r>
              <a:rPr lang="en-GB" dirty="0"/>
              <a:t> pouch:	</a:t>
            </a:r>
          </a:p>
          <a:p>
            <a:pPr lvl="1"/>
            <a:r>
              <a:rPr lang="en-GB" dirty="0"/>
              <a:t>Between pelvic floor muscles and </a:t>
            </a:r>
            <a:r>
              <a:rPr lang="en-GB" dirty="0" err="1"/>
              <a:t>perineal</a:t>
            </a:r>
            <a:r>
              <a:rPr lang="en-GB" dirty="0"/>
              <a:t> membrane</a:t>
            </a:r>
          </a:p>
          <a:p>
            <a:pPr lvl="1"/>
            <a:r>
              <a:rPr lang="en-GB" dirty="0"/>
              <a:t>Contents – see anatomy booklet</a:t>
            </a:r>
          </a:p>
          <a:p>
            <a:r>
              <a:rPr lang="en-GB" dirty="0"/>
              <a:t>Superficial </a:t>
            </a:r>
            <a:r>
              <a:rPr lang="en-GB" dirty="0" err="1"/>
              <a:t>perineal</a:t>
            </a:r>
            <a:r>
              <a:rPr lang="en-GB" dirty="0"/>
              <a:t> pouch:</a:t>
            </a:r>
          </a:p>
          <a:p>
            <a:pPr lvl="1"/>
            <a:r>
              <a:rPr lang="en-GB" dirty="0"/>
              <a:t>Between </a:t>
            </a:r>
            <a:r>
              <a:rPr lang="en-GB" dirty="0" err="1"/>
              <a:t>perineal</a:t>
            </a:r>
            <a:r>
              <a:rPr lang="en-GB" dirty="0"/>
              <a:t> membrane and skin</a:t>
            </a:r>
          </a:p>
          <a:p>
            <a:pPr lvl="1"/>
            <a:r>
              <a:rPr lang="en-GB" dirty="0"/>
              <a:t>Contents – see anatomy booklet</a:t>
            </a:r>
          </a:p>
          <a:p>
            <a:pPr lvl="2"/>
            <a:r>
              <a:rPr lang="en-GB" dirty="0"/>
              <a:t>In females, it contains the equivalent of the bulbourethral glands (</a:t>
            </a:r>
            <a:r>
              <a:rPr lang="en-GB" dirty="0" err="1"/>
              <a:t>Bartholin</a:t>
            </a:r>
            <a:r>
              <a:rPr lang="en-GB" dirty="0"/>
              <a:t> gland)</a:t>
            </a:r>
          </a:p>
        </p:txBody>
      </p:sp>
    </p:spTree>
    <p:extLst>
      <p:ext uri="{BB962C8B-B14F-4D97-AF65-F5344CB8AC3E}">
        <p14:creationId xmlns:p14="http://schemas.microsoft.com/office/powerpoint/2010/main" val="2479540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Fascia of Perineum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2057401"/>
            <a:ext cx="6172200" cy="3394472"/>
          </a:xfrm>
        </p:spPr>
        <p:txBody>
          <a:bodyPr/>
          <a:lstStyle/>
          <a:p>
            <a:r>
              <a:rPr lang="en-GB" dirty="0" err="1"/>
              <a:t>Perineal</a:t>
            </a:r>
            <a:r>
              <a:rPr lang="en-GB" dirty="0"/>
              <a:t> membrane</a:t>
            </a:r>
          </a:p>
          <a:p>
            <a:r>
              <a:rPr lang="en-GB" dirty="0" err="1"/>
              <a:t>Perineal</a:t>
            </a:r>
            <a:r>
              <a:rPr lang="en-GB" dirty="0"/>
              <a:t> body </a:t>
            </a:r>
          </a:p>
          <a:p>
            <a:pPr lvl="1"/>
            <a:r>
              <a:rPr lang="en-GB" dirty="0"/>
              <a:t>Joining of</a:t>
            </a:r>
          </a:p>
          <a:p>
            <a:pPr marL="342900" lvl="1" indent="0">
              <a:buNone/>
            </a:pPr>
            <a:r>
              <a:rPr lang="en-GB" dirty="0"/>
              <a:t>all muscles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07" y="2456893"/>
            <a:ext cx="2829287" cy="35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44" y="2834934"/>
            <a:ext cx="2441214" cy="15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185085"/>
            <a:ext cx="2052228" cy="17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01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52" y="1052736"/>
            <a:ext cx="6156684" cy="461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611724" y="3969060"/>
            <a:ext cx="1242138" cy="1134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71664" y="5103188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Sacrotuberous</a:t>
            </a:r>
            <a:r>
              <a:rPr lang="en-GB" sz="1350" dirty="0"/>
              <a:t> ligament</a:t>
            </a:r>
          </a:p>
        </p:txBody>
      </p:sp>
    </p:spTree>
    <p:extLst>
      <p:ext uri="{BB962C8B-B14F-4D97-AF65-F5344CB8AC3E}">
        <p14:creationId xmlns:p14="http://schemas.microsoft.com/office/powerpoint/2010/main" val="2603948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Urogenital Triangle (Male)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Contains root of scrotum and penis</a:t>
            </a:r>
          </a:p>
          <a:p>
            <a:r>
              <a:rPr lang="en-GB" dirty="0"/>
              <a:t>Boundaries:</a:t>
            </a:r>
          </a:p>
          <a:p>
            <a:pPr lvl="1"/>
            <a:r>
              <a:rPr lang="en-GB" dirty="0"/>
              <a:t>Pubic </a:t>
            </a:r>
            <a:r>
              <a:rPr lang="en-GB" dirty="0" err="1"/>
              <a:t>symphysis</a:t>
            </a:r>
            <a:r>
              <a:rPr lang="en-GB" dirty="0"/>
              <a:t> anteriorly</a:t>
            </a:r>
          </a:p>
          <a:p>
            <a:pPr lvl="1"/>
            <a:r>
              <a:rPr lang="en-GB" dirty="0" err="1"/>
              <a:t>Ischiopubic</a:t>
            </a:r>
            <a:r>
              <a:rPr lang="en-GB" dirty="0"/>
              <a:t> rami (on each side laterally)</a:t>
            </a:r>
          </a:p>
          <a:p>
            <a:pPr lvl="1"/>
            <a:r>
              <a:rPr lang="en-GB" dirty="0"/>
              <a:t>Invisible line between </a:t>
            </a:r>
            <a:r>
              <a:rPr lang="en-GB" dirty="0" err="1"/>
              <a:t>ischial</a:t>
            </a:r>
            <a:r>
              <a:rPr lang="en-GB" dirty="0"/>
              <a:t> </a:t>
            </a:r>
            <a:r>
              <a:rPr lang="en-GB" dirty="0" err="1"/>
              <a:t>tuberosities</a:t>
            </a:r>
            <a:r>
              <a:rPr lang="en-GB" dirty="0"/>
              <a:t> dividing two triangles posteriorly</a:t>
            </a:r>
          </a:p>
          <a:p>
            <a:r>
              <a:rPr lang="en-GB" dirty="0" err="1"/>
              <a:t>Bulbouretheal</a:t>
            </a:r>
            <a:r>
              <a:rPr lang="en-GB" dirty="0"/>
              <a:t> gland</a:t>
            </a:r>
          </a:p>
          <a:p>
            <a:pPr marL="342900" lvl="1" indent="0">
              <a:buNone/>
            </a:pPr>
            <a:r>
              <a:rPr lang="en-GB" dirty="0"/>
              <a:t>- Secrete pre-ejaculate</a:t>
            </a:r>
          </a:p>
        </p:txBody>
      </p:sp>
    </p:spTree>
    <p:extLst>
      <p:ext uri="{BB962C8B-B14F-4D97-AF65-F5344CB8AC3E}">
        <p14:creationId xmlns:p14="http://schemas.microsoft.com/office/powerpoint/2010/main" val="4173712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Urogenital Triangle (Female)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Contains urethra and vagina</a:t>
            </a:r>
          </a:p>
          <a:p>
            <a:r>
              <a:rPr lang="en-GB" dirty="0"/>
              <a:t>Boundaries:</a:t>
            </a:r>
          </a:p>
          <a:p>
            <a:pPr lvl="1"/>
            <a:r>
              <a:rPr lang="en-GB" dirty="0"/>
              <a:t>Pubic </a:t>
            </a:r>
            <a:r>
              <a:rPr lang="en-GB" dirty="0" err="1"/>
              <a:t>symphysis</a:t>
            </a:r>
            <a:r>
              <a:rPr lang="en-GB" dirty="0"/>
              <a:t> anteriorly</a:t>
            </a:r>
          </a:p>
          <a:p>
            <a:pPr lvl="1"/>
            <a:r>
              <a:rPr lang="en-GB" dirty="0" err="1"/>
              <a:t>Ischiopubic</a:t>
            </a:r>
            <a:r>
              <a:rPr lang="en-GB" dirty="0"/>
              <a:t> rami (on each side laterally)</a:t>
            </a:r>
          </a:p>
          <a:p>
            <a:pPr lvl="1"/>
            <a:r>
              <a:rPr lang="en-GB" dirty="0"/>
              <a:t>Invisible line between </a:t>
            </a:r>
            <a:r>
              <a:rPr lang="en-GB" dirty="0" err="1"/>
              <a:t>ischial</a:t>
            </a:r>
            <a:r>
              <a:rPr lang="en-GB" dirty="0"/>
              <a:t> </a:t>
            </a:r>
            <a:r>
              <a:rPr lang="en-GB" dirty="0" err="1"/>
              <a:t>tuberosities</a:t>
            </a:r>
            <a:r>
              <a:rPr lang="en-GB" dirty="0"/>
              <a:t> dividing two triangles posteriorly</a:t>
            </a:r>
          </a:p>
          <a:p>
            <a:r>
              <a:rPr lang="en-GB" dirty="0" err="1"/>
              <a:t>Bathrolins</a:t>
            </a:r>
            <a:r>
              <a:rPr lang="en-GB" dirty="0"/>
              <a:t> gland</a:t>
            </a:r>
          </a:p>
          <a:p>
            <a:pPr lvl="1"/>
            <a:r>
              <a:rPr lang="en-GB" dirty="0"/>
              <a:t>Secrete mucus to lubricate vagina</a:t>
            </a:r>
          </a:p>
          <a:p>
            <a:pPr lvl="1"/>
            <a:r>
              <a:rPr lang="en-GB" dirty="0"/>
              <a:t>Located in superficial </a:t>
            </a:r>
            <a:r>
              <a:rPr lang="en-GB" dirty="0" err="1"/>
              <a:t>pernieal</a:t>
            </a:r>
            <a:r>
              <a:rPr lang="en-GB" dirty="0"/>
              <a:t> pouch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69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4E0C-0D4F-41E0-A278-AD6A4081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Kidney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7FA6-794A-4A4D-A105-387D27B19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51429"/>
            <a:ext cx="10355943" cy="51816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Retroperitoneal, on posterior abdominal wall</a:t>
            </a:r>
          </a:p>
          <a:p>
            <a:r>
              <a:rPr lang="en-GB" dirty="0"/>
              <a:t>Right lower than left due to liver</a:t>
            </a:r>
          </a:p>
          <a:p>
            <a:r>
              <a:rPr lang="en-GB" dirty="0"/>
              <a:t>Size: 12cm x 7cm x 3cm</a:t>
            </a:r>
          </a:p>
          <a:p>
            <a:r>
              <a:rPr lang="en-GB" dirty="0"/>
              <a:t>Coverings: (inside to outside)</a:t>
            </a:r>
          </a:p>
          <a:p>
            <a:pPr lvl="1"/>
            <a:r>
              <a:rPr lang="en-GB" dirty="0"/>
              <a:t>Fibrous capsule</a:t>
            </a:r>
          </a:p>
          <a:p>
            <a:pPr lvl="1"/>
            <a:r>
              <a:rPr lang="en-GB" dirty="0"/>
              <a:t>Perirenal fat</a:t>
            </a:r>
          </a:p>
          <a:p>
            <a:pPr lvl="1"/>
            <a:r>
              <a:rPr lang="en-GB" dirty="0" err="1"/>
              <a:t>Gerota</a:t>
            </a:r>
            <a:r>
              <a:rPr lang="en-GB" dirty="0"/>
              <a:t> fascia</a:t>
            </a:r>
          </a:p>
          <a:p>
            <a:pPr lvl="1"/>
            <a:r>
              <a:rPr lang="en-GB" dirty="0"/>
              <a:t>Pararenal fat</a:t>
            </a:r>
          </a:p>
          <a:p>
            <a:r>
              <a:rPr lang="en-GB" dirty="0"/>
              <a:t>Structure:</a:t>
            </a:r>
          </a:p>
          <a:p>
            <a:pPr lvl="1"/>
            <a:r>
              <a:rPr lang="en-GB" dirty="0"/>
              <a:t>Medial = renal hilum (opening into renal sinus space; anterior to posterior = renal vein, renal artery, ureter)</a:t>
            </a:r>
          </a:p>
          <a:p>
            <a:pPr lvl="1"/>
            <a:r>
              <a:rPr lang="en-GB" dirty="0"/>
              <a:t>Outer cortex</a:t>
            </a:r>
          </a:p>
          <a:p>
            <a:pPr lvl="1"/>
            <a:r>
              <a:rPr lang="en-GB" dirty="0"/>
              <a:t>Inner medulla – divided into pyramids, with renal papilla at apex, which project into calyces to form the renal pelvis</a:t>
            </a:r>
          </a:p>
          <a:p>
            <a:r>
              <a:rPr lang="en-GB" dirty="0"/>
              <a:t>Blood: renal arteries from aorta at L2 (right is longer) which form end-arteries in kidney, renal veins drain into IVC (left longer than right)</a:t>
            </a:r>
          </a:p>
          <a:p>
            <a:r>
              <a:rPr lang="en-GB" dirty="0"/>
              <a:t>Lymph: para-aortic nodes</a:t>
            </a:r>
          </a:p>
          <a:p>
            <a:r>
              <a:rPr lang="en-GB" dirty="0"/>
              <a:t>Nerve: sympathetic T8-L1, parasympathetic from </a:t>
            </a:r>
            <a:r>
              <a:rPr lang="en-GB" dirty="0" err="1"/>
              <a:t>vagus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5127-3DAD-446A-A169-0090268F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543" y="493869"/>
            <a:ext cx="3202857" cy="22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9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 </a:t>
            </a:r>
            <a:r>
              <a:rPr lang="en-GB"/>
              <a:t>Triangle (Both)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Contains anal canal</a:t>
            </a:r>
          </a:p>
          <a:p>
            <a:r>
              <a:rPr lang="en-GB" dirty="0" err="1"/>
              <a:t>Boundairies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Invisible line dividing 2 triangles anteriorly</a:t>
            </a:r>
          </a:p>
          <a:p>
            <a:pPr lvl="1"/>
            <a:r>
              <a:rPr lang="en-GB" dirty="0" err="1"/>
              <a:t>Sacrotuberous</a:t>
            </a:r>
            <a:r>
              <a:rPr lang="en-GB" dirty="0"/>
              <a:t> ligaments laterally</a:t>
            </a:r>
          </a:p>
          <a:p>
            <a:pPr lvl="1"/>
            <a:r>
              <a:rPr lang="en-GB" dirty="0"/>
              <a:t>Coccyx posteriorly</a:t>
            </a:r>
          </a:p>
        </p:txBody>
      </p:sp>
    </p:spTree>
    <p:extLst>
      <p:ext uri="{BB962C8B-B14F-4D97-AF65-F5344CB8AC3E}">
        <p14:creationId xmlns:p14="http://schemas.microsoft.com/office/powerpoint/2010/main" val="616409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Ischiorectal</a:t>
            </a:r>
            <a:r>
              <a:rPr lang="en-GB" dirty="0"/>
              <a:t> Fossae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Fat filled spaces inferior to pelvic diaphragm and lateral to anal canal</a:t>
            </a:r>
          </a:p>
          <a:p>
            <a:r>
              <a:rPr lang="en-GB" dirty="0"/>
              <a:t>Contains </a:t>
            </a:r>
            <a:r>
              <a:rPr lang="en-GB" dirty="0" err="1"/>
              <a:t>pudendal</a:t>
            </a:r>
            <a:r>
              <a:rPr lang="en-GB" dirty="0"/>
              <a:t> canal (</a:t>
            </a:r>
            <a:r>
              <a:rPr lang="en-GB" dirty="0" err="1"/>
              <a:t>pudendal</a:t>
            </a:r>
            <a:r>
              <a:rPr lang="en-GB" dirty="0"/>
              <a:t> VAN)</a:t>
            </a:r>
          </a:p>
          <a:p>
            <a:r>
              <a:rPr lang="en-GB" dirty="0"/>
              <a:t>Contents:</a:t>
            </a:r>
          </a:p>
          <a:p>
            <a:pPr lvl="1"/>
            <a:r>
              <a:rPr lang="en-GB" dirty="0"/>
              <a:t>Inside </a:t>
            </a:r>
            <a:r>
              <a:rPr lang="en-GB" dirty="0" err="1"/>
              <a:t>pudendal</a:t>
            </a:r>
            <a:r>
              <a:rPr lang="en-GB" dirty="0"/>
              <a:t> canal</a:t>
            </a:r>
          </a:p>
          <a:p>
            <a:pPr lvl="2"/>
            <a:r>
              <a:rPr lang="en-GB" dirty="0"/>
              <a:t>Internal </a:t>
            </a:r>
            <a:r>
              <a:rPr lang="en-GB" dirty="0" err="1"/>
              <a:t>pudendal</a:t>
            </a:r>
            <a:r>
              <a:rPr lang="en-GB" dirty="0"/>
              <a:t> artery</a:t>
            </a:r>
          </a:p>
          <a:p>
            <a:pPr lvl="2"/>
            <a:r>
              <a:rPr lang="en-GB" dirty="0"/>
              <a:t>Internal </a:t>
            </a:r>
            <a:r>
              <a:rPr lang="en-GB" dirty="0" err="1"/>
              <a:t>pudendal</a:t>
            </a:r>
            <a:r>
              <a:rPr lang="en-GB" dirty="0"/>
              <a:t> vein</a:t>
            </a:r>
          </a:p>
          <a:p>
            <a:pPr lvl="2"/>
            <a:r>
              <a:rPr lang="en-GB" dirty="0" err="1"/>
              <a:t>Pudendal</a:t>
            </a:r>
            <a:r>
              <a:rPr lang="en-GB" dirty="0"/>
              <a:t> nerve</a:t>
            </a:r>
          </a:p>
          <a:p>
            <a:pPr lvl="1"/>
            <a:r>
              <a:rPr lang="en-GB" dirty="0"/>
              <a:t>Outside </a:t>
            </a:r>
            <a:r>
              <a:rPr lang="en-GB" dirty="0" err="1"/>
              <a:t>pudendal</a:t>
            </a:r>
            <a:r>
              <a:rPr lang="en-GB" dirty="0"/>
              <a:t> canal</a:t>
            </a:r>
          </a:p>
          <a:p>
            <a:pPr lvl="2"/>
            <a:r>
              <a:rPr lang="en-GB" dirty="0"/>
              <a:t>Inferior rectal artery and vein</a:t>
            </a:r>
          </a:p>
          <a:p>
            <a:pPr lvl="2"/>
            <a:r>
              <a:rPr lang="en-GB" dirty="0"/>
              <a:t>Inferior anal nerves</a:t>
            </a:r>
          </a:p>
          <a:p>
            <a:pPr lvl="2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2996953"/>
            <a:ext cx="2484653" cy="292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81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Perineal</a:t>
            </a:r>
            <a:r>
              <a:rPr lang="en-GB" dirty="0"/>
              <a:t>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96571"/>
            <a:ext cx="9753600" cy="4716197"/>
          </a:xfrm>
        </p:spPr>
        <p:txBody>
          <a:bodyPr>
            <a:normAutofit fontScale="32500" lnSpcReduction="20000"/>
          </a:bodyPr>
          <a:lstStyle/>
          <a:p>
            <a:r>
              <a:rPr lang="en-GB" sz="3675" dirty="0"/>
              <a:t>Urogenital triangle</a:t>
            </a:r>
          </a:p>
          <a:p>
            <a:pPr lvl="1"/>
            <a:r>
              <a:rPr lang="en-GB" sz="3675" dirty="0" err="1"/>
              <a:t>Ischiovavernosus</a:t>
            </a:r>
            <a:r>
              <a:rPr lang="en-GB" sz="3675" dirty="0"/>
              <a:t> – covers </a:t>
            </a:r>
            <a:r>
              <a:rPr lang="en-GB" sz="3675" dirty="0" err="1"/>
              <a:t>crura</a:t>
            </a:r>
            <a:r>
              <a:rPr lang="en-GB" sz="3675" dirty="0"/>
              <a:t> of genitalia</a:t>
            </a:r>
          </a:p>
          <a:p>
            <a:pPr lvl="1"/>
            <a:r>
              <a:rPr lang="en-GB" sz="3675" dirty="0" err="1"/>
              <a:t>Bulbospongiosus</a:t>
            </a:r>
            <a:r>
              <a:rPr lang="en-GB" sz="3675" dirty="0"/>
              <a:t> – covers bulbs of erectile tissue</a:t>
            </a:r>
          </a:p>
          <a:p>
            <a:pPr lvl="1"/>
            <a:r>
              <a:rPr lang="en-GB" sz="3675" dirty="0"/>
              <a:t>Urethral sphincter</a:t>
            </a:r>
          </a:p>
          <a:p>
            <a:pPr lvl="2"/>
            <a:r>
              <a:rPr lang="en-GB" sz="3225" dirty="0"/>
              <a:t>External – controls urination</a:t>
            </a:r>
          </a:p>
          <a:p>
            <a:pPr lvl="3"/>
            <a:r>
              <a:rPr lang="en-GB" sz="2325" dirty="0"/>
              <a:t>Innervation – dorsal nerve of penis/clitoris</a:t>
            </a:r>
          </a:p>
          <a:p>
            <a:pPr lvl="3"/>
            <a:r>
              <a:rPr lang="en-GB" sz="2325" dirty="0"/>
              <a:t>Blood supply – internal </a:t>
            </a:r>
            <a:r>
              <a:rPr lang="en-GB" sz="2325" dirty="0" err="1"/>
              <a:t>pudendal</a:t>
            </a:r>
            <a:r>
              <a:rPr lang="en-GB" sz="2325" dirty="0"/>
              <a:t> artery</a:t>
            </a:r>
          </a:p>
          <a:p>
            <a:pPr lvl="2"/>
            <a:r>
              <a:rPr lang="en-GB" sz="3225" dirty="0"/>
              <a:t>Internal – controls junction between ureter and bladder</a:t>
            </a:r>
          </a:p>
          <a:p>
            <a:pPr lvl="3"/>
            <a:r>
              <a:rPr lang="en-GB" sz="2325" dirty="0"/>
              <a:t>Innervation – inferior </a:t>
            </a:r>
            <a:r>
              <a:rPr lang="en-GB" sz="2325" dirty="0" err="1"/>
              <a:t>hypogastric</a:t>
            </a:r>
            <a:r>
              <a:rPr lang="en-GB" sz="2325" dirty="0"/>
              <a:t> plexus and lumbar splanchnic nerves</a:t>
            </a:r>
          </a:p>
          <a:p>
            <a:pPr lvl="3"/>
            <a:r>
              <a:rPr lang="en-GB" sz="2325" dirty="0"/>
              <a:t>Blood supply – internal </a:t>
            </a:r>
            <a:r>
              <a:rPr lang="en-GB" sz="2325" dirty="0" err="1"/>
              <a:t>pudendal</a:t>
            </a:r>
            <a:r>
              <a:rPr lang="en-GB" sz="2325" dirty="0"/>
              <a:t> artery</a:t>
            </a:r>
          </a:p>
          <a:p>
            <a:r>
              <a:rPr lang="en-GB" sz="3675" dirty="0"/>
              <a:t>Deep transverse </a:t>
            </a:r>
            <a:r>
              <a:rPr lang="en-GB" sz="3675" dirty="0" err="1"/>
              <a:t>perineal</a:t>
            </a:r>
            <a:r>
              <a:rPr lang="en-GB" sz="3675" dirty="0"/>
              <a:t> muscle</a:t>
            </a:r>
          </a:p>
          <a:p>
            <a:pPr lvl="1"/>
            <a:r>
              <a:rPr lang="en-GB" sz="3675" dirty="0"/>
              <a:t>Innervated by </a:t>
            </a:r>
            <a:r>
              <a:rPr lang="en-GB" sz="3675" dirty="0" err="1"/>
              <a:t>pudendal</a:t>
            </a:r>
            <a:r>
              <a:rPr lang="en-GB" sz="3675" dirty="0"/>
              <a:t> nerve</a:t>
            </a:r>
          </a:p>
          <a:p>
            <a:pPr lvl="1"/>
            <a:r>
              <a:rPr lang="en-GB" sz="3675" dirty="0"/>
              <a:t>Arises from </a:t>
            </a:r>
            <a:r>
              <a:rPr lang="en-GB" sz="3675" dirty="0" err="1"/>
              <a:t>ischial</a:t>
            </a:r>
            <a:r>
              <a:rPr lang="en-GB" sz="3675" dirty="0"/>
              <a:t> rami</a:t>
            </a:r>
          </a:p>
          <a:p>
            <a:pPr lvl="1"/>
            <a:r>
              <a:rPr lang="en-GB" sz="3675" dirty="0"/>
              <a:t>Support pelvic floor</a:t>
            </a:r>
          </a:p>
          <a:p>
            <a:pPr lvl="1"/>
            <a:r>
              <a:rPr lang="en-GB" sz="3675" dirty="0"/>
              <a:t>Blood supplied by internal </a:t>
            </a:r>
            <a:r>
              <a:rPr lang="en-GB" sz="3675" dirty="0" err="1"/>
              <a:t>pudendal</a:t>
            </a:r>
            <a:r>
              <a:rPr lang="en-GB" sz="3675" dirty="0"/>
              <a:t> artery</a:t>
            </a:r>
          </a:p>
          <a:p>
            <a:r>
              <a:rPr lang="en-GB" sz="3675" dirty="0"/>
              <a:t>Superficial transverse </a:t>
            </a:r>
            <a:r>
              <a:rPr lang="en-GB" sz="3675" dirty="0" err="1"/>
              <a:t>perineal</a:t>
            </a:r>
            <a:r>
              <a:rPr lang="en-GB" sz="3675" dirty="0"/>
              <a:t> muscle</a:t>
            </a:r>
          </a:p>
          <a:p>
            <a:pPr lvl="1"/>
            <a:r>
              <a:rPr lang="en-GB" sz="3675" dirty="0"/>
              <a:t>Arises from fibres from </a:t>
            </a:r>
            <a:r>
              <a:rPr lang="en-GB" sz="3675" dirty="0" err="1"/>
              <a:t>ischial</a:t>
            </a:r>
            <a:r>
              <a:rPr lang="en-GB" sz="3675" dirty="0"/>
              <a:t> tuberosity</a:t>
            </a:r>
          </a:p>
          <a:p>
            <a:pPr lvl="1"/>
            <a:r>
              <a:rPr lang="en-GB" sz="3675" dirty="0"/>
              <a:t>Blood supplied by internal </a:t>
            </a:r>
            <a:r>
              <a:rPr lang="en-GB" sz="3675" dirty="0" err="1"/>
              <a:t>pudendal</a:t>
            </a:r>
            <a:r>
              <a:rPr lang="en-GB" sz="3675" dirty="0"/>
              <a:t> artery</a:t>
            </a:r>
          </a:p>
          <a:p>
            <a:pPr lvl="1"/>
            <a:r>
              <a:rPr lang="en-GB" sz="3675" dirty="0"/>
              <a:t>Innervated by </a:t>
            </a:r>
            <a:r>
              <a:rPr lang="en-GB" sz="3675" dirty="0" err="1"/>
              <a:t>perineal</a:t>
            </a:r>
            <a:r>
              <a:rPr lang="en-GB" sz="3675" dirty="0"/>
              <a:t> nerve (from </a:t>
            </a:r>
            <a:r>
              <a:rPr lang="en-GB" sz="3675" dirty="0" err="1"/>
              <a:t>pudendal</a:t>
            </a:r>
            <a:r>
              <a:rPr lang="en-GB" sz="3675" dirty="0"/>
              <a:t> nerve)</a:t>
            </a:r>
          </a:p>
          <a:p>
            <a:r>
              <a:rPr lang="en-GB" sz="3675" dirty="0"/>
              <a:t>Anal triangle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746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Internal </a:t>
            </a:r>
            <a:r>
              <a:rPr lang="en-GB" dirty="0" err="1"/>
              <a:t>Pudendal</a:t>
            </a:r>
            <a:r>
              <a:rPr lang="en-GB" dirty="0"/>
              <a:t> artery and inferior </a:t>
            </a:r>
            <a:r>
              <a:rPr lang="en-GB" dirty="0" err="1"/>
              <a:t>gluteal</a:t>
            </a:r>
            <a:r>
              <a:rPr lang="en-GB" dirty="0"/>
              <a:t> artery go through the greater foramen</a:t>
            </a:r>
          </a:p>
          <a:p>
            <a:pPr lvl="1"/>
            <a:r>
              <a:rPr lang="en-GB" dirty="0"/>
              <a:t>Internal </a:t>
            </a:r>
            <a:r>
              <a:rPr lang="en-GB" dirty="0" err="1"/>
              <a:t>pudendal</a:t>
            </a:r>
            <a:r>
              <a:rPr lang="en-GB" dirty="0"/>
              <a:t> goes back through the lesser foramen</a:t>
            </a:r>
          </a:p>
        </p:txBody>
      </p:sp>
      <p:pic>
        <p:nvPicPr>
          <p:cNvPr id="1026" name="Picture 2" descr="http://www.wesnorman.com/Images/gluteal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014" y="3374994"/>
            <a:ext cx="3097687" cy="2355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991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Female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promiscuouseating.files.wordpress.com/2012/05/perineal-musc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95" y="1808820"/>
            <a:ext cx="5364956" cy="40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84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classconnection.s3.amazonaws.com/33/flashcards/602033/jpg/superficial_perineal_space_-_males13148573078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07" y="1719130"/>
            <a:ext cx="5364956" cy="41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36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data:image/jpeg;base64,/9j/4AAQSkZJRgABAQAAAQABAAD/2wCEAAkGBhMSERUUEhQVFRIWFyAZFxUYGBgXGBgYGBoaIBgZIBoXHSYeGxojHBccIDEgJCopLS4tGx8yNTEqNSYrLCkBCQoKDgwOGg8PGiwkHCUsLCwsLCwsLCwpLCksLCwsLCwsLCwsLCwsLCwsLCwsLCwpLCwsLCwsLCksLCwsLCwsLP/AABEIALUBFwMBIgACEQEDEQH/xAAbAAACAwEBAQAAAAAAAAAAAAAABQMEBgIBB//EAEkQAAICAAQDBgMFAwoEAwkAAAECAxEABBIhBSIxBhMyQVFhQnGBFCNSYpEzcqEHFRZDgpKxwdHwU5Oy8aLC4SQ0VGODo7PS0//EABoBAQADAQEBAAAAAAAAAAAAAAACAwQBBQb/xAApEQEBAAICAgIBAwMFAAAAAAAAAQIRAyESMQRBIhQyUaHR8BMVYXGR/9oADAMBAAIRAxEAPwD7jgwYMAYMGDAGDBgwBgwYMAYMGMnxzjWajlkEYc1YjRYi6svc6u8Le0lrQO2ncHUDgNZjxhsaxk8v2uzLswGUbSrkWe8BK641FDR4vvGJ9kP0lTtVOcvFL9mbW7MrJUm2noBSE2/QEgL6kdMBQynAM7CojicJq1WQ2oCo1pyxRbYyIq+EsVdyxZgDifMcH4grqI52ZSxss45KMugn7vmGkxWvxFTZHUy/zrmhHlzISjOjs7JA0lyBl7uLQBagqx60Tp8Q3Jqr2rziXqgLChVpIDemz4EOxNINjzOPLbASpwbPRhIo52oobYsCEKxpppmQkXKCKpuQt6AYl4ZwfPpLE0kqFAx71Qx5hoVR8Fs1r1J/1x6nabM97GGyzBJGA21nQC7rZ5PFShjvQHtbDVYDGp2dnjMhy8y/aGZy6k6V0SmcxsSIyWZWZTZvwED34PZziCoRHMqkatNyEnmdWvV3dqpArQOleI3jSvy5pT5SREH5xsCo/SR/0wwwCjtFwt8xlu7GjVrjY6iAp0SKxG6MN9NC1Pywln7MZtgNEyxhQvdqrtpjdUKlxoRVay16NIUd3sOdq0fGci0sYCEB1dJF1XpJjdWo1uAdNX5Xe/TGf/ojmAF05lkPe62CM6rTEswA3Gzsx6c1izsMB5D2azenmzT6xdVNIQDpl0AkBdVO8ZJIshKN9Db4DwXMxztJmJlkFPpAZ20hzEdtY2W4iasgXtihkOyEkJRBmCpPMyB5adY0gRTWsHYpZ9ddWRifIdkZxFMs04keRFUE6nFK7NpbUQWQliCPQkYDUrMpAIIIPQ2KP1x6jgiwQQehG4xksz2LkkWUGRYxLf3UZdYkLLpalBANgAk0DZbpePJ+yOa0sseZKLdrpeVSF1bR0CVAHi10WJ26dQ2GDHECFVUE6iAAWPUkDc/XHeAMGDBgDBgwYAwYMGAMGDBgDBgwYAwYMGAMGDBgDBgwYAxBnZykbuql2VSQgNFiBekH1PTE+DAZpu3mXDVTspBZGRS4ZFB5tulukiAb+DysYiHb+MkaYpGUk7jSSQI1diADR066IsdDV4fPweAhQYYiFBVQUU6VbxAbbA3uMcNwHLEUYISKAoxoRQ6eXlWAV5jt1ApWgzKQTYodHdFoMRdtG3Ujyx7L2wUwiWGNnDSLGthl1a1DWAiu5AB/D/rhq3BMudRMEJLG2uNOY3dnbc3vZx0/CYSndmKMx2DoKKVsdDpqrFYBBN2/iECSqjMWUsUsbaY1dhe4JGtV+ZPpjRZDPLMgdQQLZSGFEMjFWU+VhlI2sbYVSZKGN276CDu35VlEa1VaVjksbbUoPhPTlNAsZ5o8tF0Couyoi9SfCiqOpJ2AGA7zvEEiALncmlUAszH0VVBLGt9h03wmk4s6Th/s8uiUaCLi1a1tkIXvPNdYN0dlFYu5HKtZllH3ziiLsRpe0an+LH4m36BQOuIZYyRsq7PsUPo6kMh+WoD6XinLk71FkxVc5xiJ2iKsQ6SqdDqyPpe42OlwCQO9skbbYb5rOJGuqRgq+pNbnoPcn0wj4rllzeUJANlC6b0ySBTpo/CyttfsRg4Lk70zPI0rFAyFjegOL2HQGjRI38rx2cnW654za8eNlv2UMrj8RAiH070qx+YFe+PY+0Ed6ZQ0LG6EgABoWadSUJqzQa6B2xZwp4zlFzJ+zkWlB5flfIt+RZlux5IeljEJy3aXjF/haFtU7AhpK0qdisYvQteRNlj7sR5DEcXafLnT94F1KhGrl3lvSu/xbbjytb6jEfBeJsD9nnP3yjlY/wBag+L98bah9eh2qZ3s3lHkWLu2Yl2nYB2pSxHM29UWQAL7NWwbF8u5uK7NL39K8p/x4q6ata1fWuvWub5b9MSf0hgLMquGKK7Np30iLTquvPnFeu/phdw/sNCikSM8rGxqZmFKY+60gA9Am3zPlsBYyHZXKxtI0YJLhkc62bZ61Dc7HYe+OuO27XZQVc6CzXXwkKxOr8PgYb+YI649m7V5VauZCC2mwQQGtRRrcbt16bHEX9GMra0CCrbVI3i1SOV677yua+Xpj1ux+WJJKufIfePsuoNoG+yWDy+59cAwi4vC0ndrKhkq9AYE0Pb9f0Ppi3hRkuy0EUiyqHMiggM0jsTq6k2d+vy6egpvgDBgwYAwYMGAMGDBgDBgwYAwYVdoOKtAqFSi630l38CcjNZGpbJKhQCy7sN/IpY/5QlqLVE1SEDWpGm9MRYgNRod+tA7kBj5Cw1+DGIT+U5CNXcsVNAU63q5y3WhWlBR/EwG3XDbNdpnWFJhFyuzRqpPMX3EPTYB3XRXkXX3wGhwYyB/lCUEoYm1CXurtQCwJW6ssLZelbAg3e2Isj/KICwEiKFKqbV1OnUX1E2d41CePYdPXYGPGOATSTPJH3WpkAjlcsJIGVXHIFUiiWBux1NhhQxWzXA8+TUc4CK4K3I5LLqY0/JZoFVrVzadyOmIG/lKjUm4yQdRXSy2VWIODuaOo6hd9K674YcW7TPDKiERoKjJVrZnMrlWVKI8GkWQG3ddgDeA5z/Z/MS5jU0oOXEiOE1NuEMZC6ANIoo5uzq1i/CKqcU7NyfetcCczv8AaGL94QzhlVxpoKgGncsKVdl3xHlv5SFYV3LM4QM2llC13bvJ4vTumAG92Om9O+AdoPtLzAKFWMgDmDNvqvUAeRtvCdx54BRkuzubGkDMfdFtVrNIS0ZlDFRy7ErqOsNfNp6AHDLs1wnMws/fyiRCiBQCTTKtNQ0qqqfQX7nyxazOSEIaSJ1iA3ZW2hPqSPgJ/EtepDYpxdpGmISJO7cjxy+A11MYFGf120iqJI6Y5bp3WzTiWeSNacay9qsQAZpNtwFOxFdSaAG5IGEmXyUkLCWQd4oBCxrb/Zgeui95BWxNagNlGnlDTKZBYyWsvI3ikaizD022VfyqAPa7OLOKMuTfpOYuYpQwDKQykWCCCCD5gjqMR5ieqUbu3QfKrJ/KP9B1IwpzWY7uUjKgSSmy8FgL7uW6RNfn0b0vmHXC7IMsklyMdLBVoqR/VAPZWrvoCet1VV6TSxOImkjY8rfeJ7ljUi/PvCG/+rixw8VYKhSdx6kD3JN9em1Yz3bjjEcKR6SpljZX0k0BGTT6230qRv5klRQJxQ7PdqdM7LmFSKMWodWDIGYiiTpGlSFNMfUXV4sk/ByY23pss5nRCCzAlD0rc6jsF+bGgPzGvMY94dlSi29d451SEdNRA2H5VACj2UYX5uATzFLqNOo6q8pH0PIpvYjdgeqXjmTicmUS8yRIl0kibMT8KupoA7eMGupbSBeKxPx+BXVVAJmJuKjpKsPj1DdVW9z71uWAPPBM73LdzmNpnaxN0WdvL916AGjpQGmwCBZ4bEDcjMryOBZU2oA6Iv5RfXzJJ86EfE3WS4AiyMRzBhaID0L/AOIUbn2FsJY5XH0Xv2ZZzPhKUAvI3hReprqd9govdjt0HUgFBnex8jTNImYKBixKU1HUfCacbHoSKJHn0KyZLKTZQkreZRq1FiO/FdKZjTqN6QkVZ5jdYc5Di8U1hG5h4kIKuvzRqYfUY0Y5TL0ruNjPf0HcA6cwUZiS2kSUxK6VFGUmgLHWyCdwd8cZjsTOyMozVavi0yEqNuRblru1q1sFvfzxoZeMJZWMNK42Kx0dJ9GYkIp9iQfY4VcWz2eSZTFEHRhEGXxAEtN3tNa0a7vmO3T6yRQzdjZWZT9rk5X1VzeHY147JDd5RPwyaTYUXz/QhwBpzDdACG70q9JCKapQa1Ru+xBuQ9d9US57iRtu72KKCnd6KepixU96TQYItnxAggDqeP5/4jqCCBdZUsAYyASNFgt3tKFLNTfHpFVdkLGX7H5hGJGbYhiL1ByatSxsSDnOgC+gBNCqAlTsjJ9mWBswxKu7BxrB5o3Vdw+o6WYPueoHnvis3FOINKSkLd21aVZQtKHl5tWvlYr3dqQdmvaiMTZmTPS5ePSCkxkOsV3I0iFyBeqQ6e90rq86BqtyD7hmSMSaNWpQW09bClmIWyTYUEKPYYuYxkfFuJ8yrCDpQEPJHTMyxMSCqS6bdwo2NDUfTE+a4vxFQ6rArMpNPoOllDEA0JCdRAvTvscBrMGIcnIzRoXXS5UFl25WIFjYkbHbqfmcTYAwYMGATdqeLtl4dSKrMQ9BgSPu4ZZKoEXfd118/bCBf5QigAeISPclFCACEVipFGRTenSSrmifWwNrJEGqwDRsWLojofnheO0eX1shk0ldVlwyIdDBXp3AVqZgDRO5GAQJ2ykVpBJBHpRygKuaVg89Fiy7IFgDFq5QQaI6eJ28e2+4tRzAA1yrF3jHVRD3pbTQFgr0s40zcagDFTNGCCFNuo5jYC9fFseXrgk4zAosyx9WHjBNoLYAA2WA6gb4BDx7tNJBK6qI+XwIULPJcZbvAda8gbkNK1aWsqCCIoO3YZnVcuWCNTEN8GtUNKVstbeDbp1xrkcEAjoRY+Rx1gM3wDtI2ZloogUh9Ok6q0LlzRbYE3MQRQopW/XDWbPsjHvIm0g8sifeCvdVGsH5KR74ud0NWqhqqr869L9MeySBQWYgKBZJNAAdSSegwFCXjMQQNHUpZtKqmkszV060KAs6qoDfFeRsy3VkiB+GIa3/AOZJSD+4frik2RXNTjMFCqBCkZGqORgxBMlrTAcihQfIsao4m+/iNI4lUdVl5ZAPJhIgIZfmt+pxTln3qLJi7i4KNQZzqcbhmPeMD7GS1X+wq4u5jLIyFXGpfQ77+R+d9D19MV/53VdpQ0J/OAE/5gtPoSD7Y8zfEFUsWICRqHY+W9kH5AC/qPTFNt+0p2qcQ4g2UUEkzITSpdzX6KSakG181EAEljhIMxPnm0h9KndkQkLEu/7Q7OznoE5QaNigTjlJZMxNqK3M45IzYEUV/FXhsi2PUkaRuFONJFwJEUEMyy9TMKDMT11CtLLsAEIIAAAqhi7UwnftHdvr0m4ZwqLLRaIU0qNzQGp282Y7Wx/TyFAYzHaPi9OzRMEmUaGkA1BfSKv62Uk9Pg+pVzi3aeQ6o7CxrYfMR2A2nqq3ZQ9QWtgCKU6vDzwThOwnmXQiC4oqoIvm5H4yL+QJ8ycS4+K5flk5lnplMxqBkMg0yopIiZtRDON2Lf1jldIL+WsrtW8UcTLFJFpOooqJqoE2hQHY1QEe/wAmI8sX+ISFyLHM51kegJDaf4pH8yMcxg94JGFKPulvrW3P7WwC/wBrysjHPkZa1i2/Dw3vO/8AS32b42ctAqtqMAALL1eMnfvYz581kp66gKIKnccHYzATvTal+7rdVQ9fM/eGub08IuiThOE5Hv3ZQa0HvILFBg55i3np1Cx6aw25oCxl8zLC7BQwiv7+ANpZjtqo9I2qrIPMCNwpVhVZqS/V/wA05lhM7ZP3T6/n/ld4lwfuZGfJFooQT3rx+GJvi0r4ZAPiBBCb10KhtwXjPdVDMFU9RICdEl2SxZiSHNEnUTdEgmjTnKZlJIA2XKhKpbU6UrbSUBUgrVabFVjH8QyWXQ6ZJRNF0Ug6u5J+HRFYRQ1FHAtTy3RUieOsvxrLbY1o4tr2gQyfnJ0R/wB8glv7Ab6Yq5zs4J6OYfWR0ULpRbHlv3h/v17DC3hfHpWBXu5Gni6ltMYdbIDEMQwvSQaXZlPoMPUbMOAR3MYIseOU0f8AlgfxxXrXTqtluHzwgLFLSDZVdRJGB6dVkX6swxeg4sysEzCBC2yyK2qNiBemyAVagTRFbbE4p5yBwOadztZrTGij15AH+mv64XZ/gKvGNK6pdSsHltyCjBh47IUlQKHkT74lOSw8dn2b7QQrHK6OshijaQqrAmkBJFi69MLk7aoI5GdGWSM0Y6bqQxXxorLYQnmUHoaIIJacPzkc6MjIAQNMkLAGtQ6V0ZCLojYj6gC9n8sKrLw8t6fu021eKttr88aVPoth7bwEDWsqMQCV0E6VYgK+3VWZgorcny2OCLtzl2CkCTmoDk6uxYLHsf2hKNt7bkWMMxwDLCqgh2YsPu02Y1bdOpob+w9MQL2fyauR3MIdk06dK/s1Julrpcm9ebC8BUHbjLm6EpO9ARm2ZVVnUfmRXBP1q6x4e3OXCliJCoJFqhILAnkvbm085vYDz2xa4jwHKSRmJ0jVQASFpCFNAeHoD3YH9gfhFWDwDLecER5dO6KTpu6si61b/PfAUpe2eWUKbchyACFNbs62T0AtDv8AKrvE0vaeJZ+5Ik1BgmrQdFnu/i+c0Y+bj0NT/wBH8td/Z4bsG+7TqopfLyBofPFiTh8TEkxoSdySoJJ5d+n5E/ur6DAWMGPFWhQ2AwYD3GMzuW4bJrjYhHfMSBpNIVhJGDJJbMlaFU9WtdxW9Y2eEOa7E5WRnZlYlySeY9WMhJrpf3h/up+EYBZJw7ho279PAwCiVCdMneNso3J++aq9V+tROAcLKKwzQCeMDvYwNNqFvayFMYFnfYgk40CdjcsF06Wrz5quzCSdqG5y6Hb39cRTdh8u8bIxlOvTrYyHU2gOqg+R5XK9PJT1AOAsSdoYY9KoySKp7s6ZYtQfoFpmFnY7Xex2xaj43CTpZtDHosgMZPy1gavpeF8vYnKsUJViU6Wb21u5G/kWkPv03GGHGJDoCLWqU6BYBAsEsxB2OlVY0epAHngOsxxVVYooaRx1VBdX6sSEU1vRIOKpyrSkNPWkG1hG6gjoWJ8bDqBWkH1IDYgTgsUSgRa4q6d25AJ8yVNoSepJUk44eXML0aORR+IGNv7y6lP90Yz5cm+otmJvinxKEMuxIcWVYGiNv8D6dDhIe0rHwxSDy1mzHt1549VgetbedYk7yeRbTu5V9YZVIv3LBa/j8sVaqfRlwPNtJEe8osHZSfIi7Br3UjbGR4pw7vs7JBlho0lWk07RLyIU1r4OttVampQNixXU5FGRO6jIaSyZJPgRmNkfmYXQX0Autrv5PJpEpCDqxZmPidj1Zj5sf4AACgAMTn49olnD8k+VUjQJtRt5VIWRiBQtHOmgNgAwodFwp492pR9USOUCi5SbR1H4AGpgx82HhB23YET9rO0xjuGFgJSLZz4Yl/EfLV6D6nagVPBeBLMiSZgL3YGpIjuBd/eMW3Lk72el3udxZxScmW6Zy4Yy/wApeDcK7xkklXRGP2MVUNuhI8iB4U8uvXwuuPmstIPUafoxAP8AA48l4SQPu5GUfhf7xCPLxHV+pIHpiDPPI0TxzJVrQljuRb8iQBrFdele+NrJvdYriEhHfSeYOkD5AE9N9+9/RGxSh4icyJgwqJIyaBu2Aet/whgD76QPI3YzcgdtXhjlBQtakFt7UUTZHOoJG97eLfvK8IaFGjDK7zbKdJ0hQCC1XZA1k/MoPxV53P1nt73xdXh19m8HeDNx6Si6ldbIZvIMeUFfOP1w64p2eeX7wSt3wG1BY1YD4SQCw6mms1Z8iQUXDstK+aUd5+zQkkIo3Y0viLdRq/TGrTh8ljVmJK9F7of+IRg/pWNHBjvi1XnfLzuPPvH2yuQ0QSd4Yta3U0TjWwIrmAcmpF2+YobjQw+iQFJIwU0tE67UAVKn26V7YzPFOzCycyvJ3oHVpZKcC6VqOw3NEDb0ItSk4Y8eXkYSxXFf3kb27QsbPeAEm1PVgLscyk0boz47h1fSzynPPLH933P7GXHcm2SYTIbiQ/2kQ0HQ34koAjzUoAeUkq74d2iy/cRHvoiTGh8aeajyu8XYOGZegyRQ0RYZUTcHoQQP44onInLbwqTB1Ma9UvclAOq2b0f3fw4hldq4SJx5ZTrdiw1kqiq7ALqOnwqbNevS6GHg4op8KTN8onH/AFgYWjLsSTEBJGxLIwZQAGJJU2bFEmqB2rpWJleaHqgKnyRi38Cq7/KyfIHEUk80rMQywzLIvhkuFSL6jeTmQ+akV57EAiwOP5hQO8yw6buJCU+qojuvr0IH4j1x1lM6sgtT02I8wRVgjqDifEseS4o3GVLHPmHAZPs4Uiwwd5AQehFKoIxS4xD94jPmYopBl5Q1r1juMySLqcadFLudQ5txiXJSd1MAP2cpO34ZaLWPZwrX+ZQerHHXHuzKZpkZ2ZdCsvLW6uV1qb8mVSp9mPtjVjl5TamzVIeG9g0pWXM6hWzKlGg0h0qdZqMmU2u96VN7b2V7Aqw+9l7wgBRaDZRGqDYsdyEBJ8zfQbYli7BxrTLI3eKwZXKqSNLFlB9V1EEr50Pni32f7KLlZHdZGbWiqQQovQANRrz28qHzxJE7gj0qq2TQAs9TQ647wYMAYMGDAY3J8Xz0erVFLLZoFkqmJ6aVUaVAu21OnSnNkYig7U8QdEdMsrK6Fg2iVbPdqwUCzVMSNTGnrasWyM7Cr93rk5pD95Uh0iRFi00y0NDu52JOjpexhbi3FBEH7hNZA+7C7ggRWL7zfUzyD0Gjc/FgOl4hxCORw694pflYQtpABcBVVXsBgoOtmIF79Ribg/Fs7JOqSwskS1bFCL5JLBJJB5ghBWvFR8xjzNcT4kHAWCMrqYXvzaa0ts3KGBYi/wANee8M/FOKKzKsEbgMoD6SoIKMTtrJ3YKL6AHc+gbHCuXmzW/wRCvnIzWf0iA+p9cWJ5Zwx0RxsvkTKyk/QRED9ThTJmZ1zLXClvENP3poiNn1b911Her+uIZ/tSx9rWZnAtiaA8/YYWJl5MyRq5YjuE9j0L/Mb6BvRGogHSeJTNNJoMKlEAZx3uzEk6FPJ02JI89vI0bGY420PKYgXPl3y3Z825dr+VnooPTGaRdb9GqRpEpNgADdiaoD1PQAemwHkBijPkRmGDFNC/8AEopM37rCnjX3NMfIDZsVcpJmpG7yaDlFGOIMi0R8bBjZb0BqutBtlZfbZf8A4d/78X+bY76RcR8MaMAQylVHRHUSKPryv+rHCftJ2lmy6hBEHnksR922obVbsrBSFFjzIJIFi7wzz3G2ijaSSCRUUWTqh/8A6bn28+mPn7cYlklaciRHegFuEqqKToWnbruSSK3Y+VY5ub/Jbx8WWe7j9GHAOCK7Bp21SE6+6a1Yt1LkOFMjed1QrYbA41r1VFGodNga+RVrGMj/AEmzNAW30SD/ADesRvx+Y+KSUf8AIWv7lGsaZz8eM1Ecvi8/Jd5NakSg7d6PanH+A3+t4sRqfxP9QB/it4w03GlHizLfWeQf+bFVu0MQ/r5W/dlzDf8AS1Y5+qx/hL/b879wy4jwxY81LtepQyqaI0vq1+Xm6kVuKAHQkYpTZCBA0hiUbFmJUXQF7fTHeRzsUhLIWL7Al9Wv8t6966+vQ+4xLnWUIxfwBd/lpP8ApjHyZ+WW3p8XH4YTG+zTs/wSKOPU4IkbmbS8iUT8IKsNlGw/XzwyAT4Xm/55P/U7f4Yw0PHoV2WSdAOnNmFFf2TVYtxdoIz0zTfWeYfwLY1z5OPqR52XwOS3dsbMZSU+GWRfm0b/AMDD/nitxHs601EzsHXwv3aWPUctWpPkfmKNHCCLi7fDmX/5gf8A/JqxZXjc/lNfzSI/9IGJfqOOzVV/oubG7xsd8Gzebycq5eYx9xI1Ry6HMaux2Ww9orHyboxoWDtr9WZHwwt/bkX/AMjYw+c4pJIpSSVe7YUyhVWweovcj6EH3xqOyvHO+Qxu1zR9SesifDJ7nyb3F9GGKMssL+1PPh5MZ5Z/0cZrJ5gMZIokDHdlEpKP8wYxTfmH1vavIeLs5ZGy8gYeJCYSa9d5BqU+o2xocUuKcMEq7HRIu6SAbqfr1B8wev6EQVykGasNrSOdG6Xo17DyOhjqX62PKxymzku0KMKcOjjqO7lqj0YHR4SNwdvp0xxl+NMjaMyAj/iFhT77+X5gSPxaDtibPZbSO+j6pzbfEnV19xVsPe62YjHE0fE+Mw90xEqBkGtbOk6kOobNXmtfXGij4vA3hmiPydT/AIHCjicmqBwDetNK79WkGlB9WYYfPlVYcyq3zAP+OL+H1VPIRZoZzv5WQ/dho1jB3Wm0CR9AALBQzt4xuuKUHGuJtd5aNSGPLpffmiULZYDYO7axYITasXeI53NocwIo3diyGE0pQLpjD/EDYOs1R+vTCyHPcTCktES1litKNJKNSqRJzqGI6ixQHNeL1SwnHc7rLfZ30MFVFKEENz2SLsA7WTsAF6XvZyHEc+Q5kiQnumZFCsn3gSFlQs0hG7SOnl+yJ86FXOvxF44GRSkjQyJKqlKWRyipJzE7pu9Dy1D0x5DmuJKm8YNbEFQz0SxaS+8AYhQKTayfpgGPZ/MZqSWRp7WPQojHdmMMdcupyrMzKSoTlJ2FeuDCnPcU4ssYaPLo8hPgoAABY+p73qSznrtoqz8XmA6y2U4nCkRDCRnK96rEuUrxG3f4tVHTQGhaG5xKj8UAJCozaQ2lgulnZI7Ww/KqsX6ddPvvrsLOPZmRETQWVS4EjqneMiUx1BaN8wVbo0GJrbALMg2faJu8AWQmMKaU0plYSNp16dQjo+W/kemGXAZcyUrNKNexsBQu6IWWgx8Ll1+Sjr1Odj7SZ4WDDqOpaJilU93cQ1EBaBcMxq7Q3YpTU2a7YZkI7plHYKF0jRLqZmDEiigIAKFb9WX2BDYYUcdYK8DEgc7KSdhTQyHr81H6YUR9p83q0fZ7YuVB0yqAplYK5OgjSqhb3sk2KGHvG4I3iqV1j3BV200GXcHm2I8iPMEjzxyzc07OqoZYtoGnZ53LA7WqUKaj5iNV2PxML88W8hw5Y9wBrPVup36izv8AXqeps4VR8f8AvkDIznS6q8Ss0UhOluVjspqNiVJ28i3XDP7TM3hhC+8kgB/uxh7/AFGM1li3a7gxQ7iY+OcL7Roo/jIX/wABhfneHI8ixMWcOrEl3dr0leUKToFhj0HQNXqI6NsD/KF2p+0z/Z0YLDGQTR3kerB2+EXt+vpWYynD1drAGkedDc/72/7Y0Pbbgvd54ogCI8atsAAOqmq/cxWijCgACh6f4/ocZ8729342E/05pXHDI/wj9B/l746y/CUPwL1I3Hua/hhpDlq67n/d/wAN8cvIELFiADTX5X0P+Rr1OIxouorScMQK1AeE9AB64uCBPID/AHf+mIyWfpaL6nxn6HZdvXf2HXHeSiAQACvInzJGxJJ3J69cCXtNk4wHd+gFIPdrs7Dck6lAHr69MdcVyUhV4yWRmXwSKPMbEEUasepo7EDFzs0gM0V/8WQ17hZKP0ofoMMuNS60iY+IZiSO6rl+8sf+BfquLZOtsWfJ+fiw3DWBQF0I9SBqHvZG46eYGLIycbk1TChuKI6t5jHXCf6weQdv+s/5E/piRMurFnIok+IEq1DY7jruCd8V9NnfSu/A4/wr+nz/APTFZODpVlBVnyHSz/l/jhjMZEFgh/QNymzsBa7G9j0Hzx7BmVUBWtTsObYE+XMDp369fTA3N9lOY4ShWgqg+Ww6+/tX+OKnCc/JlZllh5ZEPToCPiRgOoPQ/QjoDjSzwAix16/Mf6nCTiWUsFl8QG49f/Xy/wBjCWxzPDGzuPtfB+KLmIUlUUHUHSeqkgGj+o38wQfPF3CjuBlYYgtWojhI8mFqt/MCzfpf0bBwRf8AsY02PnenE+XVwVcBgfI74zTI2UkCqdULGgp30k7j9TsfcqepYnUM1Cz0GMj2h4zE5QI6uxdaVWUseZT0vbZT1oDzIxFKLHDZgTBF5pPprz0JHK8Z/QL9QcbHGf4DwMhxPLp16SEVeYID1Jf4m8tqAsgXZJ0GNXHjqdqc7ujBhD2m4/JldLJH3i6GLDcbh4QvMAa2dtqs0K96D9r5y/Ll+QagwuTWv3sSKSDHQanL6LPLRsediDW4MZbg3ayWfMLEYSijxOQ2/K+26jSQydN9mHqCdTgDBgwYAwq7R5ueONWy6F3DG1AuwI3IBrcAsFFj1w1wYDHyce4gkun7OHXWFsRygUHdSwI1eMAMCdlA3vUDiWLj+dXS0mXtTp1aI5Sy2sJY0LJoystAXcTH1A02YzKpp1GtTBR7sx2G2Oftse41pa7NzDYirvfbqP1GAQ5DjeckSXVl9EgaIJaSaakYBybotoFsaoeVnri1wKR5SXzMCpPS0wjYcpRGrUwu1Z2Wr+E7dcXf57y96e+jur8a9NWnrdeLb546zXF4Y0LvIoQMEJu6ckALte9kbeWA84tlGdAUrvEYOl7DUvwk+QZSUJ9GOKsXGI2Bo046xMVWRT6FWIr59D1BOL384xatOtSdWkgEGm9DXQ+W/ntjvMZNJPGivXTUob/HEMsPJKXTJ5/tEUJqNpNO7mN427serEEBR7Fr9iAccZrPhlHeCTLsrWjuoAV/I6xce9kEEiwSD1xsDlE0FNK6CCCtACj1FDywr4UToaJ92iPdsT8QAtGPrqQqT76vTEct4xKarDdupe8EEhAXMISjR+UkbAnWhPiAK+e41EGrBOdy8wsEeR+oPyO9+2PoPHuBxVoiFseYZYdP31I/93P5tkPQg3jG5/gJOozgjTs2nlaP072hzCujAd2d9htjLnhvuPT+L8mYzwqP7Tq2jGr83wD2v4iD0r5Eg4inhCgOxt1OzHYb3agdFu6ob3V3iLupV2h0yp6+ED/Jz+7Q23rAM0ic0xKv+KQV9F+H+7ZPnqxVrT0PKVYhmLb6aTyvZjv6fCPY7+oGOtWlvZv+rz/Uf73xHq+JRsdyp2J9/Y+3+e+OlYOD5+vqPmOoOOJL3B80Y5A250ProdSjqVeh6+Jq91xY7QyRVqg2RNcshIdUdm1UtEC2AduYbjYb1QTZfMFJEvrq035MG2r2N6TXt+nfafM8qJ5O3QeYXeq+dfpict0zZccueyzhbOsdKedjZRuou9w3mNzubv1vDOLMC1TdT5K2xNeh6N8wT74hjywIBbZq2I6r8j0r1vY+lVjgz6+RgKO2uuVvZbum+d+o1eUfa/0t3rb8q/xb0+Qv9SBix8/+/qPl6n6YXs4ioK49o2JJ+hFuP/F9Op7XOOxACaGPnJyj2CgA2fQbH288c1v075ye0kuXVASpKH8uwv8AcNrf0sDc4rcJFzRGQAwBwWZdi2gFtCqx5iSoFA2bIAJ2FyPhWpqc964FlfBGq/ibyC+7E35A4fcI4M7kMpoDpMRVD0iRvCK/rGtj5BQRi3DH7rJ8jnkxuOPsxl7QJJMGkYq633WXKt3ou7kMYGosR0IFKCd7Jx63aNtVDLykAaix0UgugzUx0gkHcjyNkAE4ufzJAkbBkVl6sX5rP4iWsk+5398ddmeDSLF30chRpeYI47xe7/qxuQ45eatVAsdsacL5dR5GUk7rqPtDHotnUD17yNgfqjEf4YOEZX7TN37rcSAiPUNnZhRYA/CFsA+etq2AJvbI2qbLLq/4saiX67KJAf7JA9cWs3xuKNEclmWQ0mhWck6WbooJ2VGP0xKceruo3PrUDcBy5/qIr9Qig/qBePBwOMeEyr+7NKB+gev4Y8HaLLaNQmjqhXML5l1KNN3ZUEgddjiRONZc1U0RtioqRDbCrXr4hY298Wq1PiUcyGAQySFdZD2quSojkcWxBrmRUv8AN61hM/bDM6iyZZ3TuwRHolV2cJqaiY62blINdNrJrGgftHlwruJA6oqsSluKdmVaKXZLKRQx7D2hy7Lq71F5S1OwRgqsVYlXogBgRfSxgESdrM1pDHK0LqvvSWO52pDWqgFJ2BO56XD/AEuzWzHL6EUtrDB6KqkjcrFRRtVFna9iATQ1WR4pFMqtE6sGFijuRtZrr8Q/UeuLEkYYEEAg7EHcH6YCDh2ZMkSOy6S66tPmAdwDfnVWPW8GLODAGDBgwCjtF3YERd5UYS3H3SCRi/dybaSj2NGs9PIYRLwnhyiN+/oTOWRjIo1ag7BSaGwa3GrfWoskisO+0zZcLEcwhkUSciaQwL93J1DbUE1nfzAwkzWU4cxSQ5hlWYnRzhVAdZi60Raq2qW73B2BFCgE7O8PUEfah1ZWuWH4Q4kU8uxCTFTVEDTVdTZz+T4e0cUEk66VUhVEqg6pI2PenT8RQOQx5TqbY2MQtwnhpBUzqb+6FypyBGjdUF7UjIpGq+tG7xx/NnDu7CrmtMeksoWZVA5DE7Ch1YWD7g0BvgLeSjyMc3eLONQFamZNDa2Dk6itEszk2D8TdPJ9JxeBZO7aaISEgaC6h7boNJN72KxlH7P8MCKDmAAx5W75LJZjdGtiWUixVUao4aSx5GRml75L1amYSLQKtl/0FwRfr+bAPc1m0jUs7BVHmfXyHuT5AbnGf4oZSTmEDRRKtSn+teIG9QQghCllhdsQXGkEg4tnO5RNEzzIS4qOR3HkAraAdgSeukCyaPkMT65JxyERwHo4Ku8inoV6qqkeZskHovXHLNuxB30UHJGCznm0rzO1/GzMen53P18sU+IcBbMDVKwWQDkVN0HQ6XJoyqa3U6V9BYDY8yDplteVVWMiG1VN3eNv2bsxNCgChZzvo9wMc5zKSrG0kxDoovuF2Q+gOw7w3Xkq/lJpsZrNVZGTjiMoLZNACLEkRNRAgkXEbF2RYApD6xnpFDk1NsSWfoxYUQfNdPRP+134js5OFGOJGjGqSFdJA/rFHjWvXVbL77bBjhVnsmM2A8DaNtswATrFEhQPjXe9Z6CylkthcPLue2ni+RcLrLuM9JwaM9FKH8hKfwGx+oJ+QxBJwQ7ESX6FlF/3kK/wvDNEMZ7p10Mo6WWGn8SsfHHv16i96vEgB+vmPX332YfPf3xmvXt6uNlm4UZLs/mJZ441eM76zq17LGV38AvmZRV+fUdcWu2PZaeMRuJI2CsFJ0shGs0Nrexqr/TGk7HJc8714Y0QHfYsXZhR6GghI/dww7XQl8rOApJ7skV11KCVI9wQDieppi5OfKcut9PncfAJPikX9Gb9AdI/gcWf5hQ7SM8nqpND5UlH6E37YY5eUMoIIoi7HSvn1b+Ax1JIFFnYe/p7ge/RR1OK430tiywgGwHd+qgal/erxL+bc+t7kMMrw8zrYIWCt5CAQy+egNyt++bX97oGHDeBNIdc4IT4Yj4m9Gk8vlH0rdtuXFmfIlpCsQBhUhpYrpHY7hFvZTRDsDSta3WtiNGPHqeWTzeX5Pfhx/8ApfwfgokBaE6Mur8sL6mErL1kck6xexA3HQlboLok4kq0sq90fIkgxn5SDbf0bST6YpZDN6pZEQ+KpDdhlbZXQjqGtQ3ybbqDi9mZFhjZnYkAG7ArpvsOv1s45bu9szmeH7RL3H9WoDTn1U3pj/t0b/KD6g40wGM7wLs+8MWpG7qVzreMjVGCfCmnatK0toRuCd8Mo+JspCzRlCTQZbeMk9OYC1/tBfa8asMfGKM7umGKfEeFRT6BKgcI2sKwBW9LLuDsdnP1rGbyXAM5GKRlRjLqd9SHXHqclR91q1EMKLE0fP15yXBOJKArZjkCqBzAtaxgeIpZJcEk+Yb22mgaf0Ky2uR6a5CxNECu8EgeqF796x3JonagKxzN2HyzMjENaAAHV5DTQ6WN0U2KNjrhdmuC8RJCidTFRDFm5jYbrpjG4YrRHkPL4rmd4Pm2zLSpMEjcrHoBIKxKyMXBNr3l94K09JPFyjATZXsVl44pIhrKyABiWBPKxYHpXiJ8qOOU7EZcVRkFMHFMABKCSsoAFBhqIAA018OKuQ4VxD7RG08qtCmkkBtyRHpugg6ksSOnT0FavAKOC9nEyzOyEnUqILvZY1CiySbY9SRV0u21lvgwYAwYMGAMGDBgFHaKaBFjbMKWVZCVFahqEUnUdDya/rWE08HDnZnaYhibKiVtu8DllAU1RErlgLrVZqhWm4hwyOdQsq6gDYFkblWXyP4XI+uKC9kcsCCqupHhKyyqVsUxWm5SwHMRV+eAUDJ8Nv8AbdQYiO+cDugB9112hG1eW9XvR9+zcPCl+/fmILN3r6mkUhlcjqXUkVt6CthTb+iGW/A3TT+0k/Zn+q8X7IVsnhHpucQZrsdG5ZhJKrlVVZNTM6BXZyQ7EsSS1XewAAobYBNJw7JSFymcAJcNIQxJMQjBKWWsgrCWYm7bWSL6WE4RwxIi4k0xK5QkSMFJGkhDXiC92pHyuzucMouw2UVdIRqqie8cE8rKfCR4g7WBsdRxbj7NZdVZQhp3MjWzklmUqTd34SRgKOVyWSWCJle4oyQjaj4u9VyoA6nvIlpQPKgK2xYyOTkKCOPXBAoAXUbmKgAAC7EYoedtudlOGOV4ekd6RVm9yTRJJJFnYnUemLOAU5rg4RQ+XUCVCSAT+0DVrR2NklqHMbIZVO9UavEs6r5YuNlIBBIoh1YUjDretdJABN2KJw2z3EFjoUWkbwRr4mrr12CjzY0B9RhIckYZxNNpKynoL7uGU0FIv8Y5S5AOqqA1kYrzx32njfpDl84JluYNHEppoSDrs+HvQB0b4UWw21lr0izkcuylwV0Rs1xhiAeayVoeEh7YDqA9bVQj45k43UseVl8Lg6WXfff8PnRse2KXDsvmp2h1T0AGlW4lLBd0iLWerKzt02r1GKsLb6TykkW8/lUc93MChv7tzsCx6aHFhWN+E0bsUymiv4J2dik1CaRnkRmBhDGPQAxCkqhDEkANZOnfYVhzm+G5oA08U6nxRyJo1DzGpbXf3X64ow5tb7qSBpGXeNHEZlUH4PvG3AOwkQstVZsbspfuJYZ3GaxqxBk2geOGAII+eQ3qDEAAUxoljqkXmu+UA9N7czTAeGPf/wCY5/8AJthPls7mDmJNMSAxqsekyFiC1ud2o9Cm9EbYnzXFcwAS8aIPdwf/ANf88QsJ2pP2Qy6qWJMbWW7xHaNVJ32UkoFHoQcVuDwxoBJKxlcuwhpCdYU0HSNbux1fpRoFVJ1WDxBVUSy5YmwCjlgy2eg1T6Sh+QPtfTFrhnDcw/MoVCw55pVbUx/CkdhliXoAxU+dHcljLvpZlnfHVvSaKRhI/KbeMOEYi7BYOtgkAn7uyNt/bBkZhGoRwRJuzk7BiSTJJq6abP05QQNse57g8yyQt9oFljGT3S0A636/ijQdfPFGHhbSNJ9oYSyxsV7s8kfqjUAeVloi9VG/MHE8/LXarDx+nMEZmnM0QZAq6UkK0JLIJsGtUYrbodyVrqbXDJftU4WQBVhN6bsTSIeqmhqjQgE+eqgQNO/uY4iZCsEYKZiTbSwFxp8cv4WUDoQSCxUdTWNB/M8XdLEFpErTRIZSOjBhuG/N13Pqcd48d90zy16XcGM9xfK5zXEYX1LCLbUQpmLHSQQtLypqO4rUykVW1OuJqpWw5KipKh2PdMWteUH7xgFryTcjqdChV/o1nI5D3LKokkJZlkIPSUh2Pd2w1Mh0NrJqi+nFiLsrm1CqMwQoUjZ21AlE2VtNhNaXXpjR8H73uE7/APbVz7qd/wCyAt16bYuYDG5js7n2OoTgONQ1CVwGDOhNKI6TkXRtdXqG93eHA839nKHMN3xey4cjlCUAKUVzUTQF7/LGkwYChwjLSxoVlbXRJVyxZqLEgGwOgr/Y3v4MGAMGDBgDBgwYAwYMGAMGDBgOZASDRo1sfQ+uMll8hno1QRgq3KJC8wlDyCrkIkBqI81hNLnl2Wt9fgwGQd+IohdtbFUvSO5bU6gllISPVodtKrp3ALFjdDFWWXipd0jZrUC3McYQ3VCPUq2bvVbEUDVGhjc4MBla4n3ieHQsgD13dOneOWbcEqO7KCvFY8rLYtiHOicvr1Q6ie6+6A0feUAdIa67s7t1J8sP8GAq5PILGWO7O3idt2PoNtgo8lFAb+pxPLEGUqwDKRRBFgg9QQeowi49wmeSeKSHTyV4nIAOoFjpCk2VFWpHowZTQXZThnFNIEkwv1V1BUE813EdR35dxVe9YB2ezEBrV3jIOkbSSMm35WaiPY2PbE3DeaSaTyL92v7sVg//AHDJhN/NnEGYBptCKQLVlLOO8W2NxbExa9vxVh7kQ8cCd7zSLGO8KjxOF5yAALtrPQdcckk9O22rmIc1k0kXTIiuvoyhh+hxn4e2qhVaZVGtFkAikWQrG1czg6SKLLsuotZ0g0a7TtxCRZSRV0q7Me6pEcEqxqQmiqs1CyApsDbHXFfJ9lInR2iqMtK9ADVHpVtA5CaohAbXSfetseHskgPeZqVe7UbgFlHXzkdiwG/RdPzPTDDszxiKRe5jD3Ciai4AJ1ranYndl5va6NGxi7xzLq8DK7qgJXmYWL1rpFWDu1DYht9iDREfGJeVR8L4VlVAkgji33EigMTfnr3J/XDF3ABJIAAsk7AAdTeMgewZZg/2ktyVTJqVuZX0vb6njseFiTRNsTvjvMfyfKykd4OZXDExgkl+86c2wqQKw31LGg2rEnGg4umpNKkd7s6LYBYxMreflYAJ/Ngz3CI5SGOpXArWjMjV6Eqdx7G8IX7ClnVmn8J5ajoouvXynWdMgug/p5Yjy/8AJ4FTT3uthVF0Lrsd7Vn31UCQCLYA+2Hs9H0XZ2BVI0EkkEuzM0ljoe8J1gizVEVZrriLOSzwRStayhELIzDnsdFYLQb94afkeuFLdhGJX/2liEdWUlbbleRzZLUzkynmIoADYnfGtwcY5O3bKp1wkyfCotdX3bM1WCaUqAT5a1+r3gvGHmLh4u7ZDWzFweZ1JsqvnGT06FT50GmDAGDBgwBgwYMAYMGDAGDBgwBgwYMAYMGDAGDBgwBgwYMAYMGDAGDBgwBgwYMAYMGDAVV4XCOkUYp9Y5F8f4+ni9+uI5uBQMpUxJpIYbKFNP4wCtEBvOuvngwYC1Hl1U2FUH1AAO5s/wAd8V+LcNE8RjJKglTYq+Vlbz/dx5gwGY7CZXTPnACKjlER5RqfQZG1FhVn72t72Ub42mDBgDBgwYAwYMGAMGDBgDBgwYAwYMGAMGDBgDBgwYAwYMGA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783683" y="-485775"/>
            <a:ext cx="4336256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25" y="1106742"/>
            <a:ext cx="5910524" cy="38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747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Pelvic Vasculature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14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Supply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0515" y="1378857"/>
            <a:ext cx="10987314" cy="5326743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Aorta</a:t>
            </a:r>
            <a:r>
              <a:rPr lang="en-GB" dirty="0"/>
              <a:t> bifurcates at L4-L5 to form Common </a:t>
            </a:r>
            <a:r>
              <a:rPr lang="en-GB" dirty="0" err="1"/>
              <a:t>iliacs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Common </a:t>
            </a:r>
            <a:r>
              <a:rPr lang="en-GB" dirty="0" err="1">
                <a:solidFill>
                  <a:srgbClr val="FF0000"/>
                </a:solidFill>
              </a:rPr>
              <a:t>iliacs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which bifurcate at intervertebral disc between L5 and S1 to form </a:t>
            </a:r>
            <a:r>
              <a:rPr lang="en-GB" dirty="0">
                <a:solidFill>
                  <a:srgbClr val="FF0000"/>
                </a:solidFill>
              </a:rPr>
              <a:t>internal and external iliac arteries </a:t>
            </a:r>
          </a:p>
          <a:p>
            <a:r>
              <a:rPr lang="en-GB" dirty="0">
                <a:solidFill>
                  <a:srgbClr val="FF0000"/>
                </a:solidFill>
              </a:rPr>
              <a:t>External iliac artery</a:t>
            </a:r>
            <a:r>
              <a:rPr lang="en-GB" dirty="0"/>
              <a:t> gives off </a:t>
            </a:r>
            <a:r>
              <a:rPr lang="en-GB" dirty="0">
                <a:solidFill>
                  <a:srgbClr val="FF0000"/>
                </a:solidFill>
              </a:rPr>
              <a:t>inferior </a:t>
            </a:r>
            <a:r>
              <a:rPr lang="en-GB" dirty="0" err="1">
                <a:solidFill>
                  <a:srgbClr val="FF0000"/>
                </a:solidFill>
              </a:rPr>
              <a:t>epigastric</a:t>
            </a:r>
            <a:r>
              <a:rPr lang="en-GB" dirty="0">
                <a:solidFill>
                  <a:srgbClr val="FF0000"/>
                </a:solidFill>
              </a:rPr>
              <a:t> artery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deep circumflex iliac artery </a:t>
            </a:r>
            <a:r>
              <a:rPr lang="en-GB" dirty="0"/>
              <a:t>and</a:t>
            </a:r>
            <a:r>
              <a:rPr lang="en-GB" dirty="0">
                <a:solidFill>
                  <a:srgbClr val="FF0000"/>
                </a:solidFill>
              </a:rPr>
              <a:t> femoral 								artery</a:t>
            </a:r>
          </a:p>
          <a:p>
            <a:r>
              <a:rPr lang="en-GB" dirty="0">
                <a:solidFill>
                  <a:srgbClr val="FF0000"/>
                </a:solidFill>
              </a:rPr>
              <a:t>Internal iliac artery </a:t>
            </a:r>
            <a:r>
              <a:rPr lang="en-GB" dirty="0"/>
              <a:t>has a posterior and anterior aspect</a:t>
            </a:r>
          </a:p>
          <a:p>
            <a:r>
              <a:rPr lang="en-GB" dirty="0">
                <a:solidFill>
                  <a:srgbClr val="FF0000"/>
                </a:solidFill>
              </a:rPr>
              <a:t>Posterior:     </a:t>
            </a:r>
            <a:r>
              <a:rPr lang="en-GB" dirty="0" err="1">
                <a:solidFill>
                  <a:srgbClr val="FF0000"/>
                </a:solidFill>
              </a:rPr>
              <a:t>iliolumbar</a:t>
            </a:r>
            <a:r>
              <a:rPr lang="en-GB" dirty="0">
                <a:solidFill>
                  <a:srgbClr val="FF0000"/>
                </a:solidFill>
              </a:rPr>
              <a:t> artery </a:t>
            </a:r>
            <a:r>
              <a:rPr lang="en-GB" dirty="0"/>
              <a:t>– supplies muscles and fascia on sacrum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         lateral sacral artery </a:t>
            </a:r>
            <a:r>
              <a:rPr lang="en-GB" dirty="0"/>
              <a:t>– fascia on sacrum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         superior gluteal artery </a:t>
            </a:r>
            <a:r>
              <a:rPr lang="en-GB" dirty="0"/>
              <a:t>– supplies gluteus </a:t>
            </a:r>
            <a:r>
              <a:rPr lang="en-GB" dirty="0" err="1"/>
              <a:t>medius</a:t>
            </a:r>
            <a:r>
              <a:rPr lang="en-GB" dirty="0"/>
              <a:t> and gluteus </a:t>
            </a:r>
            <a:r>
              <a:rPr lang="en-GB" dirty="0" err="1"/>
              <a:t>minimus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Anterior:     </a:t>
            </a:r>
            <a:r>
              <a:rPr lang="en-GB" dirty="0" err="1">
                <a:solidFill>
                  <a:srgbClr val="FF0000"/>
                </a:solidFill>
              </a:rPr>
              <a:t>Obturator</a:t>
            </a:r>
            <a:r>
              <a:rPr lang="en-GB" dirty="0">
                <a:solidFill>
                  <a:srgbClr val="FF0000"/>
                </a:solidFill>
              </a:rPr>
              <a:t> artery </a:t>
            </a:r>
            <a:r>
              <a:rPr lang="en-GB" dirty="0"/>
              <a:t>– courses with </a:t>
            </a:r>
            <a:r>
              <a:rPr lang="en-GB" dirty="0" err="1"/>
              <a:t>obturator</a:t>
            </a:r>
            <a:r>
              <a:rPr lang="en-GB" dirty="0"/>
              <a:t> nerve and vein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        Inferior gluteal artery </a:t>
            </a:r>
            <a:r>
              <a:rPr lang="en-GB" dirty="0"/>
              <a:t>– supplies gluteus </a:t>
            </a:r>
            <a:r>
              <a:rPr lang="en-GB" dirty="0" err="1"/>
              <a:t>maximus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        </a:t>
            </a:r>
            <a:r>
              <a:rPr lang="en-GB" dirty="0">
                <a:solidFill>
                  <a:srgbClr val="FF0000"/>
                </a:solidFill>
              </a:rPr>
              <a:t>Umbilical Artery </a:t>
            </a:r>
            <a:r>
              <a:rPr lang="en-GB" dirty="0"/>
              <a:t>– branches into </a:t>
            </a:r>
            <a:r>
              <a:rPr lang="en-GB" dirty="0">
                <a:solidFill>
                  <a:srgbClr val="FF0000"/>
                </a:solidFill>
              </a:rPr>
              <a:t>superior vesical artery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medial umbilical ligament </a:t>
            </a:r>
            <a:r>
              <a:rPr lang="en-GB" dirty="0"/>
              <a:t>(remnant of umbilical arteries)</a:t>
            </a:r>
          </a:p>
          <a:p>
            <a:pPr marL="0" indent="0">
              <a:buNone/>
            </a:pPr>
            <a:r>
              <a:rPr lang="en-GB" dirty="0"/>
              <a:t>		                 - </a:t>
            </a:r>
            <a:r>
              <a:rPr lang="en-GB" dirty="0">
                <a:solidFill>
                  <a:srgbClr val="FF0000"/>
                </a:solidFill>
              </a:rPr>
              <a:t>Artery to </a:t>
            </a:r>
            <a:r>
              <a:rPr lang="en-GB" dirty="0" err="1">
                <a:solidFill>
                  <a:srgbClr val="FF0000"/>
                </a:solidFill>
              </a:rPr>
              <a:t>ductus</a:t>
            </a:r>
            <a:r>
              <a:rPr lang="en-GB" dirty="0">
                <a:solidFill>
                  <a:srgbClr val="FF0000"/>
                </a:solidFill>
              </a:rPr>
              <a:t> deferens</a:t>
            </a:r>
            <a:r>
              <a:rPr lang="en-GB" dirty="0"/>
              <a:t> branches from this</a:t>
            </a:r>
          </a:p>
          <a:p>
            <a:pPr marL="0" indent="0">
              <a:buNone/>
            </a:pPr>
            <a:r>
              <a:rPr lang="en-GB" dirty="0"/>
              <a:t>	        </a:t>
            </a:r>
            <a:r>
              <a:rPr lang="en-GB" dirty="0">
                <a:solidFill>
                  <a:srgbClr val="FF0000"/>
                </a:solidFill>
              </a:rPr>
              <a:t>Inferior </a:t>
            </a:r>
            <a:r>
              <a:rPr lang="en-GB" dirty="0" err="1">
                <a:solidFill>
                  <a:srgbClr val="FF0000"/>
                </a:solidFill>
              </a:rPr>
              <a:t>Vesical</a:t>
            </a:r>
            <a:r>
              <a:rPr lang="en-GB" dirty="0">
                <a:solidFill>
                  <a:srgbClr val="FF0000"/>
                </a:solidFill>
              </a:rPr>
              <a:t> artery (vaginal artery in women)</a:t>
            </a:r>
            <a:r>
              <a:rPr lang="en-GB" dirty="0"/>
              <a:t> – bladder (and vagina)</a:t>
            </a:r>
          </a:p>
          <a:p>
            <a:pPr marL="0" indent="0">
              <a:buNone/>
            </a:pPr>
            <a:r>
              <a:rPr lang="en-GB" dirty="0"/>
              <a:t>	        </a:t>
            </a:r>
            <a:r>
              <a:rPr lang="en-GB" dirty="0">
                <a:solidFill>
                  <a:srgbClr val="FF0000"/>
                </a:solidFill>
              </a:rPr>
              <a:t>Internal </a:t>
            </a:r>
            <a:r>
              <a:rPr lang="en-GB" dirty="0" err="1">
                <a:solidFill>
                  <a:srgbClr val="FF0000"/>
                </a:solidFill>
              </a:rPr>
              <a:t>Pudendal</a:t>
            </a:r>
            <a:r>
              <a:rPr lang="en-GB" dirty="0">
                <a:solidFill>
                  <a:srgbClr val="FF0000"/>
                </a:solidFill>
              </a:rPr>
              <a:t> Artery </a:t>
            </a:r>
            <a:r>
              <a:rPr lang="en-GB" dirty="0"/>
              <a:t>– supplies external </a:t>
            </a:r>
            <a:r>
              <a:rPr lang="en-GB" dirty="0" err="1"/>
              <a:t>genitialia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        </a:t>
            </a:r>
            <a:r>
              <a:rPr lang="en-GB" dirty="0">
                <a:solidFill>
                  <a:srgbClr val="FF0000"/>
                </a:solidFill>
              </a:rPr>
              <a:t>Middle Rectal Artery </a:t>
            </a:r>
            <a:r>
              <a:rPr lang="en-GB" dirty="0"/>
              <a:t>– supplies rectum</a:t>
            </a:r>
          </a:p>
          <a:p>
            <a:pPr marL="0" indent="0">
              <a:buNone/>
            </a:pPr>
            <a:r>
              <a:rPr lang="en-GB" dirty="0"/>
              <a:t>	        </a:t>
            </a:r>
            <a:r>
              <a:rPr lang="en-GB" dirty="0">
                <a:solidFill>
                  <a:srgbClr val="FF0000"/>
                </a:solidFill>
              </a:rPr>
              <a:t>Uterine Artery (female only) </a:t>
            </a:r>
            <a:r>
              <a:rPr lang="en-GB" dirty="0"/>
              <a:t>– supplies uterus – anastomoses with </a:t>
            </a:r>
            <a:r>
              <a:rPr lang="en-GB" dirty="0">
                <a:solidFill>
                  <a:srgbClr val="FF0000"/>
                </a:solidFill>
              </a:rPr>
              <a:t>ovarian artery </a:t>
            </a:r>
            <a:r>
              <a:rPr lang="en-GB" dirty="0"/>
              <a:t>(a 					          branch of the abdominal aorta)</a:t>
            </a:r>
          </a:p>
        </p:txBody>
      </p:sp>
    </p:spTree>
    <p:extLst>
      <p:ext uri="{BB962C8B-B14F-4D97-AF65-F5344CB8AC3E}">
        <p14:creationId xmlns:p14="http://schemas.microsoft.com/office/powerpoint/2010/main" val="2699130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o.quizlet.com/xTEx0JnZ77bZdt0QjlqxrQ_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1261766"/>
            <a:ext cx="361165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3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AB05C-DB65-40AE-A53B-D26B9EF0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Ureters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A63C7A-91C3-4C2D-8AC4-852B9F0F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Relations:</a:t>
            </a:r>
          </a:p>
          <a:p>
            <a:pPr lvl="1"/>
            <a:r>
              <a:rPr lang="en-GB" dirty="0"/>
              <a:t>R ureter – terminal ileum, caecum, appendix and ascending colon</a:t>
            </a:r>
          </a:p>
          <a:p>
            <a:pPr lvl="1"/>
            <a:r>
              <a:rPr lang="en-GB" dirty="0"/>
              <a:t>L ureter – descending colon and sigmoid</a:t>
            </a:r>
          </a:p>
          <a:p>
            <a:pPr lvl="1"/>
            <a:r>
              <a:rPr lang="en-GB" dirty="0"/>
              <a:t>Both are crossed by gonadal vessels anteriorly (and vas deferens in males), and related posteriorly to psoas muscle</a:t>
            </a:r>
          </a:p>
          <a:p>
            <a:r>
              <a:rPr lang="en-GB" dirty="0" err="1"/>
              <a:t>Narrowings</a:t>
            </a:r>
            <a:r>
              <a:rPr lang="en-GB" dirty="0"/>
              <a:t>: (site of stones)</a:t>
            </a:r>
          </a:p>
          <a:p>
            <a:pPr lvl="1"/>
            <a:r>
              <a:rPr lang="en-GB" dirty="0" err="1"/>
              <a:t>Pelviureteric</a:t>
            </a:r>
            <a:r>
              <a:rPr lang="en-GB" dirty="0"/>
              <a:t> junction</a:t>
            </a:r>
          </a:p>
          <a:p>
            <a:pPr lvl="1"/>
            <a:r>
              <a:rPr lang="en-GB" dirty="0"/>
              <a:t>Bifurcation of iliac vessels where ureter enters pelvis</a:t>
            </a:r>
          </a:p>
          <a:p>
            <a:pPr lvl="1"/>
            <a:r>
              <a:rPr lang="en-GB" dirty="0" err="1"/>
              <a:t>Vesicoureteric</a:t>
            </a:r>
            <a:r>
              <a:rPr lang="en-GB" dirty="0"/>
              <a:t> junction</a:t>
            </a:r>
          </a:p>
          <a:p>
            <a:r>
              <a:rPr lang="en-GB" dirty="0"/>
              <a:t>Blood: upper third = renal artery and vein; middle third = gonadal artery and vein; lower third = superior vesical artery and vein</a:t>
            </a:r>
          </a:p>
          <a:p>
            <a:r>
              <a:rPr lang="en-GB" dirty="0"/>
              <a:t>Lymph: para-aortic</a:t>
            </a:r>
          </a:p>
          <a:p>
            <a:r>
              <a:rPr lang="en-GB" dirty="0"/>
              <a:t>Nerve: sympathetic (T10-L2), parasympathetic (S2-4)</a:t>
            </a:r>
          </a:p>
        </p:txBody>
      </p:sp>
    </p:spTree>
    <p:extLst>
      <p:ext uri="{BB962C8B-B14F-4D97-AF65-F5344CB8AC3E}">
        <p14:creationId xmlns:p14="http://schemas.microsoft.com/office/powerpoint/2010/main" val="2839739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www.instantanatomy.net/diagrams/AB07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2" y="1160748"/>
            <a:ext cx="3240361" cy="45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49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www.rxpgonline.com/modules.php?name=Mnemonics&amp;file=mnemonic&amp;mid=3356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7"/>
          <a:stretch/>
        </p:blipFill>
        <p:spPr bwMode="auto">
          <a:xfrm>
            <a:off x="2783683" y="1052738"/>
            <a:ext cx="6552679" cy="37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72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www.jaypeejournals.com/eJournals/_eJournals%5C33%5C2009%5CMay-August%5Cimages/8-flowch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24" y="1222958"/>
            <a:ext cx="6752555" cy="43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4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File:Male hypogastric art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58" y="1160748"/>
            <a:ext cx="626469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43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File:Hypogastric art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28" y="110674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18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Venous Drainage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Parallel to arterial supply</a:t>
            </a:r>
          </a:p>
        </p:txBody>
      </p:sp>
      <p:pic>
        <p:nvPicPr>
          <p:cNvPr id="19458" name="Picture 2" descr="http://ars.els-cdn.com/content/image/1-s2.0-S0022534708021071-g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38" y="2402384"/>
            <a:ext cx="2721769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radiographics.rsna.org/content/24/1/193/F26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2618912"/>
            <a:ext cx="2271713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75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Lymphatics</a:t>
            </a:r>
            <a:endParaRPr lang="en-GB" dirty="0"/>
          </a:p>
        </p:txBody>
      </p:sp>
      <p:pic>
        <p:nvPicPr>
          <p:cNvPr id="18434" name="Picture 2" descr="http://uwlclinicaloncology2010.wikispaces.com/file/view/diagram_of_pelvic_nodes_001.jpg/118312263/diagram_of_pelvic_nodes_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96" y="1890534"/>
            <a:ext cx="3564396" cy="38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88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Male reproductive system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92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Male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Contents:</a:t>
            </a:r>
          </a:p>
          <a:p>
            <a:pPr lvl="1"/>
            <a:r>
              <a:rPr lang="en-GB" dirty="0"/>
              <a:t>Gastrointestinal system</a:t>
            </a:r>
          </a:p>
          <a:p>
            <a:pPr lvl="2"/>
            <a:r>
              <a:rPr lang="en-GB" dirty="0"/>
              <a:t>Rectum</a:t>
            </a:r>
          </a:p>
          <a:p>
            <a:pPr lvl="2"/>
            <a:r>
              <a:rPr lang="en-GB" dirty="0"/>
              <a:t>Anal canal</a:t>
            </a:r>
          </a:p>
          <a:p>
            <a:pPr lvl="2"/>
            <a:r>
              <a:rPr lang="en-GB" dirty="0"/>
              <a:t>Anal aperture</a:t>
            </a:r>
          </a:p>
          <a:p>
            <a:pPr lvl="1"/>
            <a:r>
              <a:rPr lang="en-GB" dirty="0"/>
              <a:t>Urinary system</a:t>
            </a:r>
          </a:p>
          <a:p>
            <a:pPr lvl="2"/>
            <a:r>
              <a:rPr lang="en-GB" dirty="0"/>
              <a:t>Bladder</a:t>
            </a:r>
          </a:p>
          <a:p>
            <a:pPr lvl="2"/>
            <a:r>
              <a:rPr lang="en-GB" dirty="0"/>
              <a:t>Urethra</a:t>
            </a:r>
          </a:p>
          <a:p>
            <a:pPr lvl="1"/>
            <a:r>
              <a:rPr lang="en-GB" dirty="0"/>
              <a:t>Reproductive system</a:t>
            </a:r>
          </a:p>
          <a:p>
            <a:pPr lvl="2"/>
            <a:r>
              <a:rPr lang="en-GB" dirty="0"/>
              <a:t>Seminal vesicle</a:t>
            </a:r>
          </a:p>
          <a:p>
            <a:pPr lvl="2"/>
            <a:r>
              <a:rPr lang="en-GB" dirty="0"/>
              <a:t>Vas deferens</a:t>
            </a:r>
          </a:p>
          <a:p>
            <a:pPr lvl="2"/>
            <a:r>
              <a:rPr lang="en-GB" dirty="0"/>
              <a:t>Prostate</a:t>
            </a:r>
          </a:p>
          <a:p>
            <a:pPr lvl="2"/>
            <a:r>
              <a:rPr lang="en-GB" dirty="0"/>
              <a:t>Ejaculatory duct</a:t>
            </a:r>
          </a:p>
          <a:p>
            <a:pPr lvl="1"/>
            <a:endParaRPr lang="en-GB" dirty="0"/>
          </a:p>
        </p:txBody>
      </p:sp>
      <p:pic>
        <p:nvPicPr>
          <p:cNvPr id="4" name="Picture 2" descr="http://www.anatomynow.com/filebin/supplier_images/gpi/325px/3570_MalePelvisT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54" y="2726922"/>
            <a:ext cx="3860068" cy="311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86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0BD8-65E8-40BF-AB91-3A3A0B3D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Male Genitalia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5BAB-0920-48ED-8254-AA9C0F3D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Male urethra (20cm)</a:t>
            </a:r>
          </a:p>
          <a:p>
            <a:pPr lvl="1"/>
            <a:r>
              <a:rPr lang="en-GB" dirty="0"/>
              <a:t>Parts:</a:t>
            </a:r>
          </a:p>
          <a:p>
            <a:pPr lvl="2"/>
            <a:r>
              <a:rPr lang="en-GB" dirty="0"/>
              <a:t>1 - prostatic</a:t>
            </a:r>
          </a:p>
          <a:p>
            <a:pPr lvl="2"/>
            <a:r>
              <a:rPr lang="en-GB" dirty="0"/>
              <a:t>2 - membranous</a:t>
            </a:r>
          </a:p>
          <a:p>
            <a:pPr lvl="2"/>
            <a:r>
              <a:rPr lang="en-GB" dirty="0"/>
              <a:t>3 - bulbar</a:t>
            </a:r>
          </a:p>
          <a:p>
            <a:pPr lvl="2"/>
            <a:r>
              <a:rPr lang="en-GB" dirty="0"/>
              <a:t>4 - penile</a:t>
            </a:r>
          </a:p>
        </p:txBody>
      </p:sp>
    </p:spTree>
    <p:extLst>
      <p:ext uri="{BB962C8B-B14F-4D97-AF65-F5344CB8AC3E}">
        <p14:creationId xmlns:p14="http://schemas.microsoft.com/office/powerpoint/2010/main" val="15001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AB05C-DB65-40AE-A53B-D26B9EF0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Bladder Anatomy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A63C7A-91C3-4C2D-8AC4-852B9F0F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/>
              <a:t>Capacity 500mls</a:t>
            </a:r>
          </a:p>
          <a:p>
            <a:r>
              <a:rPr lang="en-GB" dirty="0"/>
              <a:t>Relations:</a:t>
            </a:r>
          </a:p>
          <a:p>
            <a:pPr lvl="1"/>
            <a:r>
              <a:rPr lang="en-GB" dirty="0"/>
              <a:t>Superior – apex joined to anterior abdominal wall by median umbilical ligament, superior surface covered by peritoneum</a:t>
            </a:r>
          </a:p>
          <a:p>
            <a:pPr lvl="1"/>
            <a:r>
              <a:rPr lang="en-GB" dirty="0"/>
              <a:t>Inferolateral – anterior to pubic bones</a:t>
            </a:r>
          </a:p>
          <a:p>
            <a:pPr lvl="1"/>
            <a:r>
              <a:rPr lang="en-GB" dirty="0"/>
              <a:t>Base – triangular that faces posteroinferiorly, seminal vesicles lie below this in males; trigone is the internal surface of base of bladder (ureters enter at its superior angles)</a:t>
            </a:r>
          </a:p>
          <a:p>
            <a:r>
              <a:rPr lang="en-GB" dirty="0"/>
              <a:t>Blood: branches of internal iliac (superior and inferior vesical arteries) and vesical venous plexus to internal iliac vein</a:t>
            </a:r>
          </a:p>
          <a:p>
            <a:r>
              <a:rPr lang="en-GB" dirty="0"/>
              <a:t>Lymph: external/internal iliac nodes</a:t>
            </a:r>
          </a:p>
          <a:p>
            <a:r>
              <a:rPr lang="en-GB" dirty="0"/>
              <a:t>Nerve: Parasympathetic (S2-4), sympathetic (T10-L2), somatic (S2-4)</a:t>
            </a:r>
          </a:p>
        </p:txBody>
      </p:sp>
    </p:spTree>
    <p:extLst>
      <p:ext uri="{BB962C8B-B14F-4D97-AF65-F5344CB8AC3E}">
        <p14:creationId xmlns:p14="http://schemas.microsoft.com/office/powerpoint/2010/main" val="22575795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Peritoneal Pouch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Space enclosed by perineum and is superior to </a:t>
            </a:r>
            <a:r>
              <a:rPr lang="en-GB" dirty="0" err="1"/>
              <a:t>perineal</a:t>
            </a:r>
            <a:r>
              <a:rPr lang="en-GB" dirty="0"/>
              <a:t> membrane</a:t>
            </a:r>
          </a:p>
          <a:p>
            <a:r>
              <a:rPr lang="en-GB" dirty="0"/>
              <a:t>Region between pelvic diaphragm and perineum</a:t>
            </a:r>
          </a:p>
          <a:p>
            <a:r>
              <a:rPr lang="en-GB" dirty="0"/>
              <a:t>Contents:</a:t>
            </a:r>
          </a:p>
          <a:p>
            <a:pPr lvl="1"/>
            <a:r>
              <a:rPr lang="en-GB" dirty="0"/>
              <a:t>Muscles</a:t>
            </a:r>
          </a:p>
          <a:p>
            <a:pPr lvl="2"/>
            <a:r>
              <a:rPr lang="en-GB" dirty="0"/>
              <a:t>Deep </a:t>
            </a:r>
            <a:r>
              <a:rPr lang="en-GB" dirty="0" err="1"/>
              <a:t>tranverse</a:t>
            </a:r>
            <a:r>
              <a:rPr lang="en-GB" dirty="0"/>
              <a:t> </a:t>
            </a:r>
            <a:r>
              <a:rPr lang="en-GB" dirty="0" err="1"/>
              <a:t>perineal</a:t>
            </a:r>
            <a:r>
              <a:rPr lang="en-GB" dirty="0"/>
              <a:t> muscle</a:t>
            </a:r>
          </a:p>
          <a:p>
            <a:pPr lvl="2"/>
            <a:r>
              <a:rPr lang="en-GB" dirty="0"/>
              <a:t>External sphincter of urethra</a:t>
            </a:r>
          </a:p>
          <a:p>
            <a:pPr lvl="2"/>
            <a:r>
              <a:rPr lang="en-GB" dirty="0" err="1"/>
              <a:t>Urethrovaginal</a:t>
            </a:r>
            <a:r>
              <a:rPr lang="en-GB" dirty="0"/>
              <a:t> sphincter (female)</a:t>
            </a:r>
          </a:p>
          <a:p>
            <a:pPr lvl="2"/>
            <a:r>
              <a:rPr lang="en-GB" dirty="0"/>
              <a:t>Membranous/proximal part of urethra (male/female)</a:t>
            </a:r>
          </a:p>
          <a:p>
            <a:pPr lvl="2"/>
            <a:r>
              <a:rPr lang="en-GB" dirty="0"/>
              <a:t>Bulbourethral glands (male)</a:t>
            </a:r>
          </a:p>
          <a:p>
            <a:pPr lvl="2"/>
            <a:r>
              <a:rPr lang="en-GB" dirty="0"/>
              <a:t>Vagina (females)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4" y="3050960"/>
            <a:ext cx="1477193" cy="1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289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F717-6C06-4D07-A7C5-1CC3D9B6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Scrotum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FEAB-3697-4CA5-B6D7-0B2B5425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Layers:</a:t>
            </a:r>
          </a:p>
          <a:p>
            <a:pPr lvl="1"/>
            <a:r>
              <a:rPr lang="en-GB" dirty="0"/>
              <a:t>Skin</a:t>
            </a:r>
          </a:p>
          <a:p>
            <a:pPr lvl="1"/>
            <a:r>
              <a:rPr lang="en-GB" dirty="0"/>
              <a:t>Superficial fascia – split into superficial and deep (</a:t>
            </a:r>
            <a:r>
              <a:rPr lang="en-GB" dirty="0" err="1"/>
              <a:t>Colles</a:t>
            </a:r>
            <a:r>
              <a:rPr lang="en-GB" dirty="0"/>
              <a:t> – continuous with </a:t>
            </a:r>
            <a:r>
              <a:rPr lang="en-GB" dirty="0" err="1"/>
              <a:t>scarpa’s</a:t>
            </a:r>
            <a:r>
              <a:rPr lang="en-GB" dirty="0"/>
              <a:t> abdominal fascia) layers and contains </a:t>
            </a:r>
            <a:r>
              <a:rPr lang="en-GB" dirty="0" err="1"/>
              <a:t>dartos</a:t>
            </a:r>
            <a:r>
              <a:rPr lang="en-GB" dirty="0"/>
              <a:t> muscle</a:t>
            </a:r>
          </a:p>
          <a:p>
            <a:pPr lvl="1"/>
            <a:r>
              <a:rPr lang="en-GB" dirty="0"/>
              <a:t>Spermatic fasciae – from muscles of anterior abdominal wall</a:t>
            </a:r>
          </a:p>
          <a:p>
            <a:pPr lvl="2"/>
            <a:r>
              <a:rPr lang="en-GB" dirty="0"/>
              <a:t>External spermatic fascia – from external oblique</a:t>
            </a:r>
          </a:p>
          <a:p>
            <a:pPr lvl="2"/>
            <a:r>
              <a:rPr lang="en-GB" dirty="0" err="1"/>
              <a:t>Cremasteric</a:t>
            </a:r>
            <a:r>
              <a:rPr lang="en-GB" dirty="0"/>
              <a:t> fascia – from internal oblique</a:t>
            </a:r>
          </a:p>
          <a:p>
            <a:pPr lvl="2"/>
            <a:r>
              <a:rPr lang="en-GB" dirty="0"/>
              <a:t>Internal spermatic fascia – fascia transversalis</a:t>
            </a:r>
          </a:p>
          <a:p>
            <a:pPr lvl="1"/>
            <a:r>
              <a:rPr lang="en-GB" dirty="0"/>
              <a:t>Tunica vaginalis</a:t>
            </a:r>
          </a:p>
          <a:p>
            <a:pPr lvl="1"/>
            <a:r>
              <a:rPr lang="en-GB" dirty="0"/>
              <a:t>Tunica albuginea – surrounds each testis</a:t>
            </a:r>
          </a:p>
          <a:p>
            <a:r>
              <a:rPr lang="en-GB" dirty="0"/>
              <a:t>Blood: testicular artery (through inguinal canal), </a:t>
            </a:r>
            <a:r>
              <a:rPr lang="en-GB" dirty="0" err="1"/>
              <a:t>pampiniform</a:t>
            </a:r>
            <a:r>
              <a:rPr lang="en-GB" dirty="0"/>
              <a:t> plexus formed from testicular veins, left testicular vein drains into left renal vein and right directly into IVC</a:t>
            </a:r>
          </a:p>
          <a:p>
            <a:r>
              <a:rPr lang="en-GB" dirty="0"/>
              <a:t>Lymph: para-aortic nodes</a:t>
            </a:r>
          </a:p>
        </p:txBody>
      </p:sp>
    </p:spTree>
    <p:extLst>
      <p:ext uri="{BB962C8B-B14F-4D97-AF65-F5344CB8AC3E}">
        <p14:creationId xmlns:p14="http://schemas.microsoft.com/office/powerpoint/2010/main" val="3208169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Tunica </a:t>
            </a:r>
            <a:r>
              <a:rPr lang="en-GB" dirty="0" err="1"/>
              <a:t>Albuginea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Fibrous covering of testes</a:t>
            </a:r>
          </a:p>
          <a:p>
            <a:r>
              <a:rPr lang="en-GB" dirty="0"/>
              <a:t>Also makes up the fibrous envelope of the corpora </a:t>
            </a:r>
            <a:r>
              <a:rPr lang="en-GB" dirty="0" err="1"/>
              <a:t>cavernosa</a:t>
            </a:r>
            <a:r>
              <a:rPr lang="en-GB" dirty="0"/>
              <a:t> penis</a:t>
            </a:r>
          </a:p>
          <a:p>
            <a:pPr lvl="1"/>
            <a:r>
              <a:rPr lang="en-GB" dirty="0"/>
              <a:t>Maintains erection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9688" r="23750" b="37890"/>
          <a:stretch/>
        </p:blipFill>
        <p:spPr bwMode="auto">
          <a:xfrm>
            <a:off x="4043773" y="3699031"/>
            <a:ext cx="4085313" cy="172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62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Tunica </a:t>
            </a:r>
            <a:r>
              <a:rPr lang="en-GB" dirty="0" err="1"/>
              <a:t>Vaginalis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Covers tunica </a:t>
            </a:r>
            <a:r>
              <a:rPr lang="en-GB" dirty="0" err="1"/>
              <a:t>albuginea</a:t>
            </a:r>
            <a:r>
              <a:rPr lang="en-GB" dirty="0"/>
              <a:t> (other than at points of attachment of epididymis and where spermatic vessels enter)</a:t>
            </a:r>
          </a:p>
          <a:p>
            <a:r>
              <a:rPr lang="en-GB" dirty="0"/>
              <a:t>Serous covering of testes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26" y="3861050"/>
            <a:ext cx="3078342" cy="186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4355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Peritoneum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09900" y="1754815"/>
            <a:ext cx="6172200" cy="3394472"/>
          </a:xfrm>
        </p:spPr>
        <p:txBody>
          <a:bodyPr>
            <a:normAutofit/>
          </a:bodyPr>
          <a:lstStyle/>
          <a:p>
            <a:r>
              <a:rPr lang="en-GB" sz="1800" dirty="0"/>
              <a:t>Visceral peritoneum drapes over bladder onto superior aspect of seminal vesicles </a:t>
            </a:r>
          </a:p>
          <a:p>
            <a:r>
              <a:rPr lang="en-GB" sz="1800" dirty="0"/>
              <a:t>It then reflects onto the anterior/lateral surfaces of rectum</a:t>
            </a:r>
          </a:p>
          <a:p>
            <a:r>
              <a:rPr lang="en-GB" sz="1800" dirty="0" err="1"/>
              <a:t>Rectovesical</a:t>
            </a:r>
            <a:r>
              <a:rPr lang="en-GB" sz="1800" dirty="0"/>
              <a:t> pouch – between bladder and rectum</a:t>
            </a:r>
          </a:p>
          <a:p>
            <a:pPr lvl="1"/>
            <a:r>
              <a:rPr lang="en-GB" sz="1500" dirty="0"/>
              <a:t>Different to in females where all of peritoneum forms pouch, in males peritoneum runs over pouch)</a:t>
            </a:r>
          </a:p>
          <a:p>
            <a:r>
              <a:rPr lang="en-GB" sz="1800" dirty="0" err="1"/>
              <a:t>Retropubic</a:t>
            </a:r>
            <a:r>
              <a:rPr lang="en-GB" sz="1800" dirty="0"/>
              <a:t> space is area behind  pubic bone</a:t>
            </a:r>
            <a:endParaRPr lang="en-GB" sz="1500" dirty="0"/>
          </a:p>
          <a:p>
            <a:pPr lvl="1"/>
            <a:r>
              <a:rPr lang="en-GB" sz="1500" dirty="0"/>
              <a:t>Provides support for proximal urethra and bladder</a:t>
            </a:r>
          </a:p>
        </p:txBody>
      </p:sp>
      <p:pic>
        <p:nvPicPr>
          <p:cNvPr id="1026" name="Picture 2" descr="http://teachmeanatomy.info/wp-content/uploads/Rectovesical-Po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4131079"/>
            <a:ext cx="2430270" cy="1689334"/>
          </a:xfrm>
          <a:prstGeom prst="rect">
            <a:avLst/>
          </a:prstGeom>
          <a:noFill/>
        </p:spPr>
      </p:pic>
      <p:pic>
        <p:nvPicPr>
          <p:cNvPr id="1028" name="Picture 4" descr="http://webmedia.unmc.edu/medicine/todd/dissection/idg28pelvis/p0348retropub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676" y="4239091"/>
            <a:ext cx="2294874" cy="1440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2136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Testes</a:t>
            </a:r>
          </a:p>
          <a:p>
            <a:r>
              <a:rPr lang="en-GB" dirty="0" err="1"/>
              <a:t>Epididymis</a:t>
            </a:r>
            <a:endParaRPr lang="en-GB" dirty="0"/>
          </a:p>
          <a:p>
            <a:r>
              <a:rPr lang="en-GB" dirty="0" err="1"/>
              <a:t>Ductus</a:t>
            </a:r>
            <a:r>
              <a:rPr lang="en-GB" dirty="0"/>
              <a:t> deferens</a:t>
            </a:r>
          </a:p>
          <a:p>
            <a:r>
              <a:rPr lang="en-GB" dirty="0"/>
              <a:t>Ejaculatory duct</a:t>
            </a:r>
          </a:p>
          <a:p>
            <a:r>
              <a:rPr lang="en-GB" dirty="0"/>
              <a:t>Urethra</a:t>
            </a:r>
          </a:p>
          <a:p>
            <a:r>
              <a:rPr lang="en-GB" dirty="0"/>
              <a:t>Penis</a:t>
            </a:r>
          </a:p>
          <a:p>
            <a:r>
              <a:rPr lang="en-GB" dirty="0"/>
              <a:t>Accessory glands: </a:t>
            </a:r>
          </a:p>
          <a:p>
            <a:pPr lvl="1"/>
            <a:r>
              <a:rPr lang="en-GB" dirty="0"/>
              <a:t>Prostate</a:t>
            </a:r>
          </a:p>
          <a:p>
            <a:pPr lvl="1"/>
            <a:r>
              <a:rPr lang="en-GB" dirty="0"/>
              <a:t>Seminal vesicles</a:t>
            </a:r>
          </a:p>
          <a:p>
            <a:pPr lvl="1"/>
            <a:r>
              <a:rPr lang="en-GB" dirty="0" err="1"/>
              <a:t>Bulbourethral</a:t>
            </a:r>
            <a:r>
              <a:rPr lang="en-GB" dirty="0"/>
              <a:t> glands</a:t>
            </a:r>
          </a:p>
        </p:txBody>
      </p:sp>
    </p:spTree>
    <p:extLst>
      <p:ext uri="{BB962C8B-B14F-4D97-AF65-F5344CB8AC3E}">
        <p14:creationId xmlns:p14="http://schemas.microsoft.com/office/powerpoint/2010/main" val="34597328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72228"/>
            <a:ext cx="10312400" cy="4963885"/>
          </a:xfrm>
        </p:spPr>
        <p:txBody>
          <a:bodyPr>
            <a:normAutofit/>
          </a:bodyPr>
          <a:lstStyle/>
          <a:p>
            <a:r>
              <a:rPr lang="en-GB" sz="1350" dirty="0"/>
              <a:t>Originate high on posterior abdominal wall then descend</a:t>
            </a:r>
          </a:p>
          <a:p>
            <a:r>
              <a:rPr lang="en-GB" sz="1350" dirty="0"/>
              <a:t>Lymph drainage: lateral aortic or lumbar nodes</a:t>
            </a:r>
          </a:p>
          <a:p>
            <a:r>
              <a:rPr lang="en-GB" sz="1350" dirty="0"/>
              <a:t>Blood supply: testicular arteries, </a:t>
            </a:r>
            <a:r>
              <a:rPr lang="en-GB" sz="1350" dirty="0" err="1"/>
              <a:t>cremasteric</a:t>
            </a:r>
            <a:r>
              <a:rPr lang="en-GB" sz="1350" dirty="0"/>
              <a:t> artery, artery to </a:t>
            </a:r>
            <a:r>
              <a:rPr lang="en-GB" sz="1350" dirty="0" err="1"/>
              <a:t>ductus</a:t>
            </a:r>
            <a:r>
              <a:rPr lang="en-GB" sz="1350" dirty="0"/>
              <a:t> deferens</a:t>
            </a:r>
          </a:p>
          <a:p>
            <a:r>
              <a:rPr lang="en-GB" sz="1350" dirty="0"/>
              <a:t>Venous drainage: </a:t>
            </a:r>
            <a:r>
              <a:rPr lang="en-GB" sz="1350" dirty="0" err="1"/>
              <a:t>pampiniform</a:t>
            </a:r>
            <a:r>
              <a:rPr lang="en-GB" sz="1350" dirty="0"/>
              <a:t> venous plexus – draining into testicular vein</a:t>
            </a:r>
          </a:p>
          <a:p>
            <a:r>
              <a:rPr lang="en-GB" sz="1350" dirty="0"/>
              <a:t>Innervation from the testicular nervous plexus (sympathetic (T12-L2) and parasympathetic fibres – S2-S4)</a:t>
            </a:r>
          </a:p>
          <a:p>
            <a:endParaRPr lang="en-GB" dirty="0"/>
          </a:p>
        </p:txBody>
      </p:sp>
      <p:pic>
        <p:nvPicPr>
          <p:cNvPr id="84994" name="Picture 2" descr="https://sites.google.com/site/biologyinstitute/tes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056" y="194393"/>
            <a:ext cx="3058124" cy="27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7273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890718"/>
            <a:ext cx="6172200" cy="857250"/>
          </a:xfrm>
        </p:spPr>
        <p:txBody>
          <a:bodyPr/>
          <a:lstStyle/>
          <a:p>
            <a:r>
              <a:rPr lang="en-GB" dirty="0" err="1"/>
              <a:t>Epididymis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808821"/>
            <a:ext cx="6172200" cy="3394472"/>
          </a:xfrm>
        </p:spPr>
        <p:txBody>
          <a:bodyPr>
            <a:normAutofit/>
          </a:bodyPr>
          <a:lstStyle/>
          <a:p>
            <a:r>
              <a:rPr lang="en-GB" dirty="0"/>
              <a:t>Stores spermatozoa until ejaculation</a:t>
            </a:r>
          </a:p>
          <a:p>
            <a:r>
              <a:rPr lang="en-GB" dirty="0"/>
              <a:t>Blood supply: testicular artery</a:t>
            </a:r>
          </a:p>
          <a:p>
            <a:r>
              <a:rPr lang="en-GB" dirty="0"/>
              <a:t>Venous drainage: </a:t>
            </a:r>
            <a:r>
              <a:rPr lang="en-GB" dirty="0" err="1"/>
              <a:t>pampiniform</a:t>
            </a:r>
            <a:r>
              <a:rPr lang="en-GB" dirty="0"/>
              <a:t> venous plexus </a:t>
            </a:r>
          </a:p>
          <a:p>
            <a:r>
              <a:rPr lang="en-GB" dirty="0"/>
              <a:t>Lymph drainage: lumbar nodes</a:t>
            </a:r>
          </a:p>
          <a:p>
            <a:r>
              <a:rPr lang="en-GB" dirty="0"/>
              <a:t>Innervation: sympathetic = T12-L2</a:t>
            </a:r>
          </a:p>
          <a:p>
            <a:pPr marL="0" indent="0">
              <a:buNone/>
            </a:pPr>
            <a:r>
              <a:rPr lang="en-GB" dirty="0"/>
              <a:t>		       parasympathetic = S2-4 </a:t>
            </a:r>
          </a:p>
          <a:p>
            <a:endParaRPr lang="en-GB" dirty="0"/>
          </a:p>
        </p:txBody>
      </p:sp>
      <p:pic>
        <p:nvPicPr>
          <p:cNvPr id="83970" name="Picture 2" descr="http://www.prostatitisdr.com/img/epididym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8642" y="3429000"/>
            <a:ext cx="1674186" cy="2446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808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Ductus</a:t>
            </a:r>
            <a:r>
              <a:rPr lang="en-GB" dirty="0"/>
              <a:t> Deferens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Transports spermatozoa from </a:t>
            </a:r>
            <a:r>
              <a:rPr lang="en-GB" sz="1800" dirty="0" err="1"/>
              <a:t>epididymis</a:t>
            </a:r>
            <a:r>
              <a:rPr lang="en-GB" sz="1800" dirty="0"/>
              <a:t> to ejaculatory duct</a:t>
            </a:r>
          </a:p>
          <a:p>
            <a:r>
              <a:rPr lang="en-GB" sz="1800" dirty="0"/>
              <a:t>Blood supply: artery of vas deferens</a:t>
            </a:r>
          </a:p>
          <a:p>
            <a:r>
              <a:rPr lang="en-GB" sz="1800" dirty="0"/>
              <a:t>Venous drainage: vein of </a:t>
            </a:r>
            <a:r>
              <a:rPr lang="en-GB" sz="1800" dirty="0" err="1"/>
              <a:t>ductus</a:t>
            </a:r>
            <a:r>
              <a:rPr lang="en-GB" sz="1800" dirty="0"/>
              <a:t> deferens from superior </a:t>
            </a:r>
            <a:r>
              <a:rPr lang="en-GB" sz="1800" dirty="0" err="1"/>
              <a:t>vesical</a:t>
            </a:r>
            <a:r>
              <a:rPr lang="en-GB" sz="1800" dirty="0"/>
              <a:t> vein</a:t>
            </a:r>
          </a:p>
          <a:p>
            <a:r>
              <a:rPr lang="en-GB" sz="1800" dirty="0"/>
              <a:t>Lymph drainage: external iliac nodes</a:t>
            </a:r>
          </a:p>
          <a:p>
            <a:r>
              <a:rPr lang="en-GB" sz="1800" dirty="0"/>
              <a:t>Innervation: inferior </a:t>
            </a:r>
            <a:r>
              <a:rPr lang="en-GB" sz="1800" dirty="0" err="1"/>
              <a:t>hypogastric</a:t>
            </a:r>
            <a:r>
              <a:rPr lang="en-GB" sz="1800" dirty="0"/>
              <a:t> plexus – autonomic nerve fibres (</a:t>
            </a:r>
            <a:r>
              <a:rPr lang="en-GB" sz="1800" dirty="0" err="1"/>
              <a:t>symp</a:t>
            </a:r>
            <a:r>
              <a:rPr lang="en-GB" sz="1800" dirty="0"/>
              <a:t> = T12-L2, </a:t>
            </a:r>
            <a:r>
              <a:rPr lang="en-GB" sz="1800" dirty="0" err="1"/>
              <a:t>para</a:t>
            </a:r>
            <a:r>
              <a:rPr lang="en-GB" sz="1800" dirty="0"/>
              <a:t> = S2-S4)</a:t>
            </a:r>
          </a:p>
          <a:p>
            <a:pPr lvl="1"/>
            <a:r>
              <a:rPr lang="en-GB" sz="1500" dirty="0" err="1"/>
              <a:t>Pudendal</a:t>
            </a:r>
            <a:r>
              <a:rPr lang="en-GB" sz="1500" dirty="0"/>
              <a:t> nerve</a:t>
            </a:r>
          </a:p>
        </p:txBody>
      </p:sp>
      <p:pic>
        <p:nvPicPr>
          <p:cNvPr id="82946" name="Picture 2" descr="http://prostatitishome.com/img/prostatitis_vas_deferens_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3284" y="4419003"/>
            <a:ext cx="2268252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8689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Ejaculatory 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Formed by union of </a:t>
            </a:r>
            <a:r>
              <a:rPr lang="en-GB" dirty="0" err="1"/>
              <a:t>ductus</a:t>
            </a:r>
            <a:r>
              <a:rPr lang="en-GB" dirty="0"/>
              <a:t> deferens and seminal vesicles</a:t>
            </a:r>
          </a:p>
          <a:p>
            <a:r>
              <a:rPr lang="en-GB" dirty="0"/>
              <a:t>Pass through prostate and open into urethra</a:t>
            </a:r>
          </a:p>
          <a:p>
            <a:r>
              <a:rPr lang="en-GB" dirty="0"/>
              <a:t>Blood supply: artery of </a:t>
            </a:r>
            <a:r>
              <a:rPr lang="en-GB" dirty="0" err="1"/>
              <a:t>ductus</a:t>
            </a:r>
            <a:r>
              <a:rPr lang="en-GB" dirty="0"/>
              <a:t> deferens</a:t>
            </a:r>
          </a:p>
          <a:p>
            <a:r>
              <a:rPr lang="en-GB" dirty="0"/>
              <a:t>Venous drainage: prostatic and </a:t>
            </a:r>
            <a:r>
              <a:rPr lang="en-GB" dirty="0" err="1"/>
              <a:t>vesical</a:t>
            </a:r>
            <a:r>
              <a:rPr lang="en-GB" dirty="0"/>
              <a:t> plexuses</a:t>
            </a:r>
          </a:p>
          <a:p>
            <a:r>
              <a:rPr lang="en-GB" dirty="0"/>
              <a:t>Lymph drainage: external and internal iliac nodes</a:t>
            </a:r>
          </a:p>
          <a:p>
            <a:r>
              <a:rPr lang="en-GB" dirty="0"/>
              <a:t>Innervation: sympathetic = T12-L2</a:t>
            </a:r>
          </a:p>
          <a:p>
            <a:pPr marL="0" indent="0">
              <a:buNone/>
            </a:pPr>
            <a:r>
              <a:rPr lang="en-GB" dirty="0"/>
              <a:t>		parasympathetic = S2-S4 (pudendal 						nerve)</a:t>
            </a:r>
          </a:p>
        </p:txBody>
      </p:sp>
      <p:sp>
        <p:nvSpPr>
          <p:cNvPr id="4" name="AutoShape 2" descr="data:image/jpeg;base64,/9j/4AAQSkZJRgABAQAAAQABAAD/2wCEAAkGBhQQEBQUEhQWFBQUGBQWFRIUFRUUFxgUFxcVFRQXGBYYHCYfGBkjHBcVHy8gIyopLCwsFR4yNTAqNSYrLCkBCQoKDgwOGg8PGiwkHiQsLDAsLC8qLCwpKSwsLCwpLCwtLCwqLCksLCwsLCwsLCwsLCwsLCksLCwsLCwsLCksLP/AABEIAJMBGAMBIgACEQEDEQH/xAAbAAEAAgMBAQAAAAAAAAAAAAAABAUBAwYCB//EAEYQAAIBAgQDBAYIBAIIBwAAAAECAAMRBBIhMQUGQRMiUWEycYGRocEUI0JScrHR8BYzgrKS4VNiY5SzwtLxFSQ0Q3N0g//EABoBAQACAwEAAAAAAAAAAAAAAAABAgMEBQb/xAAtEQACAgEEAAQFBAMBAAAAAAAAAQIDEQQSITETIkFRBTJhobGBkcHwQnHRM//aAAwDAQACEQMRAD8A+4xEQBERAEREAREQBERAEREAREQBNWKxApoznUKrMQPBQT8ptmrE0A6Mh2YFTbwIsfzgEUcYTMgPdD0zVzMQAFGQWJvoe+J7xPF6NNWZqi2QBmswNlNspsOhuNZU/wAN1KgUVnQimqU0CobMq1KTsXBO5FJRYaC53kXEcmjtKpLoBVL5cwa96mU5bZspAy6WHQbWkEl3geNU6iOxZFyM6sM6mwV2QMfAG19fGSUx9NmyiohawOUMpNiLg2vexGsp25UB6qLs5bubhsRTrgHxsEK6+M90eXWWur5kyJUqVR9X9YTUVlKl77C+mmwA6QC9iIkkCIiAIiIAiIgCIiAIiIAiIgCIiAIiIAiIgCIiAIiIAiJT8x8ReiKXZmxdypPZNWOiOwARSDqVAv0gFxEpaHMYsA9OoKoyoyKuYGqUDsiG+uUak7ec14vm2mqMaau7LTFTLbLoXyEa65gbgi2hEjIL6JQYvm1FRmWnUYgVCt1srmno4DeRv67G15I4fzPRr1WpITmXNuBY5CFcDW9wTbW3leAW8REkCU3Me+F/+zS/teXM5jmHjKGrhqetxiaVz00zgj3yG0i8YSl0jp4mBMySgiIgCIiAIiIAiIgCIiAIiIAiIgCIiAIiIAiIgCIiAIiIAmqthldkYjVCWXXYlSvt0Jm2IBBrcGpvfQgl+0zKzKwfKFuCDpoLWlbi+FUEq0KZRj2gqIvfbKtlLsbE+kbanc31nQSn4t/6rB/jrf8ABeQSe25boliSra9p3c7ZR2n8zKt7LffSb8LwenSqM6AgnNpmYqCxzNlW9ludTaTp5LAanSSQZmZAr8doJ6VVB7b/AJTUOZsMf/dX23Hyld8fcyqmxrKi/wBmT8TWCIzHZQT7hefN8W7Fgb2a+a51vfVhOs5j4qjUQiOrdodcpB7i6t8h7Zx3YNi6y0l+2f8ACg3P78pr2yy0kdn4dXshKcuP+L+s+jcIr56KHyt7tJMmjBYRaNNUT0VFh+p85vmyujiWNOTa6yIiLySgiasTilpqWc2Ubkym/jKj0Dn1KP1lJWRj2zNXRZYswi2X0SLgOJJWF0PrB0IkqWTUllGOUXF4a5EREkqIiIAiIgCIiAIiIAiIgCIiAIiIAiIgCJiCYBmUPMGKWlXwjuwVQ9W7E6fyXnjivOdKldaf1r+C+iD5vt7rziOKV6mLqrUrMe4SVQaILi1gPbvvMU7VE6Gn0FlvL4R1GP54zXGHW/8AtH0HrC/rKCvi6tY3qOzeV7D3bTXSoSSmFt+7TRna2d2vT1ULyrn39SOlAdZ7NL1/CS0pAfpMYjYgHUj3CYstmTfyVZYU1Z/vaf0j9TLrkvFpRcmqtnq2Ac7KOi+V9NZTUMMa1XvCyJsPFum3QSdXoy/ibZFboxsi636n0masTi1pqWchVHUzmeHc1rTwoznNUUlAOrWGhPlaU+LxVTEkNUbQahRoB6ptWaqMI/U4dfw+bk1PhJ9+/wDov6/Oi3+rpsw8SQt/UNZCqc21mPdVU8L3b4yEMlJNrk7DrNKFm11HkBYCaEtVY/U6MNJQuVH9WasXUqVCTVJfrubD+mZpYArqDp4HWeqiG+pv+YmRRtqp/O3tmDe5dm5nCwuC34DXCVkW9s1x69NvfadcJ8zqVCzgJ6RItbpre/kBOjXm0Uqopv2j3G6Umf3ZB5bToaW1RWxnI1+mbamvbk6qJS/xVT/0eJ/3Wv8A9M1YrmLNTZqSVgadqjCpQqIGpqR2iguoGbLci2uk6Jx8F/E5mnzXbtamVqtMd9TTyWWgD2Ye5ILZmWoRboJb4Pi61GqrYqaLWOawJGveA3ymxsesjJBPmJytTmsrVDslQU3pIaaXU5y9SyNoTbTe+wng82AVTUKVcjU6Kol7fWO9UMCnj9We94L5xknB10Tnm5xUKW7KplAp7gA56hIVMu99DrtpPdDmtXKWpVADkzM1lyF6jUl0Op7ynUdCDJIL6JB4VxMYhWOUoVYqUa2YEbZh0uCDbzmYBMvEouaMZWpKrUgcuudlAZhtbQ/Z3lXw/nknRwr+anI3+E6TG7FF4Zt16OyyG+GH9M8nZRKvCcx0Klhmyk/Zfun46GWQMupJ9GvOuUHiSwepi8XlfxrjKYWnnfXoqjdm8B+sN4WWRGLm9q7Jz1ANToPE6D3ynxXN2HQ2DFz4IC3x2nGY7ilTFNeqdL6Uwe6PZ1PmYo4YD/Kak9Tjo7VXwxJZtf6IvMVzrUbSlSC/6zm5/wAI/WVOKr1q/wDNqMR90d1fcN5tWgANvnNopfv/ACmrPUSZtwqqq+SJCGBAEwKNv3+7CTwk8NhbnzmJTz2Z1Z7mvDr7pJWn7p5o0cs92vKylzwYpPJqqgAHeQ7E6X1M24mv089B4nxm2hSK6nczKnhcmReVZZ6p0wosNhKziuIJAVdze9t7Dw85OxNewt1lctdlJanY30zEE6g62jHGS1cX8xtwWEuP5bE+4e87yypU2UWCKPWwMg4GjWrvlD3JBPdNtt95MPAal7Za5P4Rb3jSYvCm+cfllbJxziUkeK+GZjcrc+OYT1h6dRdgCD0LDT2yNW4PVQ95aqjxtf4rcTAw42zVL+AW/wApDql6r8k8NcNNf36lj2bncIPWb/lPFSkLWarYbWUBfiZAHDnJt9d5dw3/ACkk8AqWv2dZvXp8BrJVM/RfZlPJHuS+38h8XToiyAAnruT8zLPlGiWrM7g3VQVv0zdfI2kLC8ArfYo2NtC/d9WpvLzlbEooNJgyYj0qlKpYN4XS2jp4Mt/O02dPRLfukjT1l9ca3CLy2dAIIvMxOocAra3LuHdVVqS5UXIqi4GQWIUgHUXANj1knDcOp02ZkUAubsdddz12FyTYaamSYgFanLuHAIFJRew66AHMoBv3QDqLWtNh4LRy5ezW1lHUHuFmXUa3BZjffUydEAhf+D0chTs1ykKCLdF9H2je8zS4TSUACmoAy9PusXX12Yk+syZEAj4PAJRBFNQgJuQPH9/lEkRAMWlTxPlXD4jVkyt99O6fhvLaZgvCcoPMXg4fE8i1k/k1gw+5VHzle2MxWCPfSog8QcyH8xPo8Fb7zE6ovrg3ofEJ9WJSRxeA59vbOFbzByn3HSVHHOJfSq+cBgiiyBtPxH2n8p2HE+UMNWuTTCtr3k7h+G8+f4bDkaA3tfT1fnMNilFYbOlo3RZJzrjholL4CTqCafrK9VPVTffSSPpVhuw9mnxmpJZN+ab4RZqkyqSuXiI8R+U2fTvIe/8AymDYzXdciaIIkFsbYXy6DfUTIx/l8RGxjw5EuR8TigoIG/j++sjVcYW0XfwEzh8Eb3f2LLKOOWXUFHmR6wmGuczf0yRXq5RNdfFBdNz4D5npIRYvq23h4+Q8paMdzyyVFyeX0asRV7rMdQASfO1zYeU8YHFEIjMtg6hhbpmF7X8ryRiqFqVQsPsPYeAymMIn1FO/3F/tEySSawW3+bHob6dX0SpKkbFdCB7Ja4fmyqgykLUI2Y6H1G285qhitSuxEt8BQBXbT96zXjKcHwyt9VbXnWToeH83oxC1h2ROxvdT7entlxhuIU6p7jqxG4BBM4KrgwxvYaSGaJFS6MVy7MNDf1zZhrJLvk0Z/Dqp8wePuj6kInGcO5zcXWoue2zjum/n4+ySf4yYmy01G+7H46TbWpr9znS+HXp4x9zqrSHxPhFPEKBUGqm6ODldG+8jDVT6pU8J5yp1mykrfqVa49oOoHnrOiEzxkpdGrZVOp4kimp4yphUtiG7a7BaLIhNWpcEkMg0zAC+YWBAOgltSqhlDC9mAIuCDrrqDqD5GQeOYVqiACmtUZrlWY0zsbMjj0WBtr4XlAvK+J7VWeqXYIB2naWtamUKWKXYFje9xfc6iSYzratYKpY3soJNgSbDU2A1PqE9K9xfx1nJpyg6A5CFJVlvnfZsN2ZHtq9/47zZX5WqEuysFd+0BbM2qNSRVU26ZlO217jWCDoa+OC1KaWJNTPYjYZVzG8kXnOcL5fenWFTKlNQ7MKSMzBQaIp6XAF7i+mkxxXld6prZallYZqaXItUYr21zr3WVABobdo+kEnRPUsL+ROmp08AN5GxvElpUTVIJAUNl2axt0Ox16zncNyrVTs7FRlFYG7l8q1M3cUZABuNVy21FiJ6PK9TK6kU2Z0UCuzNnWyIvZgZfQupN7jfa8EHVgxOe4Hy89DEPUZr5u072YkvnfOpZcosVGmpbysIkg6KJiZgCIiAJ81xWF7LEVaZ6MSPNW1H5z6SZzXNvBi9q1MXZRZgNyvl42mG6O6PB0Ph9yrsw+mc6r+75/M/CTKJ3v8Av2+MgUnBFx4fsTfSqW/f70nMkd2aJDYVTuo900tgKfhbzBInnFcWSnYas59GmgzO3qHh5mwkcYB6+uJOVOmHQ6f/AKP9v8IsPXKJvsweJJcIh1j2hyYbv2NjUb+Uv9Q9M+S+8T3Q4Y9Md4lySSWGUjXoE+yPKXYpgABRYDQACwA8AOkxrLeJ6F42S7bKpcUU2IH9BEz9JZvtXHgotLPeFTWTvXsZfEXsV1DBknQe1pOpYW2p1M3ZbTDVLSHNspKxyIHGVth6x/2dT+0yOGy0U/Cv9omeOVv/AC9b/wCN/wC0yOlNqxp0kHeYAAeGgufUJljyWrWJZfoi84FwD6ThajjRme6E/wCqLG/kbn3SNTRqRKuMrC4I/fSd3w3AihSSmuyi3rPU+0yq5k4C1b6yl6YFiNsw6e2bF2n3QWO0cynX7rZRm/K3x9Dm6NW5t8ekmLg9DYdNJTUi9JyKiFT4MLS/wNfMN9CNBOb4bTwdC7MVuj0VtDh+Wnm8tvOaaSZw67XFr+XX5S3xOICo3u0lAzkNmB22iLxIvVKVibZrTDU6WIUBCCFzdoST5EES6w3M1ambPUTLmyICup0uLsPdec9x7irdm1MLo4Fm/Ow9c3DCFqaq3pKEewIzB1Gx8LjSbibXRE64zXnX8n0/B4ntEDDS/TwPWb5RcoY01aGoKka5TuL9PeDL2dGDzFM8xdDw7HERESxiEREAREQBERAEREAREQBESqx3HgrmlRU1q3WmhsF8DUfamPXqegMAqeZ+XFAavTZadrlwxCofE3Oin4Th/plSqcqXpr/pXBufwId/xHT1z6Rh+AmowqYthWcG60gLUaZ6ZUPpsPvNc+FpN4jwiliBaooPgw0YeozXsoU+fU6Wn18oJQnyvufOuH4RaV8upOrOxu7HzY7+raWSYmS8dyZUS5osHH3W7re/Y/CU9WnUpm1RGT8Ske47TQnROLyzs1zptXkaLNaw8Z7FpULX8NZk44zFtZZ0v0LVY7USr+mwMUTGB4L9SxqYiQ8RXtvIr4u5sDJGD4LVrHuobffbQe8/KXjXKXoXUI1rM3gqON1SaFT8DfETv+U+Xfo6Z6g+tYD+lfu+vxlfxTltKGBrs3eqdmRm6C9h3R852Ci06NNWzvs4mt1qs8lfX5PUxaZibByit47wgYmkV2Yaq3gf0M47DU3o/V1QVZdr7HzB6ifQ5D4nwxK6ZW9jDcHxE17qVPldm/pdX4S2T+X8HG5RVNtJHxPCLeX5TPEuDYig4IUtY6OoJB9YGokv6aQAaiMhP3gRf1XnNlCUe0dzfjDreUVmFw7BwDYjfUbW6iRn4mozVQhuWFM66Fd7+uT8RWBIZR6vmDK1EOGSscylH1p9TmI2t5fKXrllYMz55a5O/wCWKFqRa9yTb2Db85dTnOR65fDAt1yn4a/lOjnUr+VHl9X/AO0hERLmsIiIAiIgCIiAaq+KSnq7KoO2Zgv5zYGB2nN82Ub1MMTcKDWu4oHEZboLXTKd7byLiOIVVaqELogqVLvSoCoxcUqJpKy5TYG7XNvsgXWCTr7zWcQubJcZrZsvXKCAT6rkTlqfEsUVYt2oqhFK0hQBQjIjM2fL6ebOMt99LdZ4xGJrs5rKtQKQ6hxSOdaHbU9Vpsty2XMQCL2ubG0EFpXo4jEsVJOGoAkHKQa9QA20YaUlPldvwyzwGAp0ECUkCL4DqepJ3JPidZySPiy3aXr2AqJmNEBuy7dbOKeX+Z2eo0vpex2k/CfSqpI7SoihKnZu9NVLNnIptVUrobfZ0uNbCQSdNea6eJVmZQQWS2YeGYXHwlLgcdiKuEqVgAKlRWajS0IUBbLr9q5BbX7wlVhqlem9SooxLqzICalICofqHC90AaCpl1t8NYIOzvDC84/F0cTUp1EqGuKhVLBFXsso7M3D29O+br46WtOwUSQQ8TwajU9OmpPjax94lbW5Kw7bZ1/C5+d5fxIcU+0Zo32Q+WT/AHOc/gej96p/iH6TbS5Lw43Dt+Jz8rS+iV2R9i71d7/zf7lNisNhcFTNRkRFBUZrZjckKN9est8wlXxng7Yl6YLlKSZ2OW2ZnIyKO8pGUKX9pHhKpeUGYp2pSp2fYIGNyTSpNVuD5sjICNiVMsYJScuZPJfcXwAxFF6WbLnFr2v1B29kcS4kKCqSCcxI0t0R3/5SPbOXwXL1XtSpCXpjCDtyXzL2Yuwp6a3Ay7jc3vJdHlerlAZk7ipTWxY3VExChjcaE9qNNfR3gg6TD4gOqttmCtbrqLzdOawnLTpWpsezOR85q97tCOy7Ps9rZQdtdgNLzpZJAiIgCasRhlqKVdQwPQi82xBKbXKOfr8m0jqrOnkDcfGQ35KNiudXRt1YEe0EbGdZExOmHeDbjrr48biJwzhwoUwi9P8At7pLiJlSwakpOTyxERBAiIgCIiAIiIBgzXSwyqWKgAuczebWC3PsAHsiIBsiIgCeKlIMCrC4III8QdCIiAZSmFAAFgAAANgBoBPVoiAIiIBmIiAIiIBgxEQBERAEzEQBERAEREAREQBERAEREAREQBERAEREA//Z"/>
          <p:cNvSpPr>
            <a:spLocks noChangeAspect="1" noChangeArrowheads="1"/>
          </p:cNvSpPr>
          <p:nvPr/>
        </p:nvSpPr>
        <p:spPr bwMode="auto">
          <a:xfrm>
            <a:off x="2714625" y="-2881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112" y="531587"/>
            <a:ext cx="2581467" cy="13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08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3BE6-F138-4213-B1C7-99AEACE4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Pelvic Diaphragm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D021E-955D-4DCF-A349-FD4A6771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Separates perineum and pelvic cavity</a:t>
            </a:r>
          </a:p>
          <a:p>
            <a:r>
              <a:rPr lang="en-GB" dirty="0"/>
              <a:t>Formed from slings of </a:t>
            </a:r>
            <a:r>
              <a:rPr lang="en-GB" dirty="0" err="1"/>
              <a:t>levator</a:t>
            </a:r>
            <a:r>
              <a:rPr lang="en-GB" dirty="0"/>
              <a:t> </a:t>
            </a:r>
            <a:r>
              <a:rPr lang="en-GB" dirty="0" err="1"/>
              <a:t>ani</a:t>
            </a:r>
            <a:r>
              <a:rPr lang="en-GB" dirty="0"/>
              <a:t> (</a:t>
            </a:r>
            <a:r>
              <a:rPr lang="en-GB" dirty="0" err="1"/>
              <a:t>iliococcygeus</a:t>
            </a:r>
            <a:r>
              <a:rPr lang="en-GB" dirty="0"/>
              <a:t> and </a:t>
            </a:r>
            <a:r>
              <a:rPr lang="en-GB" dirty="0" err="1"/>
              <a:t>pubococcygeus</a:t>
            </a:r>
            <a:r>
              <a:rPr lang="en-GB" dirty="0"/>
              <a:t>) and </a:t>
            </a:r>
            <a:r>
              <a:rPr lang="en-GB" dirty="0" err="1"/>
              <a:t>coccygeus</a:t>
            </a:r>
            <a:r>
              <a:rPr lang="en-GB" dirty="0"/>
              <a:t> muscle</a:t>
            </a:r>
          </a:p>
        </p:txBody>
      </p:sp>
      <p:pic>
        <p:nvPicPr>
          <p:cNvPr id="6146" name="Picture 2" descr="Image result for pelvic diaphragm">
            <a:extLst>
              <a:ext uri="{FF2B5EF4-FFF2-40B4-BE49-F238E27FC236}">
                <a16:creationId xmlns:a16="http://schemas.microsoft.com/office/drawing/2014/main" id="{EAA40881-DDD5-47E4-9604-D8BF5ACE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48" y="3429001"/>
            <a:ext cx="4647552" cy="30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85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Urethra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813" y="1494971"/>
            <a:ext cx="10379815" cy="5602515"/>
          </a:xfrm>
        </p:spPr>
        <p:txBody>
          <a:bodyPr>
            <a:noAutofit/>
          </a:bodyPr>
          <a:lstStyle/>
          <a:p>
            <a:r>
              <a:rPr lang="en-GB" sz="1600" dirty="0"/>
              <a:t>Divided into 4 parts:</a:t>
            </a:r>
          </a:p>
          <a:p>
            <a:pPr lvl="1"/>
            <a:r>
              <a:rPr lang="en-GB" sz="1600" dirty="0"/>
              <a:t>Pre-prostatic </a:t>
            </a:r>
          </a:p>
          <a:p>
            <a:pPr lvl="1"/>
            <a:r>
              <a:rPr lang="en-GB" sz="1600" dirty="0"/>
              <a:t>Prostatic</a:t>
            </a:r>
          </a:p>
          <a:p>
            <a:pPr lvl="1"/>
            <a:r>
              <a:rPr lang="en-GB" sz="1600" dirty="0"/>
              <a:t>Membranous</a:t>
            </a:r>
          </a:p>
          <a:p>
            <a:pPr lvl="1"/>
            <a:r>
              <a:rPr lang="en-GB" sz="1600" dirty="0"/>
              <a:t>Penile (spongy)</a:t>
            </a:r>
          </a:p>
          <a:p>
            <a:r>
              <a:rPr lang="en-GB" sz="1600" dirty="0"/>
              <a:t>20cm long</a:t>
            </a:r>
          </a:p>
          <a:p>
            <a:r>
              <a:rPr lang="en-GB" sz="1600" dirty="0"/>
              <a:t>Exit for urine and semen</a:t>
            </a:r>
          </a:p>
          <a:p>
            <a:r>
              <a:rPr lang="en-GB" sz="1600" dirty="0"/>
              <a:t>Bend in urethra makes catheterisation difficult</a:t>
            </a:r>
          </a:p>
          <a:p>
            <a:r>
              <a:rPr lang="en-GB" sz="1600" dirty="0"/>
              <a:t>Blood supply: Inferior </a:t>
            </a:r>
            <a:r>
              <a:rPr lang="en-GB" sz="1600" dirty="0" err="1"/>
              <a:t>vesical</a:t>
            </a:r>
            <a:r>
              <a:rPr lang="en-GB" sz="1600" dirty="0"/>
              <a:t> artery</a:t>
            </a:r>
          </a:p>
          <a:p>
            <a:r>
              <a:rPr lang="en-GB" sz="1600" dirty="0"/>
              <a:t>Venous drainage: Inferior </a:t>
            </a:r>
            <a:r>
              <a:rPr lang="en-GB" sz="1600" dirty="0" err="1"/>
              <a:t>vesical</a:t>
            </a:r>
            <a:r>
              <a:rPr lang="en-GB" sz="1600" dirty="0"/>
              <a:t> vein</a:t>
            </a:r>
          </a:p>
          <a:p>
            <a:r>
              <a:rPr lang="en-GB" sz="1600" dirty="0"/>
              <a:t>Lymph drainage: internal iliac nodes (deep inguinal nodes for penile urethra)</a:t>
            </a:r>
          </a:p>
          <a:p>
            <a:r>
              <a:rPr lang="en-GB" sz="1600" dirty="0"/>
              <a:t>Innervation: </a:t>
            </a:r>
            <a:r>
              <a:rPr lang="en-GB" sz="1600" dirty="0" err="1"/>
              <a:t>symp</a:t>
            </a:r>
            <a:r>
              <a:rPr lang="en-GB" sz="1600" dirty="0"/>
              <a:t> = T12-L2, </a:t>
            </a:r>
            <a:r>
              <a:rPr lang="en-GB" sz="1600" dirty="0" err="1"/>
              <a:t>para</a:t>
            </a:r>
            <a:r>
              <a:rPr lang="en-GB" sz="1600" dirty="0"/>
              <a:t> = S2-S4</a:t>
            </a:r>
          </a:p>
          <a:p>
            <a:pPr lvl="1"/>
            <a:r>
              <a:rPr lang="en-GB" sz="1600" dirty="0"/>
              <a:t>Inferior </a:t>
            </a:r>
            <a:r>
              <a:rPr lang="en-GB" sz="1600" dirty="0" err="1"/>
              <a:t>hypogastric</a:t>
            </a:r>
            <a:r>
              <a:rPr lang="en-GB" sz="1600" dirty="0"/>
              <a:t> plexus </a:t>
            </a:r>
          </a:p>
          <a:p>
            <a:pPr lvl="1"/>
            <a:r>
              <a:rPr lang="en-GB" sz="1600" dirty="0" err="1"/>
              <a:t>Pudendal</a:t>
            </a:r>
            <a:r>
              <a:rPr lang="en-GB" sz="1600" dirty="0"/>
              <a:t> nerve</a:t>
            </a:r>
          </a:p>
          <a:p>
            <a:pPr lvl="1"/>
            <a:r>
              <a:rPr lang="en-GB" sz="1600" dirty="0"/>
              <a:t>Pelvic splanchnic nerves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652" y="1052736"/>
            <a:ext cx="1842510" cy="14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81" y="459483"/>
            <a:ext cx="1767400" cy="11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962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Comprised of:</a:t>
            </a:r>
          </a:p>
          <a:p>
            <a:pPr lvl="1"/>
            <a:r>
              <a:rPr lang="en-GB" dirty="0"/>
              <a:t>Root</a:t>
            </a:r>
          </a:p>
          <a:p>
            <a:pPr lvl="2"/>
            <a:r>
              <a:rPr lang="en-GB" dirty="0"/>
              <a:t>Right and left </a:t>
            </a:r>
            <a:r>
              <a:rPr lang="en-GB" dirty="0" err="1"/>
              <a:t>crura</a:t>
            </a:r>
            <a:r>
              <a:rPr lang="en-GB" dirty="0"/>
              <a:t> attached to inferior pubic rami and perianal membrane, surrounded by tunica albuginea</a:t>
            </a:r>
          </a:p>
          <a:p>
            <a:pPr lvl="2"/>
            <a:r>
              <a:rPr lang="en-GB" dirty="0"/>
              <a:t>Bulb is attached to centre of perineal membrane and surrounded by </a:t>
            </a:r>
            <a:r>
              <a:rPr lang="en-GB" dirty="0" err="1"/>
              <a:t>bulbospongiosus</a:t>
            </a:r>
            <a:r>
              <a:rPr lang="en-GB" dirty="0"/>
              <a:t> muscle which continues forward to surround penile urethra and expands to form glans</a:t>
            </a:r>
          </a:p>
          <a:p>
            <a:pPr lvl="1"/>
            <a:r>
              <a:rPr lang="en-GB" dirty="0"/>
              <a:t>Body </a:t>
            </a:r>
          </a:p>
          <a:p>
            <a:pPr lvl="2"/>
            <a:r>
              <a:rPr lang="en-GB" dirty="0"/>
              <a:t>Three cylinders of erectile tissue enclosed in Bucks fascia</a:t>
            </a:r>
          </a:p>
          <a:p>
            <a:r>
              <a:rPr lang="en-GB" dirty="0"/>
              <a:t>Blood: penile artery (branch of pudendal), venous drainage by dorsal vein</a:t>
            </a:r>
          </a:p>
          <a:p>
            <a:r>
              <a:rPr lang="en-GB" dirty="0"/>
              <a:t>Nerve = pudendal </a:t>
            </a:r>
          </a:p>
          <a:p>
            <a:r>
              <a:rPr lang="en-GB" dirty="0"/>
              <a:t>Lymph = inguinal nodes</a:t>
            </a:r>
          </a:p>
        </p:txBody>
      </p:sp>
    </p:spTree>
    <p:extLst>
      <p:ext uri="{BB962C8B-B14F-4D97-AF65-F5344CB8AC3E}">
        <p14:creationId xmlns:p14="http://schemas.microsoft.com/office/powerpoint/2010/main" val="18502934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A5DE-49D6-4391-8CE1-DC63C78A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Prostate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BB3D-BEDC-401E-A8F6-7A579D98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6035"/>
            <a:ext cx="9601200" cy="462500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Inferior to bladder and surrounds prostatic urethra</a:t>
            </a:r>
          </a:p>
          <a:p>
            <a:r>
              <a:rPr lang="en-GB" dirty="0"/>
              <a:t>Anatomical relations:</a:t>
            </a:r>
          </a:p>
          <a:p>
            <a:pPr lvl="1"/>
            <a:r>
              <a:rPr lang="en-GB" dirty="0"/>
              <a:t>Superior = base of prostate continuous with neck of bladder</a:t>
            </a:r>
          </a:p>
          <a:p>
            <a:pPr lvl="1"/>
            <a:r>
              <a:rPr lang="en-GB" dirty="0"/>
              <a:t>Inferior = apex of prostate lies on urogenital diaphragm, </a:t>
            </a:r>
            <a:r>
              <a:rPr lang="en-GB" dirty="0" err="1"/>
              <a:t>puboprostatic</a:t>
            </a:r>
            <a:r>
              <a:rPr lang="en-GB" dirty="0"/>
              <a:t> ligaments connect prostate to pubic bones</a:t>
            </a:r>
          </a:p>
          <a:p>
            <a:pPr lvl="1"/>
            <a:r>
              <a:rPr lang="en-GB" dirty="0"/>
              <a:t>Posterior = separated from rectum by fascia of </a:t>
            </a:r>
            <a:r>
              <a:rPr lang="en-GB" dirty="0" err="1"/>
              <a:t>Denovilliers</a:t>
            </a:r>
            <a:endParaRPr lang="en-GB" dirty="0"/>
          </a:p>
          <a:p>
            <a:r>
              <a:rPr lang="en-GB" dirty="0"/>
              <a:t>Surface: 70% glandular, 30% fibromuscular </a:t>
            </a:r>
          </a:p>
          <a:p>
            <a:pPr lvl="1"/>
            <a:r>
              <a:rPr lang="en-GB" dirty="0"/>
              <a:t>Transition zone – BPH occurs here</a:t>
            </a:r>
          </a:p>
          <a:p>
            <a:pPr lvl="1"/>
            <a:r>
              <a:rPr lang="en-GB" dirty="0"/>
              <a:t>Central zone – surrounds ejaculatory ducts</a:t>
            </a:r>
          </a:p>
          <a:p>
            <a:pPr lvl="1"/>
            <a:r>
              <a:rPr lang="en-GB" dirty="0"/>
              <a:t>Peripheral zone – prostate cancer occurs here</a:t>
            </a:r>
          </a:p>
          <a:p>
            <a:pPr lvl="1"/>
            <a:r>
              <a:rPr lang="en-GB" dirty="0"/>
              <a:t>Anterior fibromuscular stroma </a:t>
            </a:r>
          </a:p>
          <a:p>
            <a:r>
              <a:rPr lang="en-GB" dirty="0"/>
              <a:t>Blood supply:</a:t>
            </a:r>
          </a:p>
          <a:p>
            <a:pPr lvl="1"/>
            <a:r>
              <a:rPr lang="en-GB" dirty="0"/>
              <a:t>Inferior vesical and middle rectal arteries</a:t>
            </a:r>
          </a:p>
          <a:p>
            <a:pPr lvl="1"/>
            <a:r>
              <a:rPr lang="en-GB" dirty="0"/>
              <a:t>Veins from prostatic venous plexus (from deep dorsal vein of penis) into internal iliac vein</a:t>
            </a:r>
          </a:p>
          <a:p>
            <a:r>
              <a:rPr lang="en-GB" dirty="0"/>
              <a:t>Lymph: internal iliac nodes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1CE28-C136-470D-8335-ECDED3A5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64" y="3437703"/>
            <a:ext cx="3024336" cy="16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Contributes 30% of seminal fluid</a:t>
            </a:r>
          </a:p>
          <a:p>
            <a:r>
              <a:rPr lang="en-GB" dirty="0"/>
              <a:t>Anchored by </a:t>
            </a:r>
            <a:r>
              <a:rPr lang="en-GB" dirty="0" err="1"/>
              <a:t>puboprostatic</a:t>
            </a:r>
            <a:r>
              <a:rPr lang="en-GB" dirty="0"/>
              <a:t> ligaments </a:t>
            </a:r>
          </a:p>
          <a:p>
            <a:r>
              <a:rPr lang="en-GB" dirty="0"/>
              <a:t>Comprised of anterior, posterior, lateral and median lobes</a:t>
            </a:r>
          </a:p>
          <a:p>
            <a:r>
              <a:rPr lang="en-GB" dirty="0"/>
              <a:t>Zones: central, transitional, peripheral</a:t>
            </a:r>
          </a:p>
          <a:p>
            <a:r>
              <a:rPr lang="en-GB" dirty="0"/>
              <a:t>Blood supply: inferior </a:t>
            </a:r>
            <a:r>
              <a:rPr lang="en-GB" dirty="0" err="1"/>
              <a:t>vesical</a:t>
            </a:r>
            <a:r>
              <a:rPr lang="en-GB" dirty="0"/>
              <a:t> artery and middle rectal artery</a:t>
            </a:r>
          </a:p>
          <a:p>
            <a:r>
              <a:rPr lang="en-GB" dirty="0"/>
              <a:t>Venous drainage: prostatic and vertebral venous plexuses</a:t>
            </a:r>
          </a:p>
          <a:p>
            <a:r>
              <a:rPr lang="en-GB" dirty="0"/>
              <a:t>Lymph drainage: internal iliac nodes</a:t>
            </a:r>
          </a:p>
          <a:p>
            <a:r>
              <a:rPr lang="en-GB" dirty="0"/>
              <a:t>Innervation: inferior </a:t>
            </a:r>
            <a:r>
              <a:rPr lang="en-GB" dirty="0" err="1"/>
              <a:t>hypogastric</a:t>
            </a:r>
            <a:r>
              <a:rPr lang="en-GB" dirty="0"/>
              <a:t> plexus</a:t>
            </a:r>
          </a:p>
          <a:p>
            <a:r>
              <a:rPr lang="en-GB" dirty="0"/>
              <a:t>Can be felt on rectal investigation</a:t>
            </a:r>
          </a:p>
          <a:p>
            <a:pPr lvl="1"/>
            <a:r>
              <a:rPr lang="en-GB" dirty="0"/>
              <a:t>Feel for borders and midline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80" y="4401108"/>
            <a:ext cx="1428750" cy="14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286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667000" y="1695451"/>
            <a:ext cx="6777038" cy="4239250"/>
            <a:chOff x="0" y="1117600"/>
            <a:chExt cx="9036050" cy="5652334"/>
          </a:xfrm>
        </p:grpSpPr>
        <p:pic>
          <p:nvPicPr>
            <p:cNvPr id="5" name="Picture 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138" y="1390650"/>
              <a:ext cx="4657725" cy="49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0"/>
            <p:cNvSpPr txBox="1">
              <a:spLocks noChangeArrowheads="1"/>
            </p:cNvSpPr>
            <p:nvPr/>
          </p:nvSpPr>
          <p:spPr bwMode="auto">
            <a:xfrm>
              <a:off x="4357688" y="1117600"/>
              <a:ext cx="194310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Urethral sinuses</a:t>
              </a:r>
            </a:p>
          </p:txBody>
        </p:sp>
        <p:sp>
          <p:nvSpPr>
            <p:cNvPr id="7" name="Text Box 41"/>
            <p:cNvSpPr txBox="1">
              <a:spLocks noChangeArrowheads="1"/>
            </p:cNvSpPr>
            <p:nvPr/>
          </p:nvSpPr>
          <p:spPr bwMode="auto">
            <a:xfrm>
              <a:off x="5797550" y="1412875"/>
              <a:ext cx="194310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Urethral crest</a:t>
              </a:r>
            </a:p>
          </p:txBody>
        </p:sp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6229350" y="1909763"/>
              <a:ext cx="230346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Seminal colliculus (verumontanum)</a:t>
              </a: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6732588" y="3284537"/>
              <a:ext cx="230346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Glandular elements of prostate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6516688" y="4502150"/>
              <a:ext cx="24479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350" dirty="0">
                  <a:solidFill>
                    <a:srgbClr val="0000FF"/>
                  </a:solidFill>
                </a:rPr>
                <a:t>Fibromuscular stroma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6300788" y="5734050"/>
              <a:ext cx="24479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Deep perineal pouch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6300788" y="6015038"/>
              <a:ext cx="24479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Perineal membrane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1042988" y="6092826"/>
              <a:ext cx="28797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External urethral sphincter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395288" y="4732338"/>
              <a:ext cx="22685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Openings of ejaculatory ducts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395288" y="4076700"/>
              <a:ext cx="22685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Openings of glandular ducts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684213" y="2486025"/>
              <a:ext cx="18367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Prostatic utricle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/>
          </p:nvSpPr>
          <p:spPr bwMode="auto">
            <a:xfrm>
              <a:off x="431800" y="1916113"/>
              <a:ext cx="2339974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Capsule of prostate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/>
          </p:nvSpPr>
          <p:spPr bwMode="auto">
            <a:xfrm>
              <a:off x="0" y="1125537"/>
              <a:ext cx="295116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sz="1350">
                  <a:solidFill>
                    <a:srgbClr val="0000FF"/>
                  </a:solidFill>
                </a:rPr>
                <a:t>Internal urethral sphincter (smooth muscle)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2093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Seminal Vesicles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Secretes 60-80% of semen</a:t>
            </a:r>
          </a:p>
          <a:p>
            <a:r>
              <a:rPr lang="en-GB" dirty="0"/>
              <a:t>Open into ejaculatory duct</a:t>
            </a:r>
          </a:p>
          <a:p>
            <a:r>
              <a:rPr lang="en-GB" dirty="0"/>
              <a:t>Blood supply: superior </a:t>
            </a:r>
            <a:r>
              <a:rPr lang="en-GB" dirty="0" err="1"/>
              <a:t>vesical</a:t>
            </a:r>
            <a:r>
              <a:rPr lang="en-GB" dirty="0"/>
              <a:t> artery</a:t>
            </a:r>
          </a:p>
          <a:p>
            <a:r>
              <a:rPr lang="en-GB" dirty="0"/>
              <a:t>Venous drainage: small veins leading to internal iliac vein</a:t>
            </a:r>
          </a:p>
          <a:p>
            <a:r>
              <a:rPr lang="en-GB" dirty="0"/>
              <a:t>Lymph drainage: external and internal iliac nodes</a:t>
            </a:r>
          </a:p>
          <a:p>
            <a:r>
              <a:rPr lang="en-GB" dirty="0"/>
              <a:t>Innervation: inferior </a:t>
            </a:r>
            <a:r>
              <a:rPr lang="en-GB" dirty="0" err="1"/>
              <a:t>hypogastric</a:t>
            </a:r>
            <a:r>
              <a:rPr lang="en-GB" dirty="0"/>
              <a:t> plexus and pelvic nerve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160748"/>
            <a:ext cx="1785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05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Bulbourethral</a:t>
            </a:r>
            <a:r>
              <a:rPr lang="en-GB" dirty="0"/>
              <a:t>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Accessory glands in deep peritoneal pouch</a:t>
            </a:r>
          </a:p>
          <a:p>
            <a:r>
              <a:rPr lang="en-GB" dirty="0"/>
              <a:t>Secrete pre-ejaculate</a:t>
            </a:r>
          </a:p>
          <a:p>
            <a:r>
              <a:rPr lang="en-GB" dirty="0"/>
              <a:t>Empty into penile urethra</a:t>
            </a:r>
          </a:p>
          <a:p>
            <a:r>
              <a:rPr lang="en-GB" dirty="0"/>
              <a:t>Blood supply: artery of urethral bulb</a:t>
            </a:r>
          </a:p>
          <a:p>
            <a:r>
              <a:rPr lang="en-GB" dirty="0"/>
              <a:t>Venous drainage: vein of urethral bulb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56" y="4347104"/>
            <a:ext cx="1785938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103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Spermatic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Ductus</a:t>
            </a:r>
            <a:r>
              <a:rPr lang="en-GB" dirty="0"/>
              <a:t> deferens and tissue from deep inguinal </a:t>
            </a:r>
          </a:p>
          <a:p>
            <a:pPr marL="0" indent="0">
              <a:buNone/>
            </a:pPr>
            <a:r>
              <a:rPr lang="en-GB" dirty="0"/>
              <a:t>	ring to testes</a:t>
            </a:r>
          </a:p>
          <a:p>
            <a:r>
              <a:rPr lang="en-GB" dirty="0"/>
              <a:t>Contents: </a:t>
            </a:r>
          </a:p>
          <a:p>
            <a:pPr lvl="1"/>
            <a:r>
              <a:rPr lang="en-GB" dirty="0"/>
              <a:t>Testicular artery and artery of </a:t>
            </a:r>
            <a:r>
              <a:rPr lang="en-GB" dirty="0" err="1"/>
              <a:t>ductus</a:t>
            </a:r>
            <a:r>
              <a:rPr lang="en-GB" dirty="0"/>
              <a:t> deferens</a:t>
            </a:r>
          </a:p>
          <a:p>
            <a:pPr lvl="1"/>
            <a:r>
              <a:rPr lang="en-GB" dirty="0"/>
              <a:t>Genital branch of </a:t>
            </a:r>
            <a:r>
              <a:rPr lang="en-GB" dirty="0" err="1"/>
              <a:t>genitofemoral</a:t>
            </a:r>
            <a:r>
              <a:rPr lang="en-GB" dirty="0"/>
              <a:t> nerve</a:t>
            </a:r>
          </a:p>
          <a:p>
            <a:pPr lvl="1"/>
            <a:r>
              <a:rPr lang="en-GB" dirty="0"/>
              <a:t>Testicular nerves</a:t>
            </a:r>
          </a:p>
          <a:p>
            <a:pPr lvl="1"/>
            <a:r>
              <a:rPr lang="en-GB" dirty="0" err="1"/>
              <a:t>Pampiniform</a:t>
            </a:r>
            <a:r>
              <a:rPr lang="en-GB" dirty="0"/>
              <a:t> plexus of veins</a:t>
            </a:r>
          </a:p>
          <a:p>
            <a:pPr lvl="1"/>
            <a:r>
              <a:rPr lang="en-GB" dirty="0"/>
              <a:t>Lymphatic vessels</a:t>
            </a:r>
          </a:p>
          <a:p>
            <a:pPr lvl="1"/>
            <a:r>
              <a:rPr lang="en-GB" dirty="0"/>
              <a:t>Tunica </a:t>
            </a:r>
            <a:r>
              <a:rPr lang="en-GB" dirty="0" err="1"/>
              <a:t>vaginalis</a:t>
            </a:r>
            <a:endParaRPr lang="en-GB" dirty="0"/>
          </a:p>
          <a:p>
            <a:r>
              <a:rPr lang="en-GB" dirty="0"/>
              <a:t>Fascia: </a:t>
            </a:r>
          </a:p>
          <a:p>
            <a:pPr lvl="1"/>
            <a:r>
              <a:rPr lang="en-GB" dirty="0"/>
              <a:t>External spermatic – from </a:t>
            </a:r>
            <a:r>
              <a:rPr lang="en-GB" dirty="0" err="1"/>
              <a:t>apopneurosis</a:t>
            </a:r>
            <a:r>
              <a:rPr lang="en-GB" dirty="0"/>
              <a:t> of external oblique muscle</a:t>
            </a:r>
          </a:p>
          <a:p>
            <a:pPr lvl="1"/>
            <a:r>
              <a:rPr lang="en-GB" dirty="0" err="1"/>
              <a:t>cremasteric</a:t>
            </a:r>
            <a:r>
              <a:rPr lang="en-GB" dirty="0"/>
              <a:t> muscle and fascia – from internal oblique muscle</a:t>
            </a:r>
          </a:p>
          <a:p>
            <a:pPr lvl="1"/>
            <a:r>
              <a:rPr lang="en-GB" dirty="0"/>
              <a:t>Internal spermatic – </a:t>
            </a:r>
            <a:r>
              <a:rPr lang="en-GB" dirty="0" err="1"/>
              <a:t>continous</a:t>
            </a:r>
            <a:r>
              <a:rPr lang="en-GB" dirty="0"/>
              <a:t> with </a:t>
            </a:r>
            <a:r>
              <a:rPr lang="en-GB" dirty="0" err="1"/>
              <a:t>transversalis</a:t>
            </a:r>
            <a:r>
              <a:rPr lang="en-GB" dirty="0"/>
              <a:t> fascia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51" y="944726"/>
            <a:ext cx="2023132" cy="23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961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AB05C-DB65-40AE-A53B-D26B9EF0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Physiology of Micturition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A63C7A-91C3-4C2D-8AC4-852B9F0F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Storage of urine depends on adequate bladder capacity</a:t>
            </a:r>
          </a:p>
          <a:p>
            <a:pPr lvl="1"/>
            <a:r>
              <a:rPr lang="en-GB" dirty="0"/>
              <a:t>Compliance = bladders ability to increase volume with minimal increases in pressure</a:t>
            </a:r>
          </a:p>
          <a:p>
            <a:pPr lvl="1"/>
            <a:r>
              <a:rPr lang="en-GB" dirty="0"/>
              <a:t>Relaxation of detrusor muscle as bladder fills</a:t>
            </a:r>
          </a:p>
          <a:p>
            <a:r>
              <a:rPr lang="en-GB" dirty="0"/>
              <a:t>Continence and expulsion of urine requires competent sphincters</a:t>
            </a:r>
          </a:p>
          <a:p>
            <a:pPr lvl="1"/>
            <a:r>
              <a:rPr lang="en-GB" dirty="0"/>
              <a:t>Internal smooth muscle sphincter in bladder neck (sympathetic)</a:t>
            </a:r>
          </a:p>
          <a:p>
            <a:pPr lvl="1"/>
            <a:r>
              <a:rPr lang="en-GB" dirty="0"/>
              <a:t>External striated muscle sphincter (motor – pudendal nerves)</a:t>
            </a:r>
          </a:p>
          <a:p>
            <a:r>
              <a:rPr lang="en-GB" dirty="0"/>
              <a:t>Timing of micturition is controlled by pons</a:t>
            </a:r>
          </a:p>
          <a:p>
            <a:pPr lvl="1"/>
            <a:r>
              <a:rPr lang="en-GB" dirty="0"/>
              <a:t>Pontine micturition centre</a:t>
            </a:r>
          </a:p>
          <a:p>
            <a:pPr lvl="1"/>
            <a:r>
              <a:rPr lang="en-GB" dirty="0"/>
              <a:t>Inhibitory input from pons is silenced, allowing urethra to relax</a:t>
            </a:r>
          </a:p>
          <a:p>
            <a:r>
              <a:rPr lang="en-GB" dirty="0"/>
              <a:t>Micturition depends on parasympathetic and detrusor contraction</a:t>
            </a:r>
          </a:p>
          <a:p>
            <a:pPr lvl="1"/>
            <a:r>
              <a:rPr lang="en-GB" dirty="0"/>
              <a:t>Parasympathetic stimulates detrusor contraction causes increase in </a:t>
            </a:r>
            <a:r>
              <a:rPr lang="en-GB" dirty="0" err="1"/>
              <a:t>intravesical</a:t>
            </a:r>
            <a:r>
              <a:rPr lang="en-GB" dirty="0"/>
              <a:t> pressure causing voiding</a:t>
            </a:r>
          </a:p>
        </p:txBody>
      </p:sp>
    </p:spTree>
    <p:extLst>
      <p:ext uri="{BB962C8B-B14F-4D97-AF65-F5344CB8AC3E}">
        <p14:creationId xmlns:p14="http://schemas.microsoft.com/office/powerpoint/2010/main" val="11231252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AB05C-DB65-40AE-A53B-D26B9EF0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Incontinence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A63C7A-91C3-4C2D-8AC4-852B9F0F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Involuntary loss of urine</a:t>
            </a:r>
          </a:p>
          <a:p>
            <a:r>
              <a:rPr lang="en-GB" dirty="0"/>
              <a:t>Types:</a:t>
            </a:r>
          </a:p>
          <a:p>
            <a:pPr lvl="1"/>
            <a:r>
              <a:rPr lang="en-GB" dirty="0" err="1"/>
              <a:t>Extraurethral</a:t>
            </a:r>
            <a:r>
              <a:rPr lang="en-GB" dirty="0"/>
              <a:t> – due to abnormal anatomy (ectopic ureter, fistula), constant incontinence (overflow due to failure of detrusor muscle and is irreversible)</a:t>
            </a:r>
          </a:p>
          <a:p>
            <a:pPr lvl="2"/>
            <a:r>
              <a:rPr lang="en-GB" dirty="0"/>
              <a:t>Self catheterisation </a:t>
            </a:r>
          </a:p>
          <a:p>
            <a:pPr lvl="1"/>
            <a:r>
              <a:rPr lang="en-GB" dirty="0"/>
              <a:t>Urethral</a:t>
            </a:r>
          </a:p>
          <a:p>
            <a:pPr lvl="2"/>
            <a:r>
              <a:rPr lang="en-GB" dirty="0"/>
              <a:t>stress (sphincter failure due to pregnancy, damage, obesity) – urine loss when high intra-</a:t>
            </a:r>
            <a:r>
              <a:rPr lang="en-GB" dirty="0" err="1"/>
              <a:t>abdo</a:t>
            </a:r>
            <a:r>
              <a:rPr lang="en-GB" dirty="0"/>
              <a:t> pressure</a:t>
            </a:r>
          </a:p>
          <a:p>
            <a:pPr lvl="2"/>
            <a:r>
              <a:rPr lang="en-GB" dirty="0"/>
              <a:t>urge (bladder dysfunction due to organic brain disease, infection) – loss of urine with urgency</a:t>
            </a:r>
          </a:p>
          <a:p>
            <a:r>
              <a:rPr lang="en-GB" dirty="0"/>
              <a:t>Assessment:</a:t>
            </a:r>
          </a:p>
          <a:p>
            <a:pPr lvl="1"/>
            <a:r>
              <a:rPr lang="en-GB" dirty="0" err="1"/>
              <a:t>Hx</a:t>
            </a:r>
            <a:r>
              <a:rPr lang="en-GB" dirty="0"/>
              <a:t> and Ex</a:t>
            </a:r>
          </a:p>
          <a:p>
            <a:pPr lvl="1"/>
            <a:r>
              <a:rPr lang="en-GB" dirty="0"/>
              <a:t>Ix – MSU, USS (post-void residual), cystoscopy, urodynamic testing</a:t>
            </a:r>
          </a:p>
          <a:p>
            <a:r>
              <a:rPr lang="en-GB" dirty="0"/>
              <a:t>Management:</a:t>
            </a:r>
          </a:p>
          <a:p>
            <a:pPr lvl="1"/>
            <a:r>
              <a:rPr lang="en-GB" dirty="0"/>
              <a:t>Stress: lifestyle (exercises), sphincter reinforcement, </a:t>
            </a:r>
            <a:r>
              <a:rPr lang="en-GB" dirty="0" err="1"/>
              <a:t>colposuspension</a:t>
            </a:r>
            <a:r>
              <a:rPr lang="en-GB" dirty="0"/>
              <a:t>, </a:t>
            </a:r>
            <a:r>
              <a:rPr lang="en-GB" dirty="0" err="1"/>
              <a:t>pubovaginal</a:t>
            </a:r>
            <a:r>
              <a:rPr lang="en-GB" dirty="0"/>
              <a:t> slings</a:t>
            </a:r>
          </a:p>
          <a:p>
            <a:pPr lvl="1"/>
            <a:r>
              <a:rPr lang="en-GB" dirty="0"/>
              <a:t>Urge: bladder retraining, </a:t>
            </a:r>
            <a:r>
              <a:rPr lang="en-GB" dirty="0" err="1"/>
              <a:t>oxybutnin</a:t>
            </a:r>
            <a:r>
              <a:rPr lang="en-GB" dirty="0"/>
              <a:t>, </a:t>
            </a:r>
            <a:r>
              <a:rPr lang="en-GB" dirty="0" err="1"/>
              <a:t>botox</a:t>
            </a:r>
            <a:r>
              <a:rPr lang="en-GB" dirty="0"/>
              <a:t>, </a:t>
            </a:r>
            <a:r>
              <a:rPr lang="en-GB" dirty="0" err="1"/>
              <a:t>ilieal</a:t>
            </a:r>
            <a:r>
              <a:rPr lang="en-GB" dirty="0"/>
              <a:t> conduit</a:t>
            </a:r>
          </a:p>
        </p:txBody>
      </p:sp>
    </p:spTree>
    <p:extLst>
      <p:ext uri="{BB962C8B-B14F-4D97-AF65-F5344CB8AC3E}">
        <p14:creationId xmlns:p14="http://schemas.microsoft.com/office/powerpoint/2010/main" val="69183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57" y="206186"/>
            <a:ext cx="6172200" cy="857250"/>
          </a:xfrm>
        </p:spPr>
        <p:txBody>
          <a:bodyPr/>
          <a:lstStyle/>
          <a:p>
            <a:r>
              <a:rPr lang="en-GB" dirty="0"/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943" y="1063436"/>
            <a:ext cx="7658100" cy="3394472"/>
          </a:xfrm>
        </p:spPr>
        <p:txBody>
          <a:bodyPr>
            <a:noAutofit/>
          </a:bodyPr>
          <a:lstStyle/>
          <a:p>
            <a:r>
              <a:rPr lang="en-GB" sz="1800" dirty="0"/>
              <a:t>Pelvic cavity projects posteriorly </a:t>
            </a:r>
          </a:p>
          <a:p>
            <a:pPr lvl="1"/>
            <a:r>
              <a:rPr lang="en-GB" sz="1500" dirty="0"/>
              <a:t>Anatomical position = anterior superior iliac spine and pubic </a:t>
            </a:r>
            <a:r>
              <a:rPr lang="en-GB" sz="1500" dirty="0" err="1"/>
              <a:t>symphysis</a:t>
            </a:r>
            <a:r>
              <a:rPr lang="en-GB" sz="1500" dirty="0"/>
              <a:t> lie in same vertical plane</a:t>
            </a:r>
          </a:p>
          <a:p>
            <a:r>
              <a:rPr lang="en-GB" sz="1800" dirty="0"/>
              <a:t>Important structures cross ureters in pelvic cavity</a:t>
            </a:r>
          </a:p>
          <a:p>
            <a:pPr lvl="1"/>
            <a:r>
              <a:rPr lang="en-GB" sz="1500" dirty="0"/>
              <a:t>Men – </a:t>
            </a:r>
            <a:r>
              <a:rPr lang="en-GB" sz="1500" dirty="0" err="1"/>
              <a:t>ductus</a:t>
            </a:r>
            <a:r>
              <a:rPr lang="en-GB" sz="1500" dirty="0"/>
              <a:t> deferens crosses ureter just posterior to bladder</a:t>
            </a:r>
          </a:p>
          <a:p>
            <a:pPr lvl="1"/>
            <a:r>
              <a:rPr lang="en-GB" sz="1500" dirty="0"/>
              <a:t>Female – uterine artery crosses ureter lateral to cervix of uterus</a:t>
            </a:r>
          </a:p>
          <a:p>
            <a:r>
              <a:rPr lang="en-GB" sz="1800" dirty="0"/>
              <a:t>Prostate is anterior to rectum</a:t>
            </a:r>
          </a:p>
          <a:p>
            <a:r>
              <a:rPr lang="en-GB" sz="1800" dirty="0"/>
              <a:t>Perineum is innervated by sacral spinal cord segments</a:t>
            </a:r>
          </a:p>
          <a:p>
            <a:pPr lvl="1"/>
            <a:r>
              <a:rPr lang="en-GB" sz="1500" dirty="0"/>
              <a:t>Dermatomes of perineum are from spinal levels S3-S5</a:t>
            </a:r>
          </a:p>
          <a:p>
            <a:pPr lvl="1"/>
            <a:r>
              <a:rPr lang="en-GB" sz="1500" dirty="0"/>
              <a:t>Anterior regions from L1</a:t>
            </a:r>
          </a:p>
          <a:p>
            <a:r>
              <a:rPr lang="en-GB" sz="1800" dirty="0"/>
              <a:t>Nerves are related to bone</a:t>
            </a:r>
          </a:p>
          <a:p>
            <a:r>
              <a:rPr lang="en-GB" sz="1800" dirty="0"/>
              <a:t>Parasympathetic innervation from S2 – S4 control erection</a:t>
            </a:r>
          </a:p>
          <a:p>
            <a:r>
              <a:rPr lang="en-GB" sz="1800" dirty="0"/>
              <a:t>Muscles and fascia of pelvic floor and perineum intersect at </a:t>
            </a:r>
            <a:r>
              <a:rPr lang="en-GB" sz="1800" dirty="0" err="1"/>
              <a:t>perineal</a:t>
            </a:r>
            <a:r>
              <a:rPr lang="en-GB" sz="1800" dirty="0"/>
              <a:t> body</a:t>
            </a:r>
          </a:p>
          <a:p>
            <a:r>
              <a:rPr lang="en-GB" sz="1800" dirty="0"/>
              <a:t>Gender determines course of urethra</a:t>
            </a:r>
          </a:p>
        </p:txBody>
      </p:sp>
    </p:spTree>
    <p:extLst>
      <p:ext uri="{BB962C8B-B14F-4D97-AF65-F5344CB8AC3E}">
        <p14:creationId xmlns:p14="http://schemas.microsoft.com/office/powerpoint/2010/main" val="15307053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B71-F2E0-4FC7-B438-436C2973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Neurological Bladder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C6454-6889-4A8F-AC09-32DD1538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Can lead to over/under activity of bladder/sphincter</a:t>
            </a:r>
          </a:p>
          <a:p>
            <a:r>
              <a:rPr lang="en-GB" dirty="0"/>
              <a:t>High pressure in bladder can cause kidney problems</a:t>
            </a:r>
          </a:p>
          <a:p>
            <a:r>
              <a:rPr lang="en-GB" dirty="0"/>
              <a:t>Ineffective bladder emptying can cause recurrent UTIs</a:t>
            </a:r>
          </a:p>
          <a:p>
            <a:r>
              <a:rPr lang="en-GB" dirty="0"/>
              <a:t>Cerebrovascular disease</a:t>
            </a:r>
          </a:p>
          <a:p>
            <a:pPr lvl="1"/>
            <a:r>
              <a:rPr lang="en-GB" dirty="0"/>
              <a:t>Detrusor hyperreflexia – frequency, urgency, </a:t>
            </a:r>
            <a:r>
              <a:rPr lang="en-GB" dirty="0" err="1"/>
              <a:t>nocturia</a:t>
            </a:r>
            <a:endParaRPr lang="en-GB" dirty="0"/>
          </a:p>
          <a:p>
            <a:r>
              <a:rPr lang="en-GB" dirty="0"/>
              <a:t>Spinal cord injury</a:t>
            </a:r>
          </a:p>
          <a:p>
            <a:pPr lvl="1"/>
            <a:r>
              <a:rPr lang="en-GB" dirty="0"/>
              <a:t>Initially causes spinal shock  - bladder becomes </a:t>
            </a:r>
            <a:r>
              <a:rPr lang="en-GB" dirty="0" err="1"/>
              <a:t>acontractile</a:t>
            </a:r>
            <a:r>
              <a:rPr lang="en-GB" dirty="0"/>
              <a:t> causing retention, needing catheterisation</a:t>
            </a:r>
          </a:p>
          <a:p>
            <a:pPr lvl="1"/>
            <a:r>
              <a:rPr lang="en-GB" dirty="0"/>
              <a:t>Lesions above sacral cord = detrusor sphincter </a:t>
            </a:r>
            <a:r>
              <a:rPr lang="en-GB" dirty="0" err="1"/>
              <a:t>dyssynergia</a:t>
            </a:r>
            <a:r>
              <a:rPr lang="en-GB" dirty="0"/>
              <a:t> (bladder contracts against closed sphincter causing high pressure and renal damage)</a:t>
            </a:r>
          </a:p>
          <a:p>
            <a:pPr lvl="1"/>
            <a:r>
              <a:rPr lang="en-GB" dirty="0"/>
              <a:t>Lesions of sacral cord and cauda equine = paralysis of detrusor causing retention</a:t>
            </a:r>
          </a:p>
          <a:p>
            <a:r>
              <a:rPr lang="en-GB" dirty="0"/>
              <a:t>MS patients have urgency secondary to detrusor hyper-</a:t>
            </a:r>
            <a:r>
              <a:rPr lang="en-GB" dirty="0" err="1"/>
              <a:t>reflexia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53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3F6C-DA25-4D3D-86B2-B5C8F74E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Urinary Fistulae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EFCC-04D7-41B7-88ED-85472FB2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Abnormal connection between 2 epithelial lined surfaces</a:t>
            </a:r>
          </a:p>
          <a:p>
            <a:r>
              <a:rPr lang="en-GB" dirty="0"/>
              <a:t>Cause:</a:t>
            </a:r>
          </a:p>
          <a:p>
            <a:pPr lvl="1"/>
            <a:r>
              <a:rPr lang="en-GB" dirty="0" err="1"/>
              <a:t>Obs</a:t>
            </a:r>
            <a:r>
              <a:rPr lang="en-GB" dirty="0"/>
              <a:t>/gynae = birth injury/iatrogenic/malignancy</a:t>
            </a:r>
          </a:p>
          <a:p>
            <a:pPr lvl="1"/>
            <a:r>
              <a:rPr lang="en-GB" dirty="0"/>
              <a:t>GI = diverticulitis/malignancy/</a:t>
            </a:r>
            <a:r>
              <a:rPr lang="en-GB" dirty="0" err="1"/>
              <a:t>crohns</a:t>
            </a:r>
            <a:endParaRPr lang="en-GB" dirty="0"/>
          </a:p>
          <a:p>
            <a:pPr lvl="1"/>
            <a:r>
              <a:rPr lang="en-GB" dirty="0"/>
              <a:t>Trauma = pelvic fracture</a:t>
            </a:r>
          </a:p>
          <a:p>
            <a:r>
              <a:rPr lang="en-GB" dirty="0"/>
              <a:t>Types:</a:t>
            </a:r>
          </a:p>
          <a:p>
            <a:pPr lvl="1"/>
            <a:r>
              <a:rPr lang="en-GB" dirty="0" err="1"/>
              <a:t>Vesicovaginal</a:t>
            </a:r>
            <a:endParaRPr lang="en-GB" dirty="0"/>
          </a:p>
          <a:p>
            <a:pPr lvl="1"/>
            <a:r>
              <a:rPr lang="en-GB" dirty="0" err="1"/>
              <a:t>Vesicocolic</a:t>
            </a:r>
            <a:endParaRPr lang="en-GB" dirty="0"/>
          </a:p>
          <a:p>
            <a:pPr lvl="1"/>
            <a:r>
              <a:rPr lang="en-GB" dirty="0" err="1"/>
              <a:t>Vesicocutaneous</a:t>
            </a:r>
            <a:endParaRPr lang="en-GB" dirty="0"/>
          </a:p>
          <a:p>
            <a:pPr lvl="1"/>
            <a:r>
              <a:rPr lang="en-GB" dirty="0"/>
              <a:t>Ureterovaginal</a:t>
            </a:r>
          </a:p>
          <a:p>
            <a:r>
              <a:rPr lang="en-GB" dirty="0"/>
              <a:t>Symptoms: recurrent UTI, pneumaturia, passive incontinence</a:t>
            </a:r>
          </a:p>
          <a:p>
            <a:r>
              <a:rPr lang="en-GB" dirty="0"/>
              <a:t>Ix: PV exam, </a:t>
            </a:r>
            <a:r>
              <a:rPr lang="en-GB" dirty="0" err="1"/>
              <a:t>cystogram</a:t>
            </a:r>
            <a:r>
              <a:rPr lang="en-GB" dirty="0"/>
              <a:t>/CT IVU, cystoscopy, dye test, sigmoidoscopy</a:t>
            </a:r>
          </a:p>
          <a:p>
            <a:r>
              <a:rPr lang="en-GB" dirty="0" err="1"/>
              <a:t>Tx</a:t>
            </a:r>
            <a:r>
              <a:rPr lang="en-GB" dirty="0"/>
              <a:t>: catheter and </a:t>
            </a:r>
            <a:r>
              <a:rPr lang="en-GB" dirty="0" err="1"/>
              <a:t>abx</a:t>
            </a:r>
            <a:r>
              <a:rPr lang="en-GB" dirty="0"/>
              <a:t>, excision of fistula and bladder repair, bowel resection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4184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69E3-71D8-46D2-B70A-0249CB50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Urological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F9B5-751C-4539-81AB-3F88E5F7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Acute infection = </a:t>
            </a:r>
            <a:r>
              <a:rPr lang="en-GB" dirty="0" err="1"/>
              <a:t>e.coli</a:t>
            </a:r>
            <a:endParaRPr lang="en-GB" dirty="0"/>
          </a:p>
          <a:p>
            <a:r>
              <a:rPr lang="en-GB" dirty="0"/>
              <a:t>Chronic infection = multiple organisms, ?foreign body</a:t>
            </a:r>
          </a:p>
          <a:p>
            <a:r>
              <a:rPr lang="en-GB" dirty="0"/>
              <a:t>Definitions:</a:t>
            </a:r>
          </a:p>
          <a:p>
            <a:pPr lvl="1"/>
            <a:r>
              <a:rPr lang="en-GB" dirty="0"/>
              <a:t>Bacteriuria = bacteria in urine</a:t>
            </a:r>
          </a:p>
          <a:p>
            <a:pPr lvl="1"/>
            <a:r>
              <a:rPr lang="en-GB" dirty="0"/>
              <a:t>Pyuria = WBCs in urine</a:t>
            </a:r>
          </a:p>
          <a:p>
            <a:pPr lvl="1"/>
            <a:r>
              <a:rPr lang="en-GB" dirty="0"/>
              <a:t>UTI = bacteriuria + pyuria</a:t>
            </a:r>
          </a:p>
          <a:p>
            <a:pPr lvl="1"/>
            <a:r>
              <a:rPr lang="en-GB" dirty="0"/>
              <a:t>Sterile pyuria = pyuria without bacteriuria (?TB/cancer/stones)</a:t>
            </a:r>
          </a:p>
          <a:p>
            <a:pPr lvl="1"/>
            <a:r>
              <a:rPr lang="en-GB" dirty="0"/>
              <a:t>Recurrent UTI = &gt; 3 infections per year</a:t>
            </a:r>
          </a:p>
          <a:p>
            <a:pPr lvl="1"/>
            <a:r>
              <a:rPr lang="en-GB" dirty="0"/>
              <a:t>Complicated UTI = infection with structural abnormality/immunosuppression</a:t>
            </a:r>
          </a:p>
          <a:p>
            <a:r>
              <a:rPr lang="en-GB" dirty="0"/>
              <a:t>Defence mechanisms by urinary tract:</a:t>
            </a:r>
          </a:p>
          <a:p>
            <a:pPr lvl="1"/>
            <a:r>
              <a:rPr lang="en-GB" dirty="0"/>
              <a:t>Acidic urine</a:t>
            </a:r>
          </a:p>
          <a:p>
            <a:pPr lvl="1"/>
            <a:r>
              <a:rPr lang="en-GB" dirty="0"/>
              <a:t>High urea</a:t>
            </a:r>
          </a:p>
          <a:p>
            <a:pPr lvl="1"/>
            <a:r>
              <a:rPr lang="en-GB" dirty="0"/>
              <a:t>Antibacterial secretions</a:t>
            </a:r>
          </a:p>
          <a:p>
            <a:pPr lvl="1"/>
            <a:r>
              <a:rPr lang="en-GB" dirty="0"/>
              <a:t>Repeated voiding (prevent stasis)</a:t>
            </a:r>
          </a:p>
          <a:p>
            <a:r>
              <a:rPr lang="en-GB" dirty="0"/>
              <a:t>Predisposing factors: female, diabetes (glycosuria), obstruction, foreign body)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5530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DC91-6571-4739-9E0A-174E2285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Lower Urinary Tract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A0456-40C3-4BEB-9037-9B833329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3826768" cy="506916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Acute bacterial cystitis</a:t>
            </a:r>
          </a:p>
          <a:p>
            <a:pPr lvl="1"/>
            <a:r>
              <a:rPr lang="en-GB" dirty="0"/>
              <a:t>Symptoms: frequency, urgency, dysuria, confusion and sepsis (elderly)</a:t>
            </a:r>
          </a:p>
          <a:p>
            <a:pPr lvl="1"/>
            <a:r>
              <a:rPr lang="en-GB" dirty="0"/>
              <a:t>Ix: MSU, culture, if recurrent (USS, XR for stones, cystoscopy if haematuria)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</a:t>
            </a:r>
            <a:r>
              <a:rPr lang="en-GB" dirty="0" err="1"/>
              <a:t>abx</a:t>
            </a:r>
            <a:r>
              <a:rPr lang="en-GB" dirty="0"/>
              <a:t>, prophylactic if recurrent</a:t>
            </a:r>
          </a:p>
          <a:p>
            <a:r>
              <a:rPr lang="en-GB" dirty="0" err="1"/>
              <a:t>Epididymo-orchitis</a:t>
            </a:r>
            <a:endParaRPr lang="en-GB" dirty="0"/>
          </a:p>
          <a:p>
            <a:pPr lvl="1"/>
            <a:r>
              <a:rPr lang="en-GB" dirty="0"/>
              <a:t>Symptoms: testicular pain, scrotal swelling, UTI symptoms</a:t>
            </a:r>
          </a:p>
          <a:p>
            <a:pPr lvl="1"/>
            <a:r>
              <a:rPr lang="en-GB" dirty="0"/>
              <a:t>Epididymitis = bacterial (</a:t>
            </a:r>
            <a:r>
              <a:rPr lang="en-GB" dirty="0" err="1"/>
              <a:t>e.coli</a:t>
            </a:r>
            <a:r>
              <a:rPr lang="en-GB" dirty="0"/>
              <a:t>, due to BOO or STIs), </a:t>
            </a:r>
            <a:r>
              <a:rPr lang="en-GB" dirty="0" err="1"/>
              <a:t>orchitis</a:t>
            </a:r>
            <a:r>
              <a:rPr lang="en-GB" dirty="0"/>
              <a:t> – viral</a:t>
            </a:r>
          </a:p>
          <a:p>
            <a:pPr lvl="1"/>
            <a:r>
              <a:rPr lang="en-GB" dirty="0"/>
              <a:t>Ix: MSU, USS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scrotal support, analgesia, </a:t>
            </a:r>
            <a:r>
              <a:rPr lang="en-GB" dirty="0" err="1"/>
              <a:t>abx</a:t>
            </a:r>
            <a:r>
              <a:rPr lang="en-GB" dirty="0"/>
              <a:t> (cipro, doxy if ?STI), assess for BOO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0EA73-894E-42DC-8060-536003877006}"/>
              </a:ext>
            </a:extLst>
          </p:cNvPr>
          <p:cNvSpPr/>
          <p:nvPr/>
        </p:nvSpPr>
        <p:spPr>
          <a:xfrm>
            <a:off x="6066155" y="1579119"/>
            <a:ext cx="4572000" cy="42596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Prostatitis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</a:rPr>
              <a:t>Linked to BOO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</a:rPr>
              <a:t>Symptoms: unwell, fever, discharge, tender prostate, ejaculation pain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</a:rPr>
              <a:t>Ix: cultures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</a:rPr>
              <a:t>Tx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dirty="0" err="1">
                <a:solidFill>
                  <a:prstClr val="black"/>
                </a:solidFill>
              </a:rPr>
              <a:t>abx</a:t>
            </a:r>
            <a:endParaRPr lang="en-GB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Fournier’s gangrene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</a:rPr>
              <a:t>Necrotising fasciitis of male genitalia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</a:rPr>
              <a:t>Symptoms: crepitus in infected perineum, cellulitis of genitalia, pain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>
                <a:solidFill>
                  <a:prstClr val="black"/>
                </a:solidFill>
              </a:rPr>
              <a:t>Ix: cultures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</a:rPr>
              <a:t>Tx</a:t>
            </a:r>
            <a:r>
              <a:rPr lang="en-GB" dirty="0">
                <a:solidFill>
                  <a:prstClr val="black"/>
                </a:solidFill>
              </a:rPr>
              <a:t>: treat quickly with debridement, broad spectrum </a:t>
            </a:r>
            <a:r>
              <a:rPr lang="en-GB" dirty="0" err="1">
                <a:solidFill>
                  <a:prstClr val="black"/>
                </a:solidFill>
              </a:rPr>
              <a:t>abx</a:t>
            </a:r>
            <a:r>
              <a:rPr lang="en-GB" dirty="0">
                <a:solidFill>
                  <a:prstClr val="black"/>
                </a:solidFill>
              </a:rPr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30196244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F77A-A895-49F5-9180-2337A851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Upper Urinary Tract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6E74F-DBA8-4BB5-B5DB-31AF3E052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Acute Pyelonephritis</a:t>
            </a:r>
          </a:p>
          <a:p>
            <a:pPr lvl="1"/>
            <a:r>
              <a:rPr lang="en-GB" dirty="0"/>
              <a:t>Symptoms: pyrexia, loin pain, rigors, </a:t>
            </a:r>
            <a:r>
              <a:rPr lang="en-GB" dirty="0" err="1"/>
              <a:t>preceeded</a:t>
            </a:r>
            <a:r>
              <a:rPr lang="en-GB" dirty="0"/>
              <a:t> by UTI symptoms</a:t>
            </a:r>
          </a:p>
          <a:p>
            <a:pPr lvl="1"/>
            <a:r>
              <a:rPr lang="en-GB" dirty="0"/>
              <a:t>Ix: dipstick, cultures, USS (obstruction), XR KUB (stones)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</a:t>
            </a:r>
            <a:r>
              <a:rPr lang="en-GB" dirty="0" err="1"/>
              <a:t>abx</a:t>
            </a:r>
            <a:r>
              <a:rPr lang="en-GB" dirty="0"/>
              <a:t> 14 days</a:t>
            </a:r>
          </a:p>
          <a:p>
            <a:pPr lvl="1"/>
            <a:r>
              <a:rPr lang="en-GB" dirty="0"/>
              <a:t>Complications: </a:t>
            </a:r>
            <a:r>
              <a:rPr lang="en-GB" dirty="0" err="1"/>
              <a:t>pyonephrosis</a:t>
            </a:r>
            <a:r>
              <a:rPr lang="en-GB" dirty="0"/>
              <a:t> (pus in kidneys requiring drainage), perinephric abscess (pus around kidney requiring drainage)</a:t>
            </a:r>
          </a:p>
          <a:p>
            <a:r>
              <a:rPr lang="en-GB" dirty="0"/>
              <a:t>Chronic Pyelonephritis</a:t>
            </a:r>
          </a:p>
          <a:p>
            <a:pPr lvl="1"/>
            <a:r>
              <a:rPr lang="en-GB" dirty="0"/>
              <a:t>Symptoms: radiological diagnosis, small atrophic kidney from chronic bacterial infection, CKD</a:t>
            </a:r>
          </a:p>
          <a:p>
            <a:pPr lvl="1"/>
            <a:r>
              <a:rPr lang="en-GB" dirty="0"/>
              <a:t>Ix: USS (scarred kidney), IVU (loss of renal parenchyma), VUR – seen on micturating </a:t>
            </a:r>
            <a:r>
              <a:rPr lang="en-GB" dirty="0" err="1"/>
              <a:t>cystourethrogram</a:t>
            </a:r>
            <a:endParaRPr lang="en-GB" dirty="0"/>
          </a:p>
          <a:p>
            <a:pPr lvl="1"/>
            <a:r>
              <a:rPr lang="en-GB" dirty="0" err="1"/>
              <a:t>Tx</a:t>
            </a:r>
            <a:r>
              <a:rPr lang="en-GB" dirty="0"/>
              <a:t>: treat cause, </a:t>
            </a:r>
            <a:r>
              <a:rPr lang="en-GB" dirty="0" err="1"/>
              <a:t>abx</a:t>
            </a:r>
            <a:r>
              <a:rPr lang="en-GB" dirty="0"/>
              <a:t> prophylaxis, nephrectomy</a:t>
            </a:r>
          </a:p>
          <a:p>
            <a:pPr lvl="1"/>
            <a:r>
              <a:rPr lang="en-GB" dirty="0"/>
              <a:t>Complications: hypertension, renal impairment, stones</a:t>
            </a:r>
          </a:p>
        </p:txBody>
      </p:sp>
    </p:spTree>
    <p:extLst>
      <p:ext uri="{BB962C8B-B14F-4D97-AF65-F5344CB8AC3E}">
        <p14:creationId xmlns:p14="http://schemas.microsoft.com/office/powerpoint/2010/main" val="29328862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DBC2-D3CD-4730-9FC5-91AFD21E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Antibiotic Prophylaxis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4020-5883-4C1B-98CC-C9D4DA9C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Preoperative </a:t>
            </a:r>
            <a:r>
              <a:rPr lang="en-GB" dirty="0" err="1"/>
              <a:t>abx</a:t>
            </a:r>
            <a:r>
              <a:rPr lang="en-GB" dirty="0"/>
              <a:t> for:</a:t>
            </a:r>
          </a:p>
          <a:p>
            <a:pPr lvl="1"/>
            <a:r>
              <a:rPr lang="en-GB" dirty="0"/>
              <a:t>Endoscopic (gent)</a:t>
            </a:r>
          </a:p>
          <a:p>
            <a:pPr lvl="1"/>
            <a:r>
              <a:rPr lang="en-GB" dirty="0"/>
              <a:t>Open (gent + met)</a:t>
            </a:r>
          </a:p>
          <a:p>
            <a:pPr lvl="1"/>
            <a:r>
              <a:rPr lang="en-GB" dirty="0"/>
              <a:t>Prostate (cipro)</a:t>
            </a:r>
          </a:p>
        </p:txBody>
      </p:sp>
    </p:spTree>
    <p:extLst>
      <p:ext uri="{BB962C8B-B14F-4D97-AF65-F5344CB8AC3E}">
        <p14:creationId xmlns:p14="http://schemas.microsoft.com/office/powerpoint/2010/main" val="28155041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FD67-2977-46D3-8E31-1F0E37A9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Urinary Stone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6531-C31D-4A6C-85C5-8566FEFE0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80% calcium based; rest = struvite (</a:t>
            </a:r>
            <a:r>
              <a:rPr lang="en-GB" dirty="0" err="1"/>
              <a:t>proteus</a:t>
            </a:r>
            <a:r>
              <a:rPr lang="en-GB" dirty="0"/>
              <a:t>), uric acid, cystine</a:t>
            </a:r>
          </a:p>
          <a:p>
            <a:r>
              <a:rPr lang="en-GB" dirty="0"/>
              <a:t>Predisposed by: </a:t>
            </a:r>
            <a:r>
              <a:rPr lang="en-GB" dirty="0" err="1"/>
              <a:t>hypercalciuria</a:t>
            </a:r>
            <a:r>
              <a:rPr lang="en-GB" dirty="0"/>
              <a:t> (increased </a:t>
            </a:r>
            <a:r>
              <a:rPr lang="en-GB" dirty="0" err="1"/>
              <a:t>absorbtion</a:t>
            </a:r>
            <a:r>
              <a:rPr lang="en-GB" dirty="0"/>
              <a:t> from gut, reduced </a:t>
            </a:r>
            <a:r>
              <a:rPr lang="en-GB" dirty="0" err="1"/>
              <a:t>absorbtion</a:t>
            </a:r>
            <a:r>
              <a:rPr lang="en-GB" dirty="0"/>
              <a:t> in kidneys), hyperoxaluria (small bowel malabsorption), </a:t>
            </a:r>
            <a:r>
              <a:rPr lang="en-GB" dirty="0" err="1"/>
              <a:t>hyperuricuria</a:t>
            </a:r>
            <a:r>
              <a:rPr lang="en-GB" dirty="0"/>
              <a:t> (purine </a:t>
            </a:r>
            <a:r>
              <a:rPr lang="en-GB" dirty="0" err="1"/>
              <a:t>ie</a:t>
            </a:r>
            <a:r>
              <a:rPr lang="en-GB" dirty="0"/>
              <a:t> meat intake), </a:t>
            </a:r>
            <a:r>
              <a:rPr lang="en-GB" dirty="0" err="1"/>
              <a:t>cystinuria</a:t>
            </a:r>
            <a:r>
              <a:rPr lang="en-GB" dirty="0"/>
              <a:t>, hypocitraturia, infection</a:t>
            </a:r>
          </a:p>
          <a:p>
            <a:r>
              <a:rPr lang="en-GB" dirty="0"/>
              <a:t>RF: carnivores, warm climate, dehydration, previous stones</a:t>
            </a:r>
          </a:p>
          <a:p>
            <a:r>
              <a:rPr lang="en-GB" dirty="0"/>
              <a:t>Formation occurs when urine supersaturated</a:t>
            </a:r>
          </a:p>
          <a:p>
            <a:r>
              <a:rPr lang="en-GB" dirty="0"/>
              <a:t>Symptoms: acute ureteric colic (stone impacted urinary tract (</a:t>
            </a:r>
            <a:r>
              <a:rPr lang="en-GB" dirty="0" err="1"/>
              <a:t>pelviureteric</a:t>
            </a:r>
            <a:r>
              <a:rPr lang="en-GB" dirty="0"/>
              <a:t> junction, sacroiliac joint, </a:t>
            </a:r>
            <a:r>
              <a:rPr lang="en-GB" dirty="0" err="1"/>
              <a:t>vesico</a:t>
            </a:r>
            <a:r>
              <a:rPr lang="en-GB" dirty="0"/>
              <a:t>-ureteric junction) causing obstruction, presents as severe pain loin to groin + flanks, writhe in pain); UTI; haematuria; incidental</a:t>
            </a:r>
          </a:p>
          <a:p>
            <a:r>
              <a:rPr lang="en-GB" dirty="0"/>
              <a:t>Ix: IV </a:t>
            </a:r>
            <a:r>
              <a:rPr lang="en-GB" dirty="0" err="1"/>
              <a:t>urogram</a:t>
            </a:r>
            <a:r>
              <a:rPr lang="en-GB" dirty="0"/>
              <a:t>, XR KUB (seems half of stones), USS (obstruction), CT KUB (replaced IVU)</a:t>
            </a:r>
          </a:p>
          <a:p>
            <a:r>
              <a:rPr lang="en-GB" dirty="0" err="1"/>
              <a:t>Tx</a:t>
            </a:r>
            <a:r>
              <a:rPr lang="en-GB" dirty="0"/>
              <a:t>: &lt;5mm stones pass spontaneously, watch and wait (diclofenac), ESWL (for stones &lt;2cm, can cause colic due to stone fragmentation), </a:t>
            </a:r>
            <a:r>
              <a:rPr lang="en-GB" dirty="0" err="1"/>
              <a:t>ureteroscopy</a:t>
            </a:r>
            <a:r>
              <a:rPr lang="en-GB" dirty="0"/>
              <a:t>, percutaneous nephrolithotomy (drainage if rigors/signs of sepsis)</a:t>
            </a:r>
          </a:p>
          <a:p>
            <a:r>
              <a:rPr lang="en-GB" dirty="0"/>
              <a:t>Bladder Stones: caused by BOO/urinary stasis, presents as pain/haematuria, removed via fragmentation/open surgery</a:t>
            </a:r>
          </a:p>
        </p:txBody>
      </p:sp>
    </p:spTree>
    <p:extLst>
      <p:ext uri="{BB962C8B-B14F-4D97-AF65-F5344CB8AC3E}">
        <p14:creationId xmlns:p14="http://schemas.microsoft.com/office/powerpoint/2010/main" val="26649075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1385-797A-456C-A773-695DB781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Urinary Tract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33BA-7CEE-4FC1-8066-B60C06C71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common cause of upper UTO = stones, malignancy, PUJ obstruction</a:t>
            </a:r>
          </a:p>
          <a:p>
            <a:r>
              <a:rPr lang="en-GB" dirty="0"/>
              <a:t>Most common cause of lower UTO = BPH, stricture</a:t>
            </a:r>
          </a:p>
          <a:p>
            <a:r>
              <a:rPr lang="en-GB" dirty="0" err="1"/>
              <a:t>Hydronephrosis</a:t>
            </a:r>
            <a:r>
              <a:rPr lang="en-GB" dirty="0"/>
              <a:t> – dilatation of renal pelvis, due to obstruction/reflux</a:t>
            </a:r>
          </a:p>
          <a:p>
            <a:pPr lvl="1"/>
            <a:r>
              <a:rPr lang="en-GB" dirty="0"/>
              <a:t>Obstruction confirmed on MAG3 scan</a:t>
            </a:r>
          </a:p>
        </p:txBody>
      </p:sp>
    </p:spTree>
    <p:extLst>
      <p:ext uri="{BB962C8B-B14F-4D97-AF65-F5344CB8AC3E}">
        <p14:creationId xmlns:p14="http://schemas.microsoft.com/office/powerpoint/2010/main" val="32322478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D56B-3F40-4430-B79F-3D700EA5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Prostate Hypertrophy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E5A6-7065-42B9-B515-767696AB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Increase in stromal and glandular elements of prostate</a:t>
            </a:r>
          </a:p>
          <a:p>
            <a:r>
              <a:rPr lang="en-GB" dirty="0"/>
              <a:t>Occurs in transition zone – compresses urethra</a:t>
            </a:r>
          </a:p>
          <a:p>
            <a:r>
              <a:rPr lang="en-GB" dirty="0"/>
              <a:t>Symptoms: asymptomatic, LUTS (VOIDING </a:t>
            </a:r>
            <a:r>
              <a:rPr lang="en-GB" dirty="0" err="1"/>
              <a:t>ie</a:t>
            </a:r>
            <a:r>
              <a:rPr lang="en-GB" dirty="0"/>
              <a:t> hesitancy, straining, dribbling or STORAGE </a:t>
            </a:r>
            <a:r>
              <a:rPr lang="en-GB" dirty="0" err="1"/>
              <a:t>ie</a:t>
            </a:r>
            <a:r>
              <a:rPr lang="en-GB" dirty="0"/>
              <a:t> frequency, urgency, </a:t>
            </a:r>
            <a:r>
              <a:rPr lang="en-GB" dirty="0" err="1"/>
              <a:t>nocturia</a:t>
            </a:r>
            <a:r>
              <a:rPr lang="en-GB" dirty="0"/>
              <a:t>), urinary retention (acute/chronic)</a:t>
            </a:r>
          </a:p>
          <a:p>
            <a:r>
              <a:rPr lang="en-GB" dirty="0"/>
              <a:t>Ix: urinalysis (rule out UTI), U+E (rule out obstructive uropathy), PSA (cancer), uroflowmetry (&lt;10ml = obstruction), USS (post-void residual)</a:t>
            </a:r>
          </a:p>
          <a:p>
            <a:r>
              <a:rPr lang="en-GB" dirty="0" err="1"/>
              <a:t>Tx</a:t>
            </a:r>
            <a:r>
              <a:rPr lang="en-GB" dirty="0"/>
              <a:t>: lifestyle (less caffeine), meds (Tamsulosin, finasteride), surgical (TURP – risk of post-TURP syndrome causing electrolyte disturbance (low Na), and urethral stricture</a:t>
            </a:r>
          </a:p>
        </p:txBody>
      </p:sp>
    </p:spTree>
    <p:extLst>
      <p:ext uri="{BB962C8B-B14F-4D97-AF65-F5344CB8AC3E}">
        <p14:creationId xmlns:p14="http://schemas.microsoft.com/office/powerpoint/2010/main" val="325127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6F7F-47D2-44F2-BF95-CD6BCE57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Urinary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DFD1-0C9F-4C86-9D0E-9681A08B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Acute – painful inability to micturate</a:t>
            </a:r>
          </a:p>
          <a:p>
            <a:pPr lvl="1"/>
            <a:r>
              <a:rPr lang="en-GB" dirty="0"/>
              <a:t>Causes: BOO (BPH, prostate cancer, urethral stricture), neurological disease)</a:t>
            </a:r>
          </a:p>
          <a:p>
            <a:pPr lvl="1"/>
            <a:r>
              <a:rPr lang="en-GB" dirty="0"/>
              <a:t>Symptoms: acute inability to pass urine, abdominal pain, palpable bladder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catheterisation, TWOC (when predisposing factor has been treated), TURP (to treat cause), long term catheter</a:t>
            </a:r>
          </a:p>
          <a:p>
            <a:r>
              <a:rPr lang="en-GB" dirty="0"/>
              <a:t>Chronic</a:t>
            </a:r>
          </a:p>
          <a:p>
            <a:pPr lvl="1"/>
            <a:r>
              <a:rPr lang="en-GB" dirty="0"/>
              <a:t>Residual volume &gt;300mls </a:t>
            </a:r>
          </a:p>
          <a:p>
            <a:pPr lvl="1"/>
            <a:r>
              <a:rPr lang="en-GB" dirty="0"/>
              <a:t>Symptoms: painless, overflow incontinence, renal failure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catheterisation, no TWOC!, TURP, self catheterisation</a:t>
            </a:r>
          </a:p>
        </p:txBody>
      </p:sp>
    </p:spTree>
    <p:extLst>
      <p:ext uri="{BB962C8B-B14F-4D97-AF65-F5344CB8AC3E}">
        <p14:creationId xmlns:p14="http://schemas.microsoft.com/office/powerpoint/2010/main" val="24827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Perineum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Inferior to floor of pelvic cavity</a:t>
            </a:r>
          </a:p>
          <a:p>
            <a:r>
              <a:rPr lang="en-GB" dirty="0"/>
              <a:t>Boundaries form pelvic outlet</a:t>
            </a:r>
          </a:p>
          <a:p>
            <a:r>
              <a:rPr lang="en-GB" dirty="0"/>
              <a:t>Contains external genitalia and external openings of genitourinary and gastrointestinal systems</a:t>
            </a:r>
          </a:p>
        </p:txBody>
      </p:sp>
    </p:spTree>
    <p:extLst>
      <p:ext uri="{BB962C8B-B14F-4D97-AF65-F5344CB8AC3E}">
        <p14:creationId xmlns:p14="http://schemas.microsoft.com/office/powerpoint/2010/main" val="5203685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A099-9007-4B51-910D-102EB638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" y="158758"/>
            <a:ext cx="9601200" cy="1485900"/>
          </a:xfrm>
        </p:spPr>
        <p:txBody>
          <a:bodyPr/>
          <a:lstStyle/>
          <a:p>
            <a:r>
              <a:rPr lang="en-GB" dirty="0"/>
              <a:t>Urological Malignancy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9D81-B758-4F00-95D6-09DD7B24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848139"/>
            <a:ext cx="6202220" cy="625326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Renal – </a:t>
            </a:r>
            <a:r>
              <a:rPr lang="en-GB" dirty="0" err="1"/>
              <a:t>Bosniak</a:t>
            </a:r>
            <a:r>
              <a:rPr lang="en-GB" dirty="0"/>
              <a:t> classification of renal cysts (1=benign, 4 = malignant)</a:t>
            </a:r>
          </a:p>
          <a:p>
            <a:pPr lvl="1"/>
            <a:r>
              <a:rPr lang="en-GB" dirty="0"/>
              <a:t>Malignant</a:t>
            </a:r>
          </a:p>
          <a:p>
            <a:pPr lvl="2"/>
            <a:r>
              <a:rPr lang="en-GB" dirty="0"/>
              <a:t>Renal cell carcinoma</a:t>
            </a:r>
          </a:p>
          <a:p>
            <a:pPr lvl="3"/>
            <a:r>
              <a:rPr lang="en-GB" dirty="0"/>
              <a:t>Adenocarcinoma, cannonball </a:t>
            </a:r>
            <a:r>
              <a:rPr lang="en-GB" dirty="0" err="1"/>
              <a:t>mets</a:t>
            </a:r>
            <a:r>
              <a:rPr lang="en-GB" dirty="0"/>
              <a:t> to lung</a:t>
            </a:r>
          </a:p>
          <a:p>
            <a:pPr lvl="3"/>
            <a:r>
              <a:rPr lang="en-GB" dirty="0"/>
              <a:t>Pain + mass + haematuria, paraneoplastic syndrome (EPO secretion)</a:t>
            </a:r>
          </a:p>
          <a:p>
            <a:pPr lvl="3"/>
            <a:r>
              <a:rPr lang="en-GB" dirty="0"/>
              <a:t>Ix: USS, CT for staging</a:t>
            </a:r>
          </a:p>
          <a:p>
            <a:pPr lvl="3"/>
            <a:r>
              <a:rPr lang="en-GB" dirty="0" err="1"/>
              <a:t>Tx</a:t>
            </a:r>
            <a:r>
              <a:rPr lang="en-GB" dirty="0"/>
              <a:t>: localised = radical nephrectomy/partial, chemo/radio if </a:t>
            </a:r>
            <a:r>
              <a:rPr lang="en-GB" dirty="0" err="1"/>
              <a:t>mets</a:t>
            </a:r>
            <a:r>
              <a:rPr lang="en-GB" dirty="0"/>
              <a:t>, TK inhibitors if </a:t>
            </a:r>
            <a:r>
              <a:rPr lang="en-GB" dirty="0" err="1"/>
              <a:t>mets</a:t>
            </a:r>
            <a:endParaRPr lang="en-GB" dirty="0"/>
          </a:p>
          <a:p>
            <a:pPr lvl="2"/>
            <a:r>
              <a:rPr lang="en-GB" dirty="0"/>
              <a:t>Sarcoma (</a:t>
            </a:r>
            <a:r>
              <a:rPr lang="en-GB" dirty="0" err="1"/>
              <a:t>leiomyosarcoma</a:t>
            </a:r>
            <a:r>
              <a:rPr lang="en-GB" dirty="0"/>
              <a:t>) – flank pain and weight loss, </a:t>
            </a:r>
            <a:r>
              <a:rPr lang="en-GB" dirty="0" err="1"/>
              <a:t>tx</a:t>
            </a:r>
            <a:r>
              <a:rPr lang="en-GB" dirty="0"/>
              <a:t> = radical nephrectomy</a:t>
            </a:r>
          </a:p>
          <a:p>
            <a:pPr lvl="2"/>
            <a:r>
              <a:rPr lang="en-GB" dirty="0"/>
              <a:t>Metastases</a:t>
            </a:r>
          </a:p>
          <a:p>
            <a:pPr lvl="1"/>
            <a:r>
              <a:rPr lang="en-GB" dirty="0"/>
              <a:t>Benign</a:t>
            </a:r>
          </a:p>
          <a:p>
            <a:pPr lvl="2"/>
            <a:r>
              <a:rPr lang="en-GB" dirty="0" err="1"/>
              <a:t>Angiomyolipoma</a:t>
            </a:r>
            <a:r>
              <a:rPr lang="en-GB" dirty="0"/>
              <a:t> – conservative, embolization if acute bleed</a:t>
            </a:r>
          </a:p>
          <a:p>
            <a:pPr lvl="2"/>
            <a:r>
              <a:rPr lang="en-GB" dirty="0"/>
              <a:t>Oncocytoma – radical nephrectomy as cannot be differentiated with RCC</a:t>
            </a:r>
          </a:p>
          <a:p>
            <a:r>
              <a:rPr lang="en-GB" dirty="0"/>
              <a:t>Bladder</a:t>
            </a:r>
          </a:p>
          <a:p>
            <a:pPr lvl="1"/>
            <a:r>
              <a:rPr lang="en-GB" dirty="0"/>
              <a:t>Transitional cell carcinoma (can affect entire urinary tract)</a:t>
            </a:r>
          </a:p>
          <a:p>
            <a:pPr lvl="1"/>
            <a:r>
              <a:rPr lang="en-GB" dirty="0"/>
              <a:t>80% are superficial (Ta T1 CIS)</a:t>
            </a:r>
          </a:p>
          <a:p>
            <a:pPr lvl="1"/>
            <a:r>
              <a:rPr lang="en-GB" dirty="0"/>
              <a:t>Patterns = papillary/solid invasive/CIS</a:t>
            </a:r>
          </a:p>
          <a:p>
            <a:pPr lvl="1"/>
            <a:r>
              <a:rPr lang="en-GB" dirty="0"/>
              <a:t>RF: smoking</a:t>
            </a:r>
          </a:p>
          <a:p>
            <a:pPr lvl="1"/>
            <a:r>
              <a:rPr lang="en-GB" dirty="0"/>
              <a:t>Symptoms: painless haematuria</a:t>
            </a:r>
          </a:p>
          <a:p>
            <a:pPr lvl="1"/>
            <a:r>
              <a:rPr lang="en-GB" dirty="0"/>
              <a:t>Ix: flexi cystoscopy 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TURBT (transurethral endoscopic resection), chemo (mitomycin C), immunotherapy, cystectomy if invasive with radiotherapy, </a:t>
            </a:r>
            <a:r>
              <a:rPr lang="en-GB" dirty="0" err="1"/>
              <a:t>nephroureterectomy</a:t>
            </a:r>
            <a:r>
              <a:rPr lang="en-GB" dirty="0"/>
              <a:t> (if ureter involved)</a:t>
            </a:r>
          </a:p>
          <a:p>
            <a:pPr lvl="1"/>
            <a:r>
              <a:rPr lang="en-GB" dirty="0" err="1"/>
              <a:t>Cystocopies</a:t>
            </a:r>
            <a:r>
              <a:rPr lang="en-GB" dirty="0"/>
              <a:t> regularly after treatment to check </a:t>
            </a:r>
            <a:r>
              <a:rPr lang="en-GB" dirty="0" err="1"/>
              <a:t>reccurence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Others:</a:t>
            </a:r>
          </a:p>
          <a:p>
            <a:pPr lvl="2"/>
            <a:r>
              <a:rPr lang="en-GB" dirty="0"/>
              <a:t>Squamous – resect</a:t>
            </a:r>
          </a:p>
          <a:p>
            <a:pPr lvl="2"/>
            <a:r>
              <a:rPr lang="en-GB" dirty="0"/>
              <a:t>Adenocarcinoma – surgery and chemo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FB1AE-0117-4D63-82AA-3705577A3FF4}"/>
              </a:ext>
            </a:extLst>
          </p:cNvPr>
          <p:cNvSpPr/>
          <p:nvPr/>
        </p:nvSpPr>
        <p:spPr>
          <a:xfrm>
            <a:off x="7076863" y="1092976"/>
            <a:ext cx="5300869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Prostate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Most common malignancy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RF: lifestyle, genetic, African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Adenocarcinoma, in peripheral zone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Grading = Gleason score (2 biopsies taken)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Symptoms: </a:t>
            </a:r>
            <a:r>
              <a:rPr lang="en-GB" sz="1200" dirty="0" err="1">
                <a:solidFill>
                  <a:prstClr val="black"/>
                </a:solidFill>
              </a:rPr>
              <a:t>asymptomaic</a:t>
            </a:r>
            <a:r>
              <a:rPr lang="en-GB" sz="1200" dirty="0">
                <a:solidFill>
                  <a:prstClr val="black"/>
                </a:solidFill>
              </a:rPr>
              <a:t>, BOO, </a:t>
            </a:r>
            <a:r>
              <a:rPr lang="en-GB" sz="1200" dirty="0" err="1">
                <a:solidFill>
                  <a:prstClr val="black"/>
                </a:solidFill>
              </a:rPr>
              <a:t>mets</a:t>
            </a:r>
            <a:endParaRPr lang="en-GB" sz="12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Ix: PSA (not specific), biopsy (via TRUS)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prstClr val="black"/>
                </a:solidFill>
              </a:rPr>
              <a:t>Tx</a:t>
            </a:r>
            <a:r>
              <a:rPr lang="en-GB" sz="1200" dirty="0">
                <a:solidFill>
                  <a:prstClr val="black"/>
                </a:solidFill>
              </a:rPr>
              <a:t>: watch and wait, prostatectomy, radio, hormonal (LHRH agonists, antiandrogens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Testicular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Types: Germ cell (seminomas, NSGCTs), stromal (Leydig)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Seminomas – anaplastic/</a:t>
            </a:r>
            <a:r>
              <a:rPr lang="en-GB" sz="1200" dirty="0" err="1">
                <a:solidFill>
                  <a:prstClr val="black"/>
                </a:solidFill>
              </a:rPr>
              <a:t>spermatocytic</a:t>
            </a:r>
            <a:endParaRPr lang="en-GB" sz="1200" dirty="0">
              <a:solidFill>
                <a:prstClr val="black"/>
              </a:solidFill>
            </a:endParaRP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NSGCTs – embryonal/yolk sac/choriocarcinoma/teratoma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Symptoms: painless lump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Ix: AFP, b-HCG, LDH, USS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prstClr val="black"/>
                </a:solidFill>
              </a:rPr>
              <a:t>Tx</a:t>
            </a:r>
            <a:r>
              <a:rPr lang="en-GB" sz="1200" dirty="0">
                <a:solidFill>
                  <a:prstClr val="black"/>
                </a:solidFill>
              </a:rPr>
              <a:t>: radical </a:t>
            </a:r>
            <a:r>
              <a:rPr lang="en-GB" sz="1200" dirty="0" err="1">
                <a:solidFill>
                  <a:prstClr val="black"/>
                </a:solidFill>
              </a:rPr>
              <a:t>orchidectomy</a:t>
            </a:r>
            <a:r>
              <a:rPr lang="en-GB" sz="1200" dirty="0">
                <a:solidFill>
                  <a:prstClr val="black"/>
                </a:solidFill>
              </a:rPr>
              <a:t> (chemo and radio for </a:t>
            </a:r>
            <a:r>
              <a:rPr lang="en-GB" sz="1200" dirty="0" err="1">
                <a:solidFill>
                  <a:prstClr val="black"/>
                </a:solidFill>
              </a:rPr>
              <a:t>seimnomas</a:t>
            </a:r>
            <a:r>
              <a:rPr lang="en-GB" sz="1200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Penile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Squamous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RF: HPV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Symptoms: lesion on glans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prstClr val="black"/>
                </a:solidFill>
              </a:rPr>
              <a:t>Tx</a:t>
            </a:r>
            <a:r>
              <a:rPr lang="en-GB" sz="1200" dirty="0">
                <a:solidFill>
                  <a:prstClr val="black"/>
                </a:solidFill>
              </a:rPr>
              <a:t>: surgical excision and chemo</a:t>
            </a:r>
          </a:p>
        </p:txBody>
      </p:sp>
    </p:spTree>
    <p:extLst>
      <p:ext uri="{BB962C8B-B14F-4D97-AF65-F5344CB8AC3E}">
        <p14:creationId xmlns:p14="http://schemas.microsoft.com/office/powerpoint/2010/main" val="7705346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</TotalTime>
  <Words>4346</Words>
  <Application>Microsoft Macintosh PowerPoint</Application>
  <PresentationFormat>Widescreen</PresentationFormat>
  <Paragraphs>667</Paragraphs>
  <Slides>90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Arial</vt:lpstr>
      <vt:lpstr>Calibri</vt:lpstr>
      <vt:lpstr>Franklin Gothic Book</vt:lpstr>
      <vt:lpstr>Wingdings</vt:lpstr>
      <vt:lpstr>Crop</vt:lpstr>
      <vt:lpstr>Urological Surgery</vt:lpstr>
      <vt:lpstr>Presentation</vt:lpstr>
      <vt:lpstr>Investigation</vt:lpstr>
      <vt:lpstr>Kidney Anatomy</vt:lpstr>
      <vt:lpstr>Anatomy of Ureters</vt:lpstr>
      <vt:lpstr>Bladder Anatomy</vt:lpstr>
      <vt:lpstr>Pelvic Diaphragm</vt:lpstr>
      <vt:lpstr>Key Features</vt:lpstr>
      <vt:lpstr>Perineum</vt:lpstr>
      <vt:lpstr>Female Pelvis</vt:lpstr>
      <vt:lpstr>Pelvic Peritoneum</vt:lpstr>
      <vt:lpstr>Organs</vt:lpstr>
      <vt:lpstr>PowerPoint Presentation</vt:lpstr>
      <vt:lpstr>Ligaments</vt:lpstr>
      <vt:lpstr>PowerPoint Presentation</vt:lpstr>
      <vt:lpstr>Broad Ligament</vt:lpstr>
      <vt:lpstr>Rectovaginal Fascia</vt:lpstr>
      <vt:lpstr>PowerPoint Presentation</vt:lpstr>
      <vt:lpstr>PowerPoint Presentation</vt:lpstr>
      <vt:lpstr>PowerPoint Presentation</vt:lpstr>
      <vt:lpstr>Position of Uterus</vt:lpstr>
      <vt:lpstr>PowerPoint Presentation</vt:lpstr>
      <vt:lpstr>Pelvic Wall Muscles</vt:lpstr>
      <vt:lpstr>PowerPoint Presentation</vt:lpstr>
      <vt:lpstr>PowerPoint Presentation</vt:lpstr>
      <vt:lpstr>Pelvic Floor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Pudendal nerve</vt:lpstr>
      <vt:lpstr>Ligaments</vt:lpstr>
      <vt:lpstr>Perineum</vt:lpstr>
      <vt:lpstr>Perineum</vt:lpstr>
      <vt:lpstr>Fascia of Perineum</vt:lpstr>
      <vt:lpstr>PowerPoint Presentation</vt:lpstr>
      <vt:lpstr>Urogenital Triangle (Male)</vt:lpstr>
      <vt:lpstr>Urogenital Triangle (Female)</vt:lpstr>
      <vt:lpstr>Anal Triangle (Both)</vt:lpstr>
      <vt:lpstr>Ischiorectal Fossae</vt:lpstr>
      <vt:lpstr>Perineal Muscles</vt:lpstr>
      <vt:lpstr>PowerPoint Presentation</vt:lpstr>
      <vt:lpstr>Female</vt:lpstr>
      <vt:lpstr>Male</vt:lpstr>
      <vt:lpstr>PowerPoint Presentation</vt:lpstr>
      <vt:lpstr>Pelvic Vasculature</vt:lpstr>
      <vt:lpstr>Blood 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Venous Drainage</vt:lpstr>
      <vt:lpstr>Lymphatics</vt:lpstr>
      <vt:lpstr>Male reproductive system</vt:lpstr>
      <vt:lpstr>Male Pelvis</vt:lpstr>
      <vt:lpstr>Male Genitalia</vt:lpstr>
      <vt:lpstr>Deep Peritoneal Pouch</vt:lpstr>
      <vt:lpstr>Scrotum</vt:lpstr>
      <vt:lpstr>Tunica Albuginea</vt:lpstr>
      <vt:lpstr>Tunica Vaginalis</vt:lpstr>
      <vt:lpstr>Peritoneum</vt:lpstr>
      <vt:lpstr>Organs</vt:lpstr>
      <vt:lpstr>Testes</vt:lpstr>
      <vt:lpstr>Epididymis</vt:lpstr>
      <vt:lpstr>Ductus Deferens</vt:lpstr>
      <vt:lpstr>Ejaculatory Duct</vt:lpstr>
      <vt:lpstr>Urethra</vt:lpstr>
      <vt:lpstr>Penis</vt:lpstr>
      <vt:lpstr>Prostate Anatomy</vt:lpstr>
      <vt:lpstr>Prostate</vt:lpstr>
      <vt:lpstr>PowerPoint Presentation</vt:lpstr>
      <vt:lpstr>Seminal Vesicles</vt:lpstr>
      <vt:lpstr>Bulbourethral Glands</vt:lpstr>
      <vt:lpstr>Spermatic Cord</vt:lpstr>
      <vt:lpstr>Physiology of Micturition</vt:lpstr>
      <vt:lpstr>Incontinence</vt:lpstr>
      <vt:lpstr>Neurological Bladder Dysfunction</vt:lpstr>
      <vt:lpstr>Urinary Fistulae</vt:lpstr>
      <vt:lpstr>Urological Infections</vt:lpstr>
      <vt:lpstr>Lower Urinary Tract Infections</vt:lpstr>
      <vt:lpstr>Upper Urinary Tract Infections</vt:lpstr>
      <vt:lpstr>Antibiotic Prophylaxis </vt:lpstr>
      <vt:lpstr>Urinary Stone Disease</vt:lpstr>
      <vt:lpstr>Urinary Tract Obstruction</vt:lpstr>
      <vt:lpstr>Benign Prostate Hypertrophy</vt:lpstr>
      <vt:lpstr>Urinary Retention</vt:lpstr>
      <vt:lpstr>Urological Malignancy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Urological Surgery</dc:title>
  <dc:creator>Danielle Britton</dc:creator>
  <cp:lastModifiedBy>Danielle Britton (UG)</cp:lastModifiedBy>
  <cp:revision>2</cp:revision>
  <dcterms:created xsi:type="dcterms:W3CDTF">2018-01-01T14:44:10Z</dcterms:created>
  <dcterms:modified xsi:type="dcterms:W3CDTF">2024-08-05T13:12:23Z</dcterms:modified>
</cp:coreProperties>
</file>