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9"/>
  </p:notes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406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303" r:id="rId28"/>
    <p:sldId id="304" r:id="rId29"/>
    <p:sldId id="305" r:id="rId30"/>
    <p:sldId id="306" r:id="rId31"/>
    <p:sldId id="307" r:id="rId32"/>
    <p:sldId id="308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9" r:id="rId43"/>
    <p:sldId id="310" r:id="rId44"/>
    <p:sldId id="311" r:id="rId45"/>
    <p:sldId id="407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71" r:id="rId106"/>
    <p:sldId id="372" r:id="rId107"/>
    <p:sldId id="373" r:id="rId108"/>
    <p:sldId id="374" r:id="rId109"/>
    <p:sldId id="375" r:id="rId110"/>
    <p:sldId id="376" r:id="rId111"/>
    <p:sldId id="377" r:id="rId112"/>
    <p:sldId id="378" r:id="rId113"/>
    <p:sldId id="379" r:id="rId114"/>
    <p:sldId id="380" r:id="rId115"/>
    <p:sldId id="381" r:id="rId116"/>
    <p:sldId id="382" r:id="rId117"/>
    <p:sldId id="383" r:id="rId118"/>
    <p:sldId id="384" r:id="rId119"/>
    <p:sldId id="385" r:id="rId120"/>
    <p:sldId id="386" r:id="rId121"/>
    <p:sldId id="387" r:id="rId122"/>
    <p:sldId id="388" r:id="rId123"/>
    <p:sldId id="389" r:id="rId124"/>
    <p:sldId id="390" r:id="rId125"/>
    <p:sldId id="391" r:id="rId126"/>
    <p:sldId id="392" r:id="rId127"/>
    <p:sldId id="393" r:id="rId128"/>
    <p:sldId id="394" r:id="rId129"/>
    <p:sldId id="395" r:id="rId130"/>
    <p:sldId id="396" r:id="rId131"/>
    <p:sldId id="397" r:id="rId132"/>
    <p:sldId id="398" r:id="rId133"/>
    <p:sldId id="399" r:id="rId134"/>
    <p:sldId id="400" r:id="rId135"/>
    <p:sldId id="401" r:id="rId136"/>
    <p:sldId id="402" r:id="rId137"/>
    <p:sldId id="403" r:id="rId138"/>
    <p:sldId id="404" r:id="rId139"/>
    <p:sldId id="405" r:id="rId140"/>
    <p:sldId id="259" r:id="rId141"/>
    <p:sldId id="260" r:id="rId142"/>
    <p:sldId id="261" r:id="rId143"/>
    <p:sldId id="262" r:id="rId144"/>
    <p:sldId id="408" r:id="rId145"/>
    <p:sldId id="409" r:id="rId146"/>
    <p:sldId id="410" r:id="rId147"/>
    <p:sldId id="263" r:id="rId148"/>
    <p:sldId id="264" r:id="rId149"/>
    <p:sldId id="265" r:id="rId150"/>
    <p:sldId id="266" r:id="rId151"/>
    <p:sldId id="411" r:id="rId152"/>
    <p:sldId id="412" r:id="rId153"/>
    <p:sldId id="413" r:id="rId154"/>
    <p:sldId id="415" r:id="rId155"/>
    <p:sldId id="414" r:id="rId156"/>
    <p:sldId id="268" r:id="rId157"/>
    <p:sldId id="270" r:id="rId1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7"/>
  </p:normalViewPr>
  <p:slideViewPr>
    <p:cSldViewPr>
      <p:cViewPr varScale="1">
        <p:scale>
          <a:sx n="97" d="100"/>
          <a:sy n="97" d="100"/>
        </p:scale>
        <p:origin x="198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CDBAA-208B-42A9-B743-DB2041E5DFBC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AF0E8-2253-4241-903F-0D1FFB858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57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Z-</a:t>
            </a:r>
            <a:r>
              <a:rPr lang="en-GB" baseline="0" dirty="0"/>
              <a:t> GLASS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9C1B0-B2A5-476E-8552-220A3B4FBD3F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9C1B0-B2A5-476E-8552-220A3B4FBD3F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LHS = ANTERIOR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9C1B0-B2A5-476E-8552-220A3B4FBD3F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On different</a:t>
            </a:r>
            <a:r>
              <a:rPr lang="en-GB" baseline="0" dirty="0"/>
              <a:t> planes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9C1B0-B2A5-476E-8552-220A3B4FBD3F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9C1B0-B2A5-476E-8552-220A3B4FBD3F}" type="slidenum">
              <a:rPr lang="en-GB" smtClean="0"/>
              <a:pPr/>
              <a:t>74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</a:t>
            </a:r>
            <a:r>
              <a:rPr lang="en-GB" baseline="0" dirty="0"/>
              <a:t> ZANZIBAR BY MOTOR CAR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9C1B0-B2A5-476E-8552-220A3B4FBD3F}" type="slidenum">
              <a:rPr lang="en-GB" smtClean="0"/>
              <a:pPr/>
              <a:t>119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0FCA74E-DAE9-4562-BCAA-98129F2C0EA6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AD77F04-F282-4F87-8FC9-EF0BEF4F3ECC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7788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A74E-DAE9-4562-BCAA-98129F2C0EA6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7F04-F282-4F87-8FC9-EF0BEF4F3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24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A74E-DAE9-4562-BCAA-98129F2C0EA6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7F04-F282-4F87-8FC9-EF0BEF4F3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64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A74E-DAE9-4562-BCAA-98129F2C0EA6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7F04-F282-4F87-8FC9-EF0BEF4F3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57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FCA74E-DAE9-4562-BCAA-98129F2C0EA6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D77F04-F282-4F87-8FC9-EF0BEF4F3EC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60475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A74E-DAE9-4562-BCAA-98129F2C0EA6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7F04-F282-4F87-8FC9-EF0BEF4F3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00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A74E-DAE9-4562-BCAA-98129F2C0EA6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7F04-F282-4F87-8FC9-EF0BEF4F3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9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A74E-DAE9-4562-BCAA-98129F2C0EA6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7F04-F282-4F87-8FC9-EF0BEF4F3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6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A74E-DAE9-4562-BCAA-98129F2C0EA6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7F04-F282-4F87-8FC9-EF0BEF4F3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64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FCA74E-DAE9-4562-BCAA-98129F2C0EA6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D77F04-F282-4F87-8FC9-EF0BEF4F3EC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015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FCA74E-DAE9-4562-BCAA-98129F2C0EA6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D77F04-F282-4F87-8FC9-EF0BEF4F3EC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7697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0FCA74E-DAE9-4562-BCAA-98129F2C0EA6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3AD77F04-F282-4F87-8FC9-EF0BEF4F3EC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994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videos/search?q=pituitary+anatomy&amp;&amp;view=detail&amp;mid=AFC64D8C6124983A1138AFC64D8C6124983A1138&amp;&amp;FORM=VDRVRV" TargetMode="Externa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file:////upload.wikimedia.org/wikipedia/commons/2/26/Gray745.pn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Neurosurgery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7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Skull 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Anterior fossa</a:t>
            </a:r>
          </a:p>
          <a:p>
            <a:pPr lvl="1"/>
            <a:r>
              <a:rPr lang="en-GB" dirty="0"/>
              <a:t>Frontal lobe</a:t>
            </a:r>
          </a:p>
          <a:p>
            <a:pPr lvl="1"/>
            <a:r>
              <a:rPr lang="en-GB" dirty="0"/>
              <a:t>Site of olfactory bulbs</a:t>
            </a:r>
          </a:p>
          <a:p>
            <a:r>
              <a:rPr lang="en-GB" dirty="0"/>
              <a:t>Middle fossa</a:t>
            </a:r>
          </a:p>
          <a:p>
            <a:pPr lvl="1"/>
            <a:r>
              <a:rPr lang="en-GB" dirty="0"/>
              <a:t>Temporal lobe and pituitary</a:t>
            </a:r>
          </a:p>
          <a:p>
            <a:r>
              <a:rPr lang="en-GB" dirty="0"/>
              <a:t>Posterior fossa</a:t>
            </a:r>
          </a:p>
          <a:p>
            <a:pPr lvl="1"/>
            <a:r>
              <a:rPr lang="en-GB" dirty="0"/>
              <a:t>Contains cerebellum and brainstem </a:t>
            </a:r>
          </a:p>
        </p:txBody>
      </p:sp>
    </p:spTree>
    <p:extLst>
      <p:ext uri="{BB962C8B-B14F-4D97-AF65-F5344CB8AC3E}">
        <p14:creationId xmlns:p14="http://schemas.microsoft.com/office/powerpoint/2010/main" val="2922702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857250"/>
            <a:ext cx="28670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5311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 Nucleus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Abundant blood supply</a:t>
            </a:r>
          </a:p>
          <a:p>
            <a:r>
              <a:rPr lang="en-GB" dirty="0"/>
              <a:t>Aid unconscious regulation and coordination of motor activities</a:t>
            </a:r>
          </a:p>
        </p:txBody>
      </p:sp>
    </p:spTree>
    <p:extLst>
      <p:ext uri="{BB962C8B-B14F-4D97-AF65-F5344CB8AC3E}">
        <p14:creationId xmlns:p14="http://schemas.microsoft.com/office/powerpoint/2010/main" val="32870339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1901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Nerves 3-12 derived from brainstem</a:t>
            </a:r>
          </a:p>
          <a:p>
            <a:pPr lvl="1"/>
            <a:r>
              <a:rPr lang="en-GB" dirty="0"/>
              <a:t>1-4 midbrain</a:t>
            </a:r>
          </a:p>
          <a:p>
            <a:pPr lvl="1"/>
            <a:r>
              <a:rPr lang="en-GB" dirty="0"/>
              <a:t>5-8 PONS</a:t>
            </a:r>
          </a:p>
          <a:p>
            <a:pPr lvl="1"/>
            <a:r>
              <a:rPr lang="en-GB" dirty="0"/>
              <a:t>9-12 - medulla</a:t>
            </a:r>
          </a:p>
        </p:txBody>
      </p:sp>
      <p:pic>
        <p:nvPicPr>
          <p:cNvPr id="100354" name="Picture 2" descr="http://upload.wikimedia.org/wikipedia/commons/thumb/8/84/Brain_human_normal_inferior_view_with_labels_en.svg/250px-Brain_human_normal_inferior_view_with_labels_e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348880"/>
            <a:ext cx="3456384" cy="4120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3720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://kevinpremed.files.wordpress.com/2009/02/cranial-nerv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6504" cy="6093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08362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1 - Olfactory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Sensory</a:t>
            </a:r>
          </a:p>
          <a:p>
            <a:r>
              <a:rPr lang="en-GB" dirty="0"/>
              <a:t>Innervates olfactory epithelium and olfactory bulb</a:t>
            </a:r>
          </a:p>
        </p:txBody>
      </p:sp>
    </p:spTree>
    <p:extLst>
      <p:ext uri="{BB962C8B-B14F-4D97-AF65-F5344CB8AC3E}">
        <p14:creationId xmlns:p14="http://schemas.microsoft.com/office/powerpoint/2010/main" val="5046038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2 - Optic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Sensory</a:t>
            </a:r>
          </a:p>
          <a:p>
            <a:r>
              <a:rPr lang="en-GB" dirty="0"/>
              <a:t>Innervates retina</a:t>
            </a:r>
          </a:p>
        </p:txBody>
      </p:sp>
    </p:spTree>
    <p:extLst>
      <p:ext uri="{BB962C8B-B14F-4D97-AF65-F5344CB8AC3E}">
        <p14:creationId xmlns:p14="http://schemas.microsoft.com/office/powerpoint/2010/main" val="5320561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3 - </a:t>
            </a:r>
            <a:r>
              <a:rPr lang="en-GB" dirty="0" err="1"/>
              <a:t>Oculomotor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Motor</a:t>
            </a:r>
          </a:p>
          <a:p>
            <a:pPr lvl="1"/>
            <a:r>
              <a:rPr lang="en-GB" dirty="0"/>
              <a:t>Has both visceral and somatic motor component</a:t>
            </a:r>
          </a:p>
          <a:p>
            <a:pPr lvl="1"/>
            <a:r>
              <a:rPr lang="en-GB" dirty="0"/>
              <a:t>Somatic – eye movement</a:t>
            </a:r>
          </a:p>
          <a:p>
            <a:pPr lvl="1"/>
            <a:r>
              <a:rPr lang="en-GB" dirty="0"/>
              <a:t>Visceral – pupil constriction</a:t>
            </a:r>
          </a:p>
          <a:p>
            <a:r>
              <a:rPr lang="en-GB" dirty="0"/>
              <a:t>Exits from midbrain (superior </a:t>
            </a:r>
            <a:r>
              <a:rPr lang="en-GB" dirty="0" err="1"/>
              <a:t>colliculus</a:t>
            </a:r>
            <a:r>
              <a:rPr lang="en-GB" dirty="0"/>
              <a:t>)</a:t>
            </a:r>
          </a:p>
          <a:p>
            <a:r>
              <a:rPr lang="en-GB" dirty="0"/>
              <a:t>Constricts pupils</a:t>
            </a:r>
          </a:p>
          <a:p>
            <a:r>
              <a:rPr lang="en-GB" dirty="0"/>
              <a:t>Innervates muscles controlling eye movement</a:t>
            </a:r>
          </a:p>
          <a:p>
            <a:pPr lvl="1"/>
            <a:r>
              <a:rPr lang="en-GB" dirty="0"/>
              <a:t>Including </a:t>
            </a:r>
            <a:r>
              <a:rPr lang="en-GB" dirty="0" err="1"/>
              <a:t>levator</a:t>
            </a:r>
            <a:r>
              <a:rPr lang="en-GB" dirty="0"/>
              <a:t> </a:t>
            </a:r>
            <a:r>
              <a:rPr lang="en-GB" dirty="0" err="1"/>
              <a:t>palpebrae</a:t>
            </a:r>
            <a:r>
              <a:rPr lang="en-GB" dirty="0"/>
              <a:t> </a:t>
            </a:r>
            <a:r>
              <a:rPr lang="en-GB" dirty="0" err="1"/>
              <a:t>superioris</a:t>
            </a:r>
            <a:r>
              <a:rPr lang="en-GB" dirty="0"/>
              <a:t> muscle</a:t>
            </a:r>
          </a:p>
          <a:p>
            <a:r>
              <a:rPr lang="en-GB" dirty="0"/>
              <a:t>Derived from anterior aspect of midbrain</a:t>
            </a:r>
          </a:p>
          <a:p>
            <a:r>
              <a:rPr lang="en-GB" dirty="0" err="1"/>
              <a:t>Oculomotor</a:t>
            </a:r>
            <a:r>
              <a:rPr lang="en-GB" dirty="0"/>
              <a:t> nuclei and </a:t>
            </a:r>
            <a:r>
              <a:rPr lang="en-GB" dirty="0" err="1"/>
              <a:t>Edinger-Westphal</a:t>
            </a:r>
            <a:r>
              <a:rPr lang="en-GB" dirty="0"/>
              <a:t> nuclei</a:t>
            </a:r>
          </a:p>
          <a:p>
            <a:r>
              <a:rPr lang="en-GB" dirty="0"/>
              <a:t>Nuclei are located near the aqueduct</a:t>
            </a:r>
          </a:p>
          <a:p>
            <a:r>
              <a:rPr lang="en-GB" dirty="0"/>
              <a:t>Axons leave nuclei </a:t>
            </a:r>
            <a:r>
              <a:rPr lang="en-GB" dirty="0" err="1"/>
              <a:t>anterolaterally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847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3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32474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Originates at the level of the superior </a:t>
            </a:r>
            <a:r>
              <a:rPr lang="en-GB" dirty="0" err="1"/>
              <a:t>colliculus</a:t>
            </a:r>
            <a:r>
              <a:rPr lang="en-GB" dirty="0"/>
              <a:t> in midbrain</a:t>
            </a:r>
          </a:p>
          <a:p>
            <a:r>
              <a:rPr lang="en-GB" dirty="0"/>
              <a:t>Nerve fibres pass through red nucleus</a:t>
            </a:r>
          </a:p>
          <a:p>
            <a:r>
              <a:rPr lang="en-GB" dirty="0"/>
              <a:t>Pass via </a:t>
            </a:r>
            <a:r>
              <a:rPr lang="en-GB" dirty="0" err="1"/>
              <a:t>substantia</a:t>
            </a:r>
            <a:r>
              <a:rPr lang="en-GB" dirty="0"/>
              <a:t> </a:t>
            </a:r>
            <a:r>
              <a:rPr lang="en-GB" dirty="0" err="1"/>
              <a:t>nigra</a:t>
            </a:r>
            <a:r>
              <a:rPr lang="en-GB" dirty="0"/>
              <a:t> exiting through the </a:t>
            </a:r>
            <a:r>
              <a:rPr lang="en-GB" dirty="0" err="1"/>
              <a:t>interpeduncular</a:t>
            </a:r>
            <a:r>
              <a:rPr lang="en-GB" dirty="0"/>
              <a:t> </a:t>
            </a:r>
            <a:r>
              <a:rPr lang="en-GB" dirty="0" err="1"/>
              <a:t>fossa</a:t>
            </a:r>
            <a:endParaRPr lang="en-GB" dirty="0"/>
          </a:p>
          <a:p>
            <a:r>
              <a:rPr lang="en-GB" dirty="0"/>
              <a:t>Enters orbit through superior orbital fissure </a:t>
            </a:r>
          </a:p>
        </p:txBody>
      </p:sp>
      <p:pic>
        <p:nvPicPr>
          <p:cNvPr id="1026" name="Picture 2" descr="http://www.eyesite.co.za/magazine/april2005/images/article2pic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708920"/>
            <a:ext cx="3171825" cy="3905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57927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4 – </a:t>
            </a:r>
            <a:r>
              <a:rPr lang="en-GB" dirty="0" err="1"/>
              <a:t>Trochlear</a:t>
            </a:r>
            <a:r>
              <a:rPr lang="en-GB" dirty="0"/>
              <a:t> Nerve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Exits from midbrain (inferior </a:t>
            </a:r>
            <a:r>
              <a:rPr lang="en-GB" dirty="0" err="1"/>
              <a:t>colliculus</a:t>
            </a:r>
            <a:r>
              <a:rPr lang="en-GB" dirty="0"/>
              <a:t>)</a:t>
            </a:r>
          </a:p>
          <a:p>
            <a:r>
              <a:rPr lang="en-GB" dirty="0"/>
              <a:t>Motor – somatic efferent</a:t>
            </a:r>
          </a:p>
          <a:p>
            <a:r>
              <a:rPr lang="en-GB" dirty="0"/>
              <a:t>Innervates superior oblique muscle of eye – responsible for movement of eyeball</a:t>
            </a:r>
          </a:p>
          <a:p>
            <a:r>
              <a:rPr lang="en-GB" dirty="0"/>
              <a:t>Contains least amount of axons</a:t>
            </a:r>
          </a:p>
          <a:p>
            <a:r>
              <a:rPr lang="en-GB" dirty="0"/>
              <a:t>Greatest intracranial length</a:t>
            </a:r>
          </a:p>
          <a:p>
            <a:r>
              <a:rPr lang="en-GB" dirty="0"/>
              <a:t>Cross to the other side before innervating target</a:t>
            </a:r>
          </a:p>
          <a:p>
            <a:r>
              <a:rPr lang="en-GB" dirty="0"/>
              <a:t>Only nerve to exit from dorsal aspect of brainstem, just below inferior </a:t>
            </a:r>
            <a:r>
              <a:rPr lang="en-GB" dirty="0" err="1"/>
              <a:t>colliculus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67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23970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4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0486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Exits dorsal brainstem</a:t>
            </a:r>
          </a:p>
          <a:p>
            <a:r>
              <a:rPr lang="en-GB" dirty="0"/>
              <a:t>Circles around brainstem and heads towards eye in subarachnoid space</a:t>
            </a:r>
          </a:p>
          <a:p>
            <a:r>
              <a:rPr lang="en-GB" dirty="0"/>
              <a:t>Passes between posterior cerebral artery and superior </a:t>
            </a:r>
            <a:r>
              <a:rPr lang="en-GB" dirty="0" err="1"/>
              <a:t>cerebellar</a:t>
            </a:r>
            <a:r>
              <a:rPr lang="en-GB" dirty="0"/>
              <a:t> artery</a:t>
            </a:r>
          </a:p>
          <a:p>
            <a:r>
              <a:rPr lang="en-GB" dirty="0"/>
              <a:t>Pierces </a:t>
            </a:r>
            <a:r>
              <a:rPr lang="en-GB" dirty="0" err="1"/>
              <a:t>dura</a:t>
            </a:r>
            <a:endParaRPr lang="en-GB" dirty="0"/>
          </a:p>
          <a:p>
            <a:r>
              <a:rPr lang="en-GB" dirty="0"/>
              <a:t>Runs on lateral wall of cavernous sinus</a:t>
            </a:r>
          </a:p>
          <a:p>
            <a:r>
              <a:rPr lang="en-GB" dirty="0"/>
              <a:t>Enters orbit through superior orbital fissure</a:t>
            </a:r>
          </a:p>
          <a:p>
            <a:endParaRPr lang="en-GB" dirty="0"/>
          </a:p>
        </p:txBody>
      </p:sp>
      <p:pic>
        <p:nvPicPr>
          <p:cNvPr id="2050" name="Picture 2" descr="http://3.bp.blogspot.com/-3ytAVdmAXuM/TcdlMCIp8zI/AAAAAAAAAeE/p9d3fk5BnLw/s1600/trochlear%2Bner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573016"/>
            <a:ext cx="5248275" cy="2771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7934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5 – Trigeminal Nerve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/>
              <a:t>Sensation in face</a:t>
            </a:r>
          </a:p>
          <a:p>
            <a:r>
              <a:rPr lang="en-GB" dirty="0"/>
              <a:t>Exits from PONS</a:t>
            </a:r>
          </a:p>
          <a:p>
            <a:r>
              <a:rPr lang="en-GB" dirty="0"/>
              <a:t>Sensory and motor</a:t>
            </a:r>
          </a:p>
          <a:p>
            <a:r>
              <a:rPr lang="en-GB" dirty="0"/>
              <a:t>Has 3 branches	</a:t>
            </a:r>
          </a:p>
          <a:p>
            <a:pPr lvl="1"/>
            <a:r>
              <a:rPr lang="en-GB" dirty="0"/>
              <a:t>V1 – ophthalmic nerve - sensory</a:t>
            </a:r>
          </a:p>
          <a:p>
            <a:pPr lvl="1"/>
            <a:r>
              <a:rPr lang="en-GB" dirty="0"/>
              <a:t>V2 – maxillary nerve - sensory</a:t>
            </a:r>
          </a:p>
          <a:p>
            <a:pPr lvl="1"/>
            <a:r>
              <a:rPr lang="en-GB" dirty="0"/>
              <a:t>V3 – </a:t>
            </a:r>
            <a:r>
              <a:rPr lang="en-GB" dirty="0" err="1"/>
              <a:t>mandibular</a:t>
            </a:r>
            <a:r>
              <a:rPr lang="en-GB" dirty="0"/>
              <a:t> nerve – motor and </a:t>
            </a:r>
            <a:r>
              <a:rPr lang="en-GB" dirty="0" err="1"/>
              <a:t>cutaneous</a:t>
            </a:r>
            <a:endParaRPr lang="en-GB" dirty="0"/>
          </a:p>
          <a:p>
            <a:r>
              <a:rPr lang="en-GB" dirty="0"/>
              <a:t>Branches converge on the trigeminal ganglion located in </a:t>
            </a:r>
            <a:r>
              <a:rPr lang="en-GB" dirty="0" err="1"/>
              <a:t>Meckel’s</a:t>
            </a:r>
            <a:r>
              <a:rPr lang="en-GB" dirty="0"/>
              <a:t> cave</a:t>
            </a:r>
          </a:p>
          <a:p>
            <a:pPr lvl="1"/>
            <a:r>
              <a:rPr lang="en-GB" dirty="0"/>
              <a:t>Contains cell bodies from incoming sensory nerve fibres</a:t>
            </a:r>
          </a:p>
          <a:p>
            <a:pPr lvl="1"/>
            <a:endParaRPr lang="en-GB" dirty="0"/>
          </a:p>
        </p:txBody>
      </p:sp>
      <p:pic>
        <p:nvPicPr>
          <p:cNvPr id="9218" name="Picture 2" descr="http://upload.wikimedia.org/wikipedia/commons/thumb/2/2f/Trig_innervation.svg/220px-Trig_innervatio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124744"/>
            <a:ext cx="2095500" cy="2647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71442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Trigeminal Nerve Branches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Ophthalmic nerve </a:t>
            </a:r>
          </a:p>
          <a:p>
            <a:pPr lvl="1"/>
            <a:r>
              <a:rPr lang="en-GB" dirty="0"/>
              <a:t>Sensory information from V1 dermatome</a:t>
            </a:r>
          </a:p>
          <a:p>
            <a:pPr lvl="1"/>
            <a:r>
              <a:rPr lang="en-GB" dirty="0"/>
              <a:t>Passes through superior orbital fissure</a:t>
            </a:r>
          </a:p>
          <a:p>
            <a:r>
              <a:rPr lang="en-GB" dirty="0"/>
              <a:t>Maxillary nerve</a:t>
            </a:r>
          </a:p>
          <a:p>
            <a:pPr lvl="1"/>
            <a:r>
              <a:rPr lang="en-GB" dirty="0"/>
              <a:t>Sensory information from V2 dermatome</a:t>
            </a:r>
          </a:p>
          <a:p>
            <a:pPr lvl="1"/>
            <a:r>
              <a:rPr lang="en-GB" dirty="0"/>
              <a:t>Passes through foramen </a:t>
            </a:r>
            <a:r>
              <a:rPr lang="en-GB" dirty="0" err="1"/>
              <a:t>rotundum</a:t>
            </a:r>
            <a:endParaRPr lang="en-GB" dirty="0"/>
          </a:p>
          <a:p>
            <a:r>
              <a:rPr lang="en-GB" dirty="0" err="1"/>
              <a:t>Mandibular</a:t>
            </a:r>
            <a:r>
              <a:rPr lang="en-GB" dirty="0"/>
              <a:t> nerve</a:t>
            </a:r>
          </a:p>
          <a:p>
            <a:pPr lvl="1"/>
            <a:r>
              <a:rPr lang="en-GB" dirty="0"/>
              <a:t>Sensory information from V3 dermatome</a:t>
            </a:r>
          </a:p>
          <a:p>
            <a:pPr lvl="1"/>
            <a:r>
              <a:rPr lang="en-GB" dirty="0"/>
              <a:t>Passes through foramen </a:t>
            </a:r>
            <a:r>
              <a:rPr lang="en-GB" dirty="0" err="1"/>
              <a:t>ovale</a:t>
            </a:r>
            <a:r>
              <a:rPr lang="en-GB" dirty="0"/>
              <a:t> into </a:t>
            </a:r>
            <a:r>
              <a:rPr lang="en-GB" dirty="0" err="1"/>
              <a:t>infero</a:t>
            </a:r>
            <a:r>
              <a:rPr lang="en-GB" dirty="0"/>
              <a:t>-temporal </a:t>
            </a:r>
            <a:r>
              <a:rPr lang="en-GB" dirty="0" err="1"/>
              <a:t>fossa</a:t>
            </a:r>
            <a:endParaRPr lang="en-GB" dirty="0"/>
          </a:p>
          <a:p>
            <a:r>
              <a:rPr lang="en-GB" dirty="0"/>
              <a:t>Test by lightly touching the three areas</a:t>
            </a:r>
          </a:p>
        </p:txBody>
      </p:sp>
    </p:spTree>
    <p:extLst>
      <p:ext uri="{BB962C8B-B14F-4D97-AF65-F5344CB8AC3E}">
        <p14:creationId xmlns:p14="http://schemas.microsoft.com/office/powerpoint/2010/main" val="28525777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 l="19559" t="30141" r="4399" b="33438"/>
          <a:stretch>
            <a:fillRect/>
          </a:stretch>
        </p:blipFill>
        <p:spPr bwMode="auto">
          <a:xfrm>
            <a:off x="-1" y="1656184"/>
            <a:ext cx="9144685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30324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5 Course</a:t>
            </a:r>
          </a:p>
        </p:txBody>
      </p:sp>
      <p:pic>
        <p:nvPicPr>
          <p:cNvPr id="152578" name="Picture 2" descr="http://www.frca.co.uk/images/trigeminal_nerve.jpg"/>
          <p:cNvPicPr>
            <a:picLocks noChangeAspect="1" noChangeArrowheads="1"/>
          </p:cNvPicPr>
          <p:nvPr/>
        </p:nvPicPr>
        <p:blipFill>
          <a:blip r:embed="rId2" cstate="print"/>
          <a:srcRect l="3583" t="2032" r="14011" b="12614"/>
          <a:stretch>
            <a:fillRect/>
          </a:stretch>
        </p:blipFill>
        <p:spPr bwMode="auto">
          <a:xfrm>
            <a:off x="2195736" y="1628800"/>
            <a:ext cx="4896544" cy="4470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98052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6 – </a:t>
            </a:r>
            <a:r>
              <a:rPr lang="en-GB" dirty="0" err="1"/>
              <a:t>Abducens</a:t>
            </a:r>
            <a:r>
              <a:rPr lang="en-GB" dirty="0"/>
              <a:t> Nerve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Somatic efferent nerve</a:t>
            </a:r>
          </a:p>
          <a:p>
            <a:r>
              <a:rPr lang="en-GB" dirty="0"/>
              <a:t>Controls lateral rectus muscle of eye</a:t>
            </a:r>
          </a:p>
          <a:p>
            <a:r>
              <a:rPr lang="en-GB" dirty="0"/>
              <a:t>If nerve interrupted, double vision occurs</a:t>
            </a:r>
          </a:p>
          <a:p>
            <a:r>
              <a:rPr lang="en-GB" dirty="0"/>
              <a:t>Exits from junction between PONS and medulla</a:t>
            </a:r>
          </a:p>
        </p:txBody>
      </p:sp>
    </p:spTree>
    <p:extLst>
      <p:ext uri="{BB962C8B-B14F-4D97-AF65-F5344CB8AC3E}">
        <p14:creationId xmlns:p14="http://schemas.microsoft.com/office/powerpoint/2010/main" val="26784123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6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649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Leaves brainstem at junction of PONS and medulla, medial to facial nerve</a:t>
            </a:r>
          </a:p>
          <a:p>
            <a:r>
              <a:rPr lang="en-GB" dirty="0"/>
              <a:t>It runs superiorly then anteriorly, entering subarachnoid space</a:t>
            </a:r>
          </a:p>
          <a:p>
            <a:r>
              <a:rPr lang="en-GB" dirty="0"/>
              <a:t>Pieces </a:t>
            </a:r>
            <a:r>
              <a:rPr lang="en-GB" dirty="0" err="1"/>
              <a:t>dura</a:t>
            </a:r>
            <a:r>
              <a:rPr lang="en-GB" dirty="0"/>
              <a:t> and runs through </a:t>
            </a:r>
            <a:r>
              <a:rPr lang="en-GB" dirty="0" err="1"/>
              <a:t>Dorello’s</a:t>
            </a:r>
            <a:r>
              <a:rPr lang="en-GB" dirty="0"/>
              <a:t> canal</a:t>
            </a:r>
          </a:p>
          <a:p>
            <a:r>
              <a:rPr lang="en-GB" dirty="0"/>
              <a:t>Enters cavernous sinus, running alongside internal carotid artery</a:t>
            </a:r>
          </a:p>
          <a:p>
            <a:r>
              <a:rPr lang="en-GB" dirty="0"/>
              <a:t>Enters orbit through superior orbital fissure</a:t>
            </a:r>
          </a:p>
          <a:p>
            <a:r>
              <a:rPr lang="en-GB" dirty="0"/>
              <a:t>Long course makes it </a:t>
            </a:r>
            <a:r>
              <a:rPr lang="en-GB" dirty="0" err="1"/>
              <a:t>vunerbale</a:t>
            </a:r>
            <a:r>
              <a:rPr lang="en-GB" dirty="0"/>
              <a:t> to injury</a:t>
            </a:r>
          </a:p>
          <a:p>
            <a:endParaRPr lang="en-GB" dirty="0"/>
          </a:p>
        </p:txBody>
      </p:sp>
      <p:pic>
        <p:nvPicPr>
          <p:cNvPr id="154626" name="Picture 2" descr="http://1.bp.blogspot.com/_fS2Wvz7uGBo/TQv2GbhCrXI/AAAAAAAAAdE/HvugSIEONd4/s1600/abducens+ner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933056"/>
            <a:ext cx="3672408" cy="2540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771789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7 – Facial Nerve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679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Controls muscles of facial expression</a:t>
            </a:r>
          </a:p>
          <a:p>
            <a:r>
              <a:rPr lang="en-GB" dirty="0"/>
              <a:t>Supplies preganglionic parasympathetic fibres to head and neck ganglia</a:t>
            </a:r>
          </a:p>
          <a:p>
            <a:r>
              <a:rPr lang="en-GB" dirty="0"/>
              <a:t>Function</a:t>
            </a:r>
          </a:p>
          <a:p>
            <a:pPr lvl="1"/>
            <a:r>
              <a:rPr lang="en-GB" dirty="0"/>
              <a:t>Afferent – receives taste sensations</a:t>
            </a:r>
          </a:p>
          <a:p>
            <a:pPr lvl="1"/>
            <a:r>
              <a:rPr lang="en-GB" dirty="0"/>
              <a:t>Efferent – motor control of muscles of facial expression and parasympathetic fibres to </a:t>
            </a:r>
            <a:r>
              <a:rPr lang="en-GB" dirty="0" err="1"/>
              <a:t>submandibular</a:t>
            </a:r>
            <a:r>
              <a:rPr lang="en-GB" dirty="0"/>
              <a:t>/sublingual glands</a:t>
            </a:r>
          </a:p>
        </p:txBody>
      </p:sp>
      <p:pic>
        <p:nvPicPr>
          <p:cNvPr id="7170" name="Picture 2" descr="http://www.yale.edu/cnerves/cn7/cn7_graphics/fig7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429000"/>
            <a:ext cx="4104456" cy="3122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851320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7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Motor part arises from the facial nerve nucleus in PONS</a:t>
            </a:r>
          </a:p>
          <a:p>
            <a:r>
              <a:rPr lang="en-GB" dirty="0"/>
              <a:t>Sensory and parasympathetic parts arise from </a:t>
            </a:r>
            <a:r>
              <a:rPr lang="en-GB" dirty="0" err="1"/>
              <a:t>nervus</a:t>
            </a:r>
            <a:r>
              <a:rPr lang="en-GB" dirty="0"/>
              <a:t> </a:t>
            </a:r>
            <a:r>
              <a:rPr lang="en-GB" dirty="0" err="1"/>
              <a:t>intermedius</a:t>
            </a:r>
            <a:endParaRPr lang="en-GB" dirty="0"/>
          </a:p>
          <a:p>
            <a:r>
              <a:rPr lang="en-GB" dirty="0"/>
              <a:t>Motor and sensory part enter </a:t>
            </a:r>
            <a:r>
              <a:rPr lang="en-GB" dirty="0" err="1"/>
              <a:t>petrous</a:t>
            </a:r>
            <a:r>
              <a:rPr lang="en-GB" dirty="0"/>
              <a:t> temporal bone via the internal auditory </a:t>
            </a:r>
            <a:r>
              <a:rPr lang="en-GB" dirty="0" err="1"/>
              <a:t>meatus</a:t>
            </a:r>
            <a:r>
              <a:rPr lang="en-GB" dirty="0"/>
              <a:t> then run through the facial canal, emerge from the </a:t>
            </a:r>
            <a:r>
              <a:rPr lang="en-GB" dirty="0" err="1"/>
              <a:t>stylomastoid</a:t>
            </a:r>
            <a:r>
              <a:rPr lang="en-GB" dirty="0"/>
              <a:t> foramen and pass through the parotid gland</a:t>
            </a:r>
          </a:p>
          <a:p>
            <a:pPr lvl="1"/>
            <a:r>
              <a:rPr lang="en-GB" dirty="0"/>
              <a:t>Divides into 5 branches at this point</a:t>
            </a:r>
          </a:p>
        </p:txBody>
      </p:sp>
    </p:spTree>
    <p:extLst>
      <p:ext uri="{BB962C8B-B14F-4D97-AF65-F5344CB8AC3E}">
        <p14:creationId xmlns:p14="http://schemas.microsoft.com/office/powerpoint/2010/main" val="15697172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Branches of CN7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Intracranial:	</a:t>
            </a:r>
          </a:p>
          <a:p>
            <a:pPr lvl="1"/>
            <a:r>
              <a:rPr lang="en-GB" dirty="0"/>
              <a:t>Greater </a:t>
            </a:r>
            <a:r>
              <a:rPr lang="en-GB" dirty="0" err="1"/>
              <a:t>petrosal</a:t>
            </a:r>
            <a:r>
              <a:rPr lang="en-GB" dirty="0"/>
              <a:t> nerve</a:t>
            </a:r>
          </a:p>
          <a:p>
            <a:pPr lvl="1"/>
            <a:r>
              <a:rPr lang="en-GB" dirty="0"/>
              <a:t>Nerve to </a:t>
            </a:r>
            <a:r>
              <a:rPr lang="en-GB" dirty="0" err="1"/>
              <a:t>stapedius</a:t>
            </a:r>
            <a:endParaRPr lang="en-GB" dirty="0"/>
          </a:p>
          <a:p>
            <a:pPr lvl="1"/>
            <a:r>
              <a:rPr lang="en-GB" dirty="0" err="1"/>
              <a:t>Chorda</a:t>
            </a:r>
            <a:r>
              <a:rPr lang="en-GB" dirty="0"/>
              <a:t> tympani</a:t>
            </a:r>
          </a:p>
          <a:p>
            <a:r>
              <a:rPr lang="en-GB" dirty="0" err="1"/>
              <a:t>Extracranial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Posterior auricular nerve</a:t>
            </a:r>
          </a:p>
          <a:p>
            <a:pPr lvl="1"/>
            <a:r>
              <a:rPr lang="en-GB" dirty="0"/>
              <a:t>Branch to </a:t>
            </a:r>
            <a:r>
              <a:rPr lang="en-GB" dirty="0" err="1"/>
              <a:t>digastric</a:t>
            </a:r>
            <a:r>
              <a:rPr lang="en-GB" dirty="0"/>
              <a:t> muscle and </a:t>
            </a:r>
            <a:r>
              <a:rPr lang="en-GB" dirty="0" err="1"/>
              <a:t>stylohyoid</a:t>
            </a:r>
            <a:r>
              <a:rPr lang="en-GB" dirty="0"/>
              <a:t> muscle</a:t>
            </a:r>
          </a:p>
          <a:p>
            <a:pPr lvl="1"/>
            <a:r>
              <a:rPr lang="en-GB" dirty="0"/>
              <a:t>5 branches in the parotid gland:</a:t>
            </a:r>
          </a:p>
          <a:p>
            <a:pPr lvl="2"/>
            <a:r>
              <a:rPr lang="en-GB" dirty="0"/>
              <a:t>Temporal branch of facial nerve</a:t>
            </a:r>
          </a:p>
          <a:p>
            <a:pPr lvl="2"/>
            <a:r>
              <a:rPr lang="en-GB" dirty="0" err="1"/>
              <a:t>Zygomatic</a:t>
            </a:r>
            <a:r>
              <a:rPr lang="en-GB" dirty="0"/>
              <a:t> branch of facial nerve</a:t>
            </a:r>
          </a:p>
          <a:p>
            <a:pPr lvl="2"/>
            <a:r>
              <a:rPr lang="en-GB" dirty="0" err="1"/>
              <a:t>Buccal</a:t>
            </a:r>
            <a:r>
              <a:rPr lang="en-GB" dirty="0"/>
              <a:t> branch of facial</a:t>
            </a:r>
          </a:p>
          <a:p>
            <a:pPr lvl="2"/>
            <a:r>
              <a:rPr lang="en-GB" dirty="0"/>
              <a:t>Marginal </a:t>
            </a:r>
            <a:r>
              <a:rPr lang="en-GB" dirty="0" err="1"/>
              <a:t>mandibular</a:t>
            </a:r>
            <a:r>
              <a:rPr lang="en-GB" dirty="0"/>
              <a:t> branch of facial nerve</a:t>
            </a:r>
          </a:p>
          <a:p>
            <a:pPr lvl="2"/>
            <a:r>
              <a:rPr lang="en-GB" dirty="0"/>
              <a:t>Cervical branch of facial nerve</a:t>
            </a:r>
          </a:p>
          <a:p>
            <a:pPr lvl="2"/>
            <a:endParaRPr lang="en-GB" dirty="0"/>
          </a:p>
        </p:txBody>
      </p:sp>
      <p:pic>
        <p:nvPicPr>
          <p:cNvPr id="5122" name="Picture 2" descr="http://img.tfd.com/dorland/thumbs/gland_saliv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908720"/>
            <a:ext cx="2381250" cy="2457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48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S – SKIN</a:t>
            </a:r>
          </a:p>
          <a:p>
            <a:pPr lvl="1"/>
            <a:r>
              <a:rPr lang="en-GB" dirty="0"/>
              <a:t>Contains </a:t>
            </a:r>
            <a:r>
              <a:rPr lang="en-GB" dirty="0" err="1"/>
              <a:t>sebaeceous</a:t>
            </a:r>
            <a:r>
              <a:rPr lang="en-GB" dirty="0"/>
              <a:t> glands and hair follicles</a:t>
            </a:r>
          </a:p>
          <a:p>
            <a:r>
              <a:rPr lang="en-GB" dirty="0"/>
              <a:t>C – CONNECTIVE TISSUE</a:t>
            </a:r>
          </a:p>
          <a:p>
            <a:pPr lvl="1"/>
            <a:r>
              <a:rPr lang="en-GB" dirty="0"/>
              <a:t>Fat and fibrous tissue</a:t>
            </a:r>
          </a:p>
          <a:p>
            <a:r>
              <a:rPr lang="en-GB" dirty="0"/>
              <a:t>A – APONEUROSIS</a:t>
            </a:r>
          </a:p>
          <a:p>
            <a:pPr lvl="1"/>
            <a:r>
              <a:rPr lang="en-GB" dirty="0"/>
              <a:t>Dense fibrous tissue</a:t>
            </a:r>
          </a:p>
          <a:p>
            <a:pPr lvl="1"/>
            <a:r>
              <a:rPr lang="en-GB" dirty="0"/>
              <a:t>Where frontalis, occipitalis and temporalis merge</a:t>
            </a:r>
          </a:p>
          <a:p>
            <a:r>
              <a:rPr lang="en-GB" dirty="0"/>
              <a:t>L – LOOSE CONNECTIVE TISSUE	</a:t>
            </a:r>
          </a:p>
          <a:p>
            <a:pPr lvl="1"/>
            <a:r>
              <a:rPr lang="en-GB" dirty="0"/>
              <a:t>Collagen, blood vessels to scalp</a:t>
            </a:r>
          </a:p>
          <a:p>
            <a:r>
              <a:rPr lang="en-GB" dirty="0"/>
              <a:t>P – PERIOSTEUM OF SKULL</a:t>
            </a:r>
          </a:p>
          <a:p>
            <a:pPr lvl="1"/>
            <a:r>
              <a:rPr lang="en-GB" dirty="0"/>
              <a:t>Provides nutrition to bones</a:t>
            </a:r>
          </a:p>
        </p:txBody>
      </p:sp>
    </p:spTree>
    <p:extLst>
      <p:ext uri="{BB962C8B-B14F-4D97-AF65-F5344CB8AC3E}">
        <p14:creationId xmlns:p14="http://schemas.microsoft.com/office/powerpoint/2010/main" val="323493633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http://www.neonet.ch/assets/images/cotm/December_2005_Fig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7"/>
            <a:ext cx="4303602" cy="3672408"/>
          </a:xfrm>
          <a:prstGeom prst="rect">
            <a:avLst/>
          </a:prstGeom>
          <a:noFill/>
        </p:spPr>
      </p:pic>
      <p:pic>
        <p:nvPicPr>
          <p:cNvPr id="156678" name="Picture 6" descr="http://consciousmovements.com/wp-content/uploads/2013/09/facial-nerve-CN-VII.jpg"/>
          <p:cNvPicPr>
            <a:picLocks noChangeAspect="1" noChangeArrowheads="1"/>
          </p:cNvPicPr>
          <p:nvPr/>
        </p:nvPicPr>
        <p:blipFill>
          <a:blip r:embed="rId3" cstate="print"/>
          <a:srcRect r="45622" b="975"/>
          <a:stretch>
            <a:fillRect/>
          </a:stretch>
        </p:blipFill>
        <p:spPr bwMode="auto">
          <a:xfrm>
            <a:off x="4932040" y="1556792"/>
            <a:ext cx="3923928" cy="41896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237424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Structures Innervated by CN7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Parasympathetic </a:t>
            </a:r>
            <a:r>
              <a:rPr lang="en-GB" dirty="0" err="1"/>
              <a:t>innervation</a:t>
            </a:r>
            <a:r>
              <a:rPr lang="en-GB" dirty="0"/>
              <a:t> to glands, sinuses and nasal cavity</a:t>
            </a:r>
          </a:p>
          <a:p>
            <a:r>
              <a:rPr lang="en-GB" dirty="0"/>
              <a:t>Motor </a:t>
            </a:r>
            <a:r>
              <a:rPr lang="en-GB" dirty="0" err="1"/>
              <a:t>innervation</a:t>
            </a:r>
            <a:r>
              <a:rPr lang="en-GB" dirty="0"/>
              <a:t> to </a:t>
            </a:r>
            <a:r>
              <a:rPr lang="en-GB" dirty="0" err="1"/>
              <a:t>stapedius</a:t>
            </a:r>
            <a:r>
              <a:rPr lang="en-GB" dirty="0"/>
              <a:t> muscle in middle ear</a:t>
            </a:r>
          </a:p>
          <a:p>
            <a:r>
              <a:rPr lang="en-GB" dirty="0"/>
              <a:t>Taste fibres in anterior 2/3’s of tongue</a:t>
            </a:r>
          </a:p>
          <a:p>
            <a:r>
              <a:rPr lang="en-GB" dirty="0"/>
              <a:t>Scalp muscles around ear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90847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Functional Components of CN7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GSA axons to skin of posterior ear</a:t>
            </a:r>
          </a:p>
          <a:p>
            <a:r>
              <a:rPr lang="en-GB" dirty="0"/>
              <a:t>GVE axons to sublingual, </a:t>
            </a:r>
            <a:r>
              <a:rPr lang="en-GB" dirty="0" err="1"/>
              <a:t>submandibular</a:t>
            </a:r>
            <a:r>
              <a:rPr lang="en-GB" dirty="0"/>
              <a:t>, </a:t>
            </a:r>
            <a:r>
              <a:rPr lang="en-GB" dirty="0" err="1"/>
              <a:t>lacrimal</a:t>
            </a:r>
            <a:r>
              <a:rPr lang="en-GB" dirty="0"/>
              <a:t> glands and mucosa of nasal cavity</a:t>
            </a:r>
          </a:p>
          <a:p>
            <a:r>
              <a:rPr lang="en-GB" dirty="0"/>
              <a:t>SVE axons to muscles of facial expression, </a:t>
            </a:r>
            <a:r>
              <a:rPr lang="en-GB" dirty="0" err="1"/>
              <a:t>stapedius</a:t>
            </a:r>
            <a:r>
              <a:rPr lang="en-GB" dirty="0"/>
              <a:t>, </a:t>
            </a:r>
            <a:r>
              <a:rPr lang="en-GB" dirty="0" err="1"/>
              <a:t>digastric</a:t>
            </a:r>
            <a:r>
              <a:rPr lang="en-GB" dirty="0"/>
              <a:t>, </a:t>
            </a:r>
            <a:r>
              <a:rPr lang="en-GB" dirty="0" err="1"/>
              <a:t>stylohyoid</a:t>
            </a:r>
            <a:r>
              <a:rPr lang="en-GB" dirty="0"/>
              <a:t> </a:t>
            </a:r>
          </a:p>
          <a:p>
            <a:r>
              <a:rPr lang="en-GB" dirty="0"/>
              <a:t>SVA axons provide taste to anterior 2/3’s of tongue via </a:t>
            </a:r>
            <a:r>
              <a:rPr lang="en-GB" dirty="0" err="1"/>
              <a:t>chorda</a:t>
            </a:r>
            <a:r>
              <a:rPr lang="en-GB" dirty="0"/>
              <a:t> tympani</a:t>
            </a:r>
          </a:p>
          <a:p>
            <a:r>
              <a:rPr lang="en-GB" dirty="0"/>
              <a:t>GVA axons to soft palate and parts of nasal cavity</a:t>
            </a:r>
          </a:p>
        </p:txBody>
      </p:sp>
    </p:spTree>
    <p:extLst>
      <p:ext uri="{BB962C8B-B14F-4D97-AF65-F5344CB8AC3E}">
        <p14:creationId xmlns:p14="http://schemas.microsoft.com/office/powerpoint/2010/main" val="15530152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www.humangrossanatomy.com/cranialnn/cn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792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75547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Pathology of CN7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Bell’s Palsy</a:t>
            </a:r>
          </a:p>
          <a:p>
            <a:pPr lvl="1"/>
            <a:r>
              <a:rPr lang="en-GB" dirty="0"/>
              <a:t>Results from viral infection or </a:t>
            </a:r>
            <a:r>
              <a:rPr lang="en-GB" dirty="0" err="1"/>
              <a:t>lyme</a:t>
            </a:r>
            <a:r>
              <a:rPr lang="en-GB" dirty="0"/>
              <a:t> disease or can be iatrogenic</a:t>
            </a:r>
          </a:p>
          <a:p>
            <a:pPr lvl="1"/>
            <a:r>
              <a:rPr lang="en-GB" dirty="0"/>
              <a:t>Presentation = stroke</a:t>
            </a:r>
          </a:p>
          <a:p>
            <a:pPr lvl="1"/>
            <a:r>
              <a:rPr lang="en-GB" dirty="0"/>
              <a:t>Treatment via steroids</a:t>
            </a:r>
          </a:p>
          <a:p>
            <a:pPr lvl="2"/>
            <a:r>
              <a:rPr lang="en-GB" dirty="0" err="1"/>
              <a:t>Prednisolone</a:t>
            </a: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1711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Cranial Nerve 8 – </a:t>
            </a:r>
            <a:r>
              <a:rPr lang="en-GB" dirty="0" err="1"/>
              <a:t>Vestibulocochlear</a:t>
            </a:r>
            <a:r>
              <a:rPr lang="en-GB" dirty="0"/>
              <a:t> Nerve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Transmits sound and balance information from inner ear to brain</a:t>
            </a:r>
          </a:p>
          <a:p>
            <a:r>
              <a:rPr lang="en-GB" dirty="0"/>
              <a:t>Consists of vestibular nerve and cochlear nerve</a:t>
            </a:r>
          </a:p>
          <a:p>
            <a:r>
              <a:rPr lang="en-GB" dirty="0"/>
              <a:t>Emerges from </a:t>
            </a:r>
            <a:r>
              <a:rPr lang="en-GB" dirty="0" err="1"/>
              <a:t>pontomedullary</a:t>
            </a:r>
            <a:r>
              <a:rPr lang="en-GB" dirty="0"/>
              <a:t> junction and exits the inner skull via the internal acoustic </a:t>
            </a:r>
            <a:r>
              <a:rPr lang="en-GB" dirty="0" err="1"/>
              <a:t>meatus</a:t>
            </a:r>
            <a:r>
              <a:rPr lang="en-GB" dirty="0"/>
              <a:t> in the temporal bone</a:t>
            </a:r>
          </a:p>
          <a:p>
            <a:r>
              <a:rPr lang="en-GB" dirty="0"/>
              <a:t>Exits from PONS</a:t>
            </a:r>
          </a:p>
        </p:txBody>
      </p:sp>
    </p:spTree>
    <p:extLst>
      <p:ext uri="{BB962C8B-B14F-4D97-AF65-F5344CB8AC3E}">
        <p14:creationId xmlns:p14="http://schemas.microsoft.com/office/powerpoint/2010/main" val="408310895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8 Course</a:t>
            </a:r>
          </a:p>
        </p:txBody>
      </p:sp>
      <p:pic>
        <p:nvPicPr>
          <p:cNvPr id="157698" name="Picture 2" descr="http://img.docstoccdn.com/thumb/orig/96745966.png"/>
          <p:cNvPicPr>
            <a:picLocks noChangeAspect="1" noChangeArrowheads="1"/>
          </p:cNvPicPr>
          <p:nvPr/>
        </p:nvPicPr>
        <p:blipFill>
          <a:blip r:embed="rId2" cstate="print"/>
          <a:srcRect t="24978"/>
          <a:stretch>
            <a:fillRect/>
          </a:stretch>
        </p:blipFill>
        <p:spPr bwMode="auto">
          <a:xfrm>
            <a:off x="1043608" y="1916832"/>
            <a:ext cx="6918747" cy="3892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23440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Cranial Nerve 9 – </a:t>
            </a:r>
            <a:r>
              <a:rPr lang="en-GB" dirty="0" err="1"/>
              <a:t>Glossopharygeal</a:t>
            </a:r>
            <a:r>
              <a:rPr lang="en-GB" dirty="0"/>
              <a:t> Nerve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Mixed nerve – afferent/sensory and efferent/motor fibres</a:t>
            </a:r>
          </a:p>
          <a:p>
            <a:r>
              <a:rPr lang="en-GB" dirty="0"/>
              <a:t>Tastes, salivates, swallows, monitors carotid body and sinus</a:t>
            </a:r>
          </a:p>
          <a:p>
            <a:r>
              <a:rPr lang="en-GB" dirty="0"/>
              <a:t>Exits brainstem via sides of the upper medulla near </a:t>
            </a:r>
            <a:r>
              <a:rPr lang="en-GB" dirty="0" err="1"/>
              <a:t>vagus</a:t>
            </a:r>
            <a:r>
              <a:rPr lang="en-GB" dirty="0"/>
              <a:t> nerve</a:t>
            </a:r>
          </a:p>
          <a:p>
            <a:r>
              <a:rPr lang="en-GB" dirty="0"/>
              <a:t>Has superior and inferior ganglia</a:t>
            </a:r>
          </a:p>
          <a:p>
            <a:r>
              <a:rPr lang="en-GB" dirty="0"/>
              <a:t>Exits from medulla</a:t>
            </a:r>
          </a:p>
        </p:txBody>
      </p:sp>
    </p:spTree>
    <p:extLst>
      <p:ext uri="{BB962C8B-B14F-4D97-AF65-F5344CB8AC3E}">
        <p14:creationId xmlns:p14="http://schemas.microsoft.com/office/powerpoint/2010/main" val="300948986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9 Course</a:t>
            </a:r>
          </a:p>
        </p:txBody>
      </p:sp>
      <p:pic>
        <p:nvPicPr>
          <p:cNvPr id="1026" name="Picture 2" descr="http://www.aafp.org/afp/2000/0115/afp20000115p427-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72816"/>
            <a:ext cx="4267200" cy="3886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5772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10 – </a:t>
            </a:r>
            <a:r>
              <a:rPr lang="en-GB" dirty="0" err="1"/>
              <a:t>Vagus</a:t>
            </a:r>
            <a:r>
              <a:rPr lang="en-GB" dirty="0"/>
              <a:t> Nerve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Conveys sensory information about body’s organs to CNS</a:t>
            </a:r>
          </a:p>
          <a:p>
            <a:r>
              <a:rPr lang="en-GB" dirty="0"/>
              <a:t>Exits from medulla</a:t>
            </a:r>
          </a:p>
          <a:p>
            <a:r>
              <a:rPr lang="en-GB" dirty="0"/>
              <a:t>Mixed nerve</a:t>
            </a:r>
          </a:p>
          <a:p>
            <a:pPr lvl="1"/>
            <a:r>
              <a:rPr lang="en-GB" dirty="0"/>
              <a:t>Somatic motor</a:t>
            </a:r>
          </a:p>
          <a:p>
            <a:pPr lvl="1"/>
            <a:r>
              <a:rPr lang="en-GB" dirty="0"/>
              <a:t>Visceral motor</a:t>
            </a:r>
          </a:p>
          <a:p>
            <a:pPr lvl="1"/>
            <a:r>
              <a:rPr lang="en-GB" dirty="0"/>
              <a:t>Visceral sensory</a:t>
            </a:r>
          </a:p>
          <a:p>
            <a:pPr lvl="1"/>
            <a:r>
              <a:rPr lang="en-GB" dirty="0"/>
              <a:t>Somatic sensory</a:t>
            </a:r>
          </a:p>
        </p:txBody>
      </p:sp>
    </p:spTree>
    <p:extLst>
      <p:ext uri="{BB962C8B-B14F-4D97-AF65-F5344CB8AC3E}">
        <p14:creationId xmlns:p14="http://schemas.microsoft.com/office/powerpoint/2010/main" val="64624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Blood Supply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Runs in dense connective tissue layer</a:t>
            </a:r>
          </a:p>
          <a:p>
            <a:r>
              <a:rPr lang="en-GB" dirty="0"/>
              <a:t>3 pairs from external carotid</a:t>
            </a:r>
          </a:p>
          <a:p>
            <a:pPr lvl="1"/>
            <a:r>
              <a:rPr lang="en-GB" dirty="0"/>
              <a:t>Superficial temporal artery</a:t>
            </a:r>
          </a:p>
          <a:p>
            <a:pPr lvl="1"/>
            <a:r>
              <a:rPr lang="en-GB" dirty="0"/>
              <a:t>Occipital artery</a:t>
            </a:r>
          </a:p>
          <a:p>
            <a:pPr lvl="1"/>
            <a:r>
              <a:rPr lang="en-GB" dirty="0"/>
              <a:t>Posterior auricular artery</a:t>
            </a:r>
          </a:p>
          <a:p>
            <a:r>
              <a:rPr lang="en-GB" dirty="0"/>
              <a:t>2 pairs from internal carotid</a:t>
            </a:r>
          </a:p>
          <a:p>
            <a:pPr lvl="1"/>
            <a:r>
              <a:rPr lang="en-GB" dirty="0" err="1"/>
              <a:t>Supratrochlear</a:t>
            </a:r>
            <a:r>
              <a:rPr lang="en-GB" dirty="0"/>
              <a:t> artery</a:t>
            </a:r>
          </a:p>
          <a:p>
            <a:pPr lvl="1"/>
            <a:r>
              <a:rPr lang="en-GB" dirty="0" err="1"/>
              <a:t>Supraorbital</a:t>
            </a:r>
            <a:r>
              <a:rPr lang="en-GB" dirty="0"/>
              <a:t> artery</a:t>
            </a:r>
          </a:p>
        </p:txBody>
      </p:sp>
    </p:spTree>
    <p:extLst>
      <p:ext uri="{BB962C8B-B14F-4D97-AF65-F5344CB8AC3E}">
        <p14:creationId xmlns:p14="http://schemas.microsoft.com/office/powerpoint/2010/main" val="14929284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10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8"/>
          </a:xfrm>
        </p:spPr>
        <p:txBody>
          <a:bodyPr>
            <a:normAutofit/>
          </a:bodyPr>
          <a:lstStyle/>
          <a:p>
            <a:r>
              <a:rPr lang="en-GB" dirty="0"/>
              <a:t>Leaves medulla between </a:t>
            </a:r>
            <a:r>
              <a:rPr lang="en-GB" dirty="0" err="1"/>
              <a:t>medullary</a:t>
            </a:r>
            <a:r>
              <a:rPr lang="en-GB" dirty="0"/>
              <a:t> pyramid and inferior </a:t>
            </a:r>
            <a:r>
              <a:rPr lang="en-GB" dirty="0" err="1"/>
              <a:t>cerebellar</a:t>
            </a:r>
            <a:r>
              <a:rPr lang="en-GB" dirty="0"/>
              <a:t> peduncle</a:t>
            </a:r>
          </a:p>
          <a:p>
            <a:r>
              <a:rPr lang="en-GB" dirty="0"/>
              <a:t>Extends through jugular foramen</a:t>
            </a:r>
          </a:p>
          <a:p>
            <a:r>
              <a:rPr lang="en-GB" dirty="0"/>
              <a:t>Passes into carotid sheath between internal carotid artery and internal jugular vein and continues down to innervate viscera</a:t>
            </a:r>
          </a:p>
          <a:p>
            <a:endParaRPr lang="en-GB" dirty="0"/>
          </a:p>
        </p:txBody>
      </p:sp>
      <p:pic>
        <p:nvPicPr>
          <p:cNvPr id="160770" name="Picture 2" descr="http://bohone09.wikispaces.com/file/view/vagus_nerve_10.jpg/94543780/vagus_nerve_10.jpg"/>
          <p:cNvPicPr>
            <a:picLocks noChangeAspect="1" noChangeArrowheads="1"/>
          </p:cNvPicPr>
          <p:nvPr/>
        </p:nvPicPr>
        <p:blipFill>
          <a:blip r:embed="rId2" cstate="print"/>
          <a:srcRect t="20884" b="16465"/>
          <a:stretch>
            <a:fillRect/>
          </a:stretch>
        </p:blipFill>
        <p:spPr bwMode="auto">
          <a:xfrm>
            <a:off x="467544" y="3717032"/>
            <a:ext cx="4600575" cy="2160240"/>
          </a:xfrm>
          <a:prstGeom prst="rect">
            <a:avLst/>
          </a:prstGeom>
          <a:noFill/>
        </p:spPr>
      </p:pic>
      <p:pic>
        <p:nvPicPr>
          <p:cNvPr id="160772" name="Picture 4" descr="http://blog.motheyes.com/wp-content/uploads/laryng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212976"/>
            <a:ext cx="2381250" cy="3190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968905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11 – Accessory Nerve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Controls </a:t>
            </a:r>
            <a:r>
              <a:rPr lang="en-GB" dirty="0" err="1"/>
              <a:t>sternocleidomastoid</a:t>
            </a:r>
            <a:r>
              <a:rPr lang="en-GB" dirty="0"/>
              <a:t> and </a:t>
            </a:r>
            <a:r>
              <a:rPr lang="en-GB" dirty="0" err="1"/>
              <a:t>trapezius</a:t>
            </a:r>
            <a:r>
              <a:rPr lang="en-GB" dirty="0"/>
              <a:t> muscles</a:t>
            </a:r>
          </a:p>
          <a:p>
            <a:r>
              <a:rPr lang="en-GB" dirty="0"/>
              <a:t>Exits from medulla</a:t>
            </a:r>
          </a:p>
          <a:p>
            <a:r>
              <a:rPr lang="en-GB" dirty="0"/>
              <a:t>Has spinal part and cranial part</a:t>
            </a:r>
          </a:p>
          <a:p>
            <a:pPr lvl="1"/>
            <a:r>
              <a:rPr lang="en-GB" dirty="0"/>
              <a:t>Cranial part swiftly joins with </a:t>
            </a:r>
            <a:r>
              <a:rPr lang="en-GB" dirty="0" err="1"/>
              <a:t>vagus</a:t>
            </a:r>
            <a:r>
              <a:rPr lang="en-GB" dirty="0"/>
              <a:t> nerve leaving spinal accessory nerve</a:t>
            </a:r>
          </a:p>
        </p:txBody>
      </p:sp>
    </p:spTree>
    <p:extLst>
      <p:ext uri="{BB962C8B-B14F-4D97-AF65-F5344CB8AC3E}">
        <p14:creationId xmlns:p14="http://schemas.microsoft.com/office/powerpoint/2010/main" val="226618056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11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9746" name="Picture 2" descr="http://www.sott.net/image/image/s7/142684/full/accessory_ner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700808"/>
            <a:ext cx="4608512" cy="4146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16228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Cranial Nerve 12 -  Hypoglossal Nerve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Leads to muscles of tongue </a:t>
            </a:r>
          </a:p>
          <a:p>
            <a:r>
              <a:rPr lang="en-GB" dirty="0"/>
              <a:t>Exits from medulla</a:t>
            </a:r>
          </a:p>
          <a:p>
            <a:r>
              <a:rPr lang="en-GB" dirty="0"/>
              <a:t>Situated below tongue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70839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12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1.bp.blogspot.com/_fS2Wvz7uGBo/TQv5V4A5PHI/AAAAAAAAAdg/JJEvmO-pkPw/s1600/hypoglossal+ner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96752"/>
            <a:ext cx="6148164" cy="5589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468871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gpht.com/VGZajFaoEG-wyezOvgowU8uFSR1gk1AwPdIpZvi76_4dLxFnNr1CyHVryc2c5oyvEAU=h900"/>
          <p:cNvPicPr>
            <a:picLocks noChangeAspect="1" noChangeArrowheads="1"/>
          </p:cNvPicPr>
          <p:nvPr/>
        </p:nvPicPr>
        <p:blipFill>
          <a:blip r:embed="rId2" cstate="print"/>
          <a:srcRect t="28350"/>
          <a:stretch>
            <a:fillRect/>
          </a:stretch>
        </p:blipFill>
        <p:spPr bwMode="auto">
          <a:xfrm>
            <a:off x="2267744" y="620688"/>
            <a:ext cx="4572000" cy="5459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943588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Cranial Nerve Nuclei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98" y="1582791"/>
            <a:ext cx="3893418" cy="443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87768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Cranial Nerves and Foramina Syndromes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http://www.medscape.com/viewarticle/588522_9</a:t>
            </a:r>
          </a:p>
        </p:txBody>
      </p:sp>
    </p:spTree>
    <p:extLst>
      <p:ext uri="{BB962C8B-B14F-4D97-AF65-F5344CB8AC3E}">
        <p14:creationId xmlns:p14="http://schemas.microsoft.com/office/powerpoint/2010/main" val="280802900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Cavernous Sinus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Cavity bordered by temporal bone and sphenoid bone</a:t>
            </a:r>
          </a:p>
          <a:p>
            <a:r>
              <a:rPr lang="en-GB" dirty="0"/>
              <a:t>Structures that pass through it are </a:t>
            </a:r>
            <a:r>
              <a:rPr lang="en-GB" dirty="0" err="1"/>
              <a:t>vunerable</a:t>
            </a:r>
            <a:r>
              <a:rPr lang="en-GB" dirty="0"/>
              <a:t> to damage during inflammation</a:t>
            </a:r>
          </a:p>
          <a:p>
            <a:r>
              <a:rPr lang="en-GB" dirty="0"/>
              <a:t>Structures that pass through it:</a:t>
            </a:r>
          </a:p>
          <a:p>
            <a:pPr lvl="1"/>
            <a:r>
              <a:rPr lang="en-GB" dirty="0"/>
              <a:t>Internal carotid artery</a:t>
            </a:r>
          </a:p>
          <a:p>
            <a:pPr lvl="1"/>
            <a:r>
              <a:rPr lang="en-GB" dirty="0" err="1"/>
              <a:t>Abducent</a:t>
            </a:r>
            <a:r>
              <a:rPr lang="en-GB" dirty="0"/>
              <a:t> nerve</a:t>
            </a:r>
          </a:p>
          <a:p>
            <a:r>
              <a:rPr lang="en-GB" dirty="0"/>
              <a:t>Structures in lateral wall:</a:t>
            </a:r>
          </a:p>
          <a:p>
            <a:pPr lvl="1"/>
            <a:r>
              <a:rPr lang="en-GB" dirty="0" err="1"/>
              <a:t>Oculomotor</a:t>
            </a:r>
            <a:r>
              <a:rPr lang="en-GB" dirty="0"/>
              <a:t> nerve</a:t>
            </a:r>
          </a:p>
          <a:p>
            <a:pPr lvl="1"/>
            <a:r>
              <a:rPr lang="en-GB" dirty="0" err="1"/>
              <a:t>Trochealar</a:t>
            </a:r>
            <a:r>
              <a:rPr lang="en-GB" dirty="0"/>
              <a:t> nerve</a:t>
            </a:r>
          </a:p>
          <a:p>
            <a:pPr lvl="1"/>
            <a:r>
              <a:rPr lang="en-GB" dirty="0"/>
              <a:t>Ophthalmic nerve</a:t>
            </a:r>
          </a:p>
          <a:p>
            <a:pPr lvl="1"/>
            <a:r>
              <a:rPr lang="en-GB" dirty="0"/>
              <a:t>Maxillary nerve</a:t>
            </a:r>
          </a:p>
          <a:p>
            <a:pPr lvl="1"/>
            <a:endParaRPr lang="en-GB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26203" t="29156" r="38360" b="18672"/>
          <a:stretch>
            <a:fillRect/>
          </a:stretch>
        </p:blipFill>
        <p:spPr bwMode="auto">
          <a:xfrm>
            <a:off x="5364088" y="2564904"/>
            <a:ext cx="3600400" cy="397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084614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395" t="22438" r="30805" b="18500"/>
          <a:stretch>
            <a:fillRect/>
          </a:stretch>
        </p:blipFill>
        <p:spPr bwMode="auto">
          <a:xfrm>
            <a:off x="467544" y="332655"/>
            <a:ext cx="8208912" cy="608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2235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Ophthalmic division of Trigeminal nerve</a:t>
            </a:r>
          </a:p>
          <a:p>
            <a:pPr lvl="1"/>
            <a:r>
              <a:rPr lang="en-GB" dirty="0" err="1"/>
              <a:t>Supratrochlear</a:t>
            </a:r>
            <a:r>
              <a:rPr lang="en-GB" dirty="0"/>
              <a:t> nerve and </a:t>
            </a:r>
            <a:r>
              <a:rPr lang="en-GB" dirty="0" err="1"/>
              <a:t>supraorbital</a:t>
            </a:r>
            <a:r>
              <a:rPr lang="en-GB" dirty="0"/>
              <a:t> nerve</a:t>
            </a:r>
          </a:p>
          <a:p>
            <a:r>
              <a:rPr lang="en-GB" dirty="0"/>
              <a:t>Greater occipital nerve</a:t>
            </a:r>
          </a:p>
          <a:p>
            <a:r>
              <a:rPr lang="en-GB" dirty="0"/>
              <a:t>Lesser occipital nerve</a:t>
            </a:r>
          </a:p>
          <a:p>
            <a:r>
              <a:rPr lang="en-GB" dirty="0" err="1"/>
              <a:t>Zygomaticotemporal</a:t>
            </a:r>
            <a:r>
              <a:rPr lang="en-GB" dirty="0"/>
              <a:t> nerve</a:t>
            </a:r>
          </a:p>
          <a:p>
            <a:r>
              <a:rPr lang="en-GB" dirty="0" err="1"/>
              <a:t>Auriculotemporal</a:t>
            </a:r>
            <a:r>
              <a:rPr lang="en-GB" dirty="0"/>
              <a:t> nerve</a:t>
            </a:r>
          </a:p>
        </p:txBody>
      </p:sp>
    </p:spTree>
    <p:extLst>
      <p:ext uri="{BB962C8B-B14F-4D97-AF65-F5344CB8AC3E}">
        <p14:creationId xmlns:p14="http://schemas.microsoft.com/office/powerpoint/2010/main" val="324013490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neurophysiology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91216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Blood brain barrier</a:t>
            </a:r>
          </a:p>
          <a:p>
            <a:pPr lvl="1"/>
            <a:r>
              <a:rPr lang="en-GB" dirty="0"/>
              <a:t>Endothelial cells of cerebral capillaries have tight junctions which does not allow small molecules to cross</a:t>
            </a:r>
          </a:p>
          <a:p>
            <a:pPr lvl="1"/>
            <a:r>
              <a:rPr lang="en-GB" dirty="0"/>
              <a:t>Active mechanisms allow passage of certain molecules (immune cells cross with difficulty)</a:t>
            </a:r>
          </a:p>
          <a:p>
            <a:r>
              <a:rPr lang="en-GB" dirty="0"/>
              <a:t>Intracranial pressure</a:t>
            </a:r>
          </a:p>
          <a:p>
            <a:pPr lvl="1"/>
            <a:r>
              <a:rPr lang="en-GB" dirty="0"/>
              <a:t>10-15mmHg (increases on sitting/standing or increased intracranial volume </a:t>
            </a:r>
            <a:r>
              <a:rPr lang="en-GB" dirty="0">
                <a:sym typeface="Wingdings" panose="05000000000000000000" pitchFamily="2" charset="2"/>
              </a:rPr>
              <a:t> haemorrhage/tumour/oedema/ hydrocephalus) </a:t>
            </a:r>
            <a:endParaRPr lang="en-GB" dirty="0"/>
          </a:p>
          <a:p>
            <a:r>
              <a:rPr lang="en-GB" dirty="0"/>
              <a:t>Cerebral perfusion pressure</a:t>
            </a:r>
          </a:p>
          <a:p>
            <a:pPr lvl="1"/>
            <a:r>
              <a:rPr lang="en-GB" dirty="0"/>
              <a:t>Difference between mean arterial pressure and intracranial pressure (CPP = MAP – ICP)</a:t>
            </a:r>
          </a:p>
          <a:p>
            <a:r>
              <a:rPr lang="en-GB" dirty="0"/>
              <a:t>Cerebral </a:t>
            </a:r>
            <a:r>
              <a:rPr lang="en-GB" dirty="0" err="1"/>
              <a:t>autoregulation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Blood flow maintained despite changes in perfusion pressure</a:t>
            </a:r>
          </a:p>
          <a:p>
            <a:pPr lvl="2"/>
            <a:r>
              <a:rPr lang="en-GB" dirty="0"/>
              <a:t>Flow diverted to active areas of brain (flow-metabolism coupling)</a:t>
            </a:r>
          </a:p>
        </p:txBody>
      </p:sp>
    </p:spTree>
    <p:extLst>
      <p:ext uri="{BB962C8B-B14F-4D97-AF65-F5344CB8AC3E}">
        <p14:creationId xmlns:p14="http://schemas.microsoft.com/office/powerpoint/2010/main" val="59610646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Cerebrovascular accident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65709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95% vascular (5% seizure/tumour)</a:t>
            </a:r>
          </a:p>
          <a:p>
            <a:pPr lvl="1"/>
            <a:r>
              <a:rPr lang="en-GB" dirty="0"/>
              <a:t>85% ischaemic (lacunar/cardiogenic embolus from AF/large artery lesion)</a:t>
            </a:r>
          </a:p>
          <a:p>
            <a:pPr lvl="2"/>
            <a:r>
              <a:rPr lang="en-GB" dirty="0"/>
              <a:t>Managed without neurosurgical input</a:t>
            </a:r>
          </a:p>
          <a:p>
            <a:pPr lvl="1"/>
            <a:r>
              <a:rPr lang="en-GB" dirty="0"/>
              <a:t>10% haemorrhagic (intracerebral/subarachnoid haemorrhage)</a:t>
            </a:r>
          </a:p>
          <a:p>
            <a:r>
              <a:rPr lang="en-GB" dirty="0"/>
              <a:t>ICP</a:t>
            </a:r>
          </a:p>
          <a:p>
            <a:pPr lvl="1"/>
            <a:r>
              <a:rPr lang="en-GB" dirty="0"/>
              <a:t>Sum of all intracranial contents in constant and an increase in one must be offset by a decrease in another </a:t>
            </a:r>
          </a:p>
          <a:p>
            <a:pPr lvl="1"/>
            <a:r>
              <a:rPr lang="en-GB" dirty="0"/>
              <a:t>Non-surgical interventions to control ICP</a:t>
            </a:r>
          </a:p>
          <a:p>
            <a:pPr lvl="2"/>
            <a:r>
              <a:rPr lang="en-GB" dirty="0"/>
              <a:t>Enhance venous outflow (head angled), anaesthetise, mannitol, hyperventilate</a:t>
            </a:r>
          </a:p>
          <a:p>
            <a:pPr lvl="1"/>
            <a:r>
              <a:rPr lang="en-GB" dirty="0"/>
              <a:t>Surgical interventions</a:t>
            </a:r>
          </a:p>
          <a:p>
            <a:pPr lvl="2"/>
            <a:r>
              <a:rPr lang="en-GB" dirty="0"/>
              <a:t>Remove SOL</a:t>
            </a:r>
          </a:p>
          <a:p>
            <a:pPr lvl="2"/>
            <a:r>
              <a:rPr lang="en-GB" dirty="0"/>
              <a:t>Drain CSF</a:t>
            </a:r>
          </a:p>
          <a:p>
            <a:pPr lvl="2"/>
            <a:r>
              <a:rPr lang="en-GB" dirty="0" err="1"/>
              <a:t>Decompressive</a:t>
            </a:r>
            <a:r>
              <a:rPr lang="en-GB" dirty="0"/>
              <a:t> craniotomy (remove part of skull to allow brain to swell)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21887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/>
              <a:t>Intracerebral Haemorrhage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/>
          </a:bodyPr>
          <a:lstStyle/>
          <a:p>
            <a:r>
              <a:rPr lang="en-GB" dirty="0"/>
              <a:t>Primary</a:t>
            </a:r>
          </a:p>
          <a:p>
            <a:pPr lvl="1"/>
            <a:r>
              <a:rPr lang="en-GB" dirty="0"/>
              <a:t>To basal ganglia/cerebellum/brainstem</a:t>
            </a:r>
          </a:p>
          <a:p>
            <a:pPr lvl="2"/>
            <a:r>
              <a:rPr lang="en-GB" dirty="0"/>
              <a:t>Rupture of </a:t>
            </a:r>
            <a:r>
              <a:rPr lang="en-GB" dirty="0" err="1"/>
              <a:t>microaneurysms</a:t>
            </a:r>
            <a:r>
              <a:rPr lang="en-GB" dirty="0"/>
              <a:t> of Charcot-Bouchard </a:t>
            </a:r>
          </a:p>
          <a:p>
            <a:pPr lvl="1"/>
            <a:r>
              <a:rPr lang="en-GB" dirty="0"/>
              <a:t>RF: hypertension, age, previous CVA</a:t>
            </a:r>
          </a:p>
          <a:p>
            <a:r>
              <a:rPr lang="en-GB" dirty="0"/>
              <a:t>Secondary</a:t>
            </a:r>
          </a:p>
          <a:p>
            <a:pPr lvl="1"/>
            <a:r>
              <a:rPr lang="en-GB" dirty="0"/>
              <a:t>Bleeding due to other pathology</a:t>
            </a:r>
          </a:p>
          <a:p>
            <a:pPr lvl="2"/>
            <a:r>
              <a:rPr lang="en-GB" dirty="0"/>
              <a:t>Haemorrhagic transformation of ischaemic CVA</a:t>
            </a:r>
          </a:p>
          <a:p>
            <a:pPr lvl="2"/>
            <a:r>
              <a:rPr lang="en-GB" dirty="0"/>
              <a:t>Contusion after trauma</a:t>
            </a:r>
          </a:p>
          <a:p>
            <a:pPr lvl="2"/>
            <a:r>
              <a:rPr lang="en-GB" dirty="0"/>
              <a:t>Bleed into a tumour</a:t>
            </a:r>
          </a:p>
          <a:p>
            <a:pPr lvl="2"/>
            <a:r>
              <a:rPr lang="en-GB" dirty="0"/>
              <a:t>Ruptured </a:t>
            </a:r>
            <a:r>
              <a:rPr lang="en-GB" dirty="0" err="1"/>
              <a:t>arterio</a:t>
            </a:r>
            <a:r>
              <a:rPr lang="en-GB" dirty="0"/>
              <a:t>-venous malformation</a:t>
            </a:r>
          </a:p>
          <a:p>
            <a:pPr lvl="2"/>
            <a:r>
              <a:rPr lang="en-GB" dirty="0"/>
              <a:t>Ruptured berry aneurysm</a:t>
            </a:r>
          </a:p>
          <a:p>
            <a:pPr lvl="2"/>
            <a:r>
              <a:rPr lang="en-GB" dirty="0"/>
              <a:t>Post-surgical </a:t>
            </a:r>
          </a:p>
          <a:p>
            <a:r>
              <a:rPr lang="en-GB" dirty="0"/>
              <a:t>S: headache/vomiting, depressed conscious level, neurological deficit that deteriorates over hours</a:t>
            </a:r>
          </a:p>
        </p:txBody>
      </p:sp>
    </p:spTree>
    <p:extLst>
      <p:ext uri="{BB962C8B-B14F-4D97-AF65-F5344CB8AC3E}">
        <p14:creationId xmlns:p14="http://schemas.microsoft.com/office/powerpoint/2010/main" val="161296910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Subarachnoid Haemorrhage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Causes: trauma/ruptured intracranial aneurysm/AVM/ vasculitis</a:t>
            </a:r>
          </a:p>
          <a:p>
            <a:r>
              <a:rPr lang="en-GB" dirty="0"/>
              <a:t>RF: hypertension, smoking, PCKD, </a:t>
            </a:r>
            <a:r>
              <a:rPr lang="en-GB" dirty="0" err="1"/>
              <a:t>Marfans</a:t>
            </a:r>
            <a:r>
              <a:rPr lang="en-GB" dirty="0"/>
              <a:t>, neurofibromatosis type 1</a:t>
            </a:r>
          </a:p>
          <a:p>
            <a:r>
              <a:rPr lang="en-GB" dirty="0"/>
              <a:t>Aneurysms arise at branch points (high incidence in circle of </a:t>
            </a:r>
            <a:r>
              <a:rPr lang="en-GB" dirty="0" err="1"/>
              <a:t>willis</a:t>
            </a:r>
            <a:r>
              <a:rPr lang="en-GB" dirty="0"/>
              <a:t>)</a:t>
            </a:r>
          </a:p>
          <a:p>
            <a:r>
              <a:rPr lang="en-GB" dirty="0"/>
              <a:t>S: sudden onset headache, </a:t>
            </a:r>
            <a:r>
              <a:rPr lang="en-GB" dirty="0" err="1"/>
              <a:t>meningism</a:t>
            </a:r>
            <a:r>
              <a:rPr lang="en-GB" dirty="0"/>
              <a:t>, focal neuro deficit/depressed conscious level</a:t>
            </a:r>
          </a:p>
          <a:p>
            <a:r>
              <a:rPr lang="en-GB" dirty="0"/>
              <a:t>Ix: CT, lumbar puncture (</a:t>
            </a:r>
            <a:r>
              <a:rPr lang="en-GB" dirty="0" err="1"/>
              <a:t>xanthochromia</a:t>
            </a:r>
            <a:r>
              <a:rPr lang="en-GB" dirty="0"/>
              <a:t> – red cell breakdown products in CSF) occurs after 6 hours</a:t>
            </a:r>
          </a:p>
          <a:p>
            <a:r>
              <a:rPr lang="en-GB" dirty="0"/>
              <a:t>Complications: </a:t>
            </a:r>
            <a:r>
              <a:rPr lang="en-GB" dirty="0" err="1"/>
              <a:t>rebleeding</a:t>
            </a:r>
            <a:r>
              <a:rPr lang="en-GB" dirty="0"/>
              <a:t>, </a:t>
            </a:r>
            <a:r>
              <a:rPr lang="en-GB" dirty="0" err="1"/>
              <a:t>hyponatraemia</a:t>
            </a:r>
            <a:r>
              <a:rPr lang="en-GB" dirty="0"/>
              <a:t> (SAH), vasospasm (delayed ischaemic deficit – give </a:t>
            </a:r>
            <a:r>
              <a:rPr lang="en-GB" dirty="0" err="1"/>
              <a:t>nimodipine</a:t>
            </a:r>
            <a:r>
              <a:rPr lang="en-GB" dirty="0"/>
              <a:t>), hydrocephalus, seizures</a:t>
            </a:r>
          </a:p>
          <a:p>
            <a:r>
              <a:rPr lang="en-GB" dirty="0" err="1"/>
              <a:t>Tx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Surgery:</a:t>
            </a:r>
          </a:p>
          <a:p>
            <a:pPr lvl="2"/>
            <a:r>
              <a:rPr lang="en-GB" dirty="0"/>
              <a:t>CLIPPING OF ANEURYSMS – clips applied to neck of aneurysm via craniotomy</a:t>
            </a:r>
          </a:p>
          <a:p>
            <a:pPr lvl="2"/>
            <a:r>
              <a:rPr lang="en-GB" dirty="0"/>
              <a:t>COILING OF ANEURYSMS – coils inserted into lumen of aneurysm via endovascular technique </a:t>
            </a:r>
          </a:p>
          <a:p>
            <a:pPr lvl="2"/>
            <a:r>
              <a:rPr lang="en-GB" dirty="0"/>
              <a:t>NOT SAFE FOR MRI!!!</a:t>
            </a:r>
          </a:p>
          <a:p>
            <a:pPr lvl="1"/>
            <a:r>
              <a:rPr lang="en-GB" dirty="0"/>
              <a:t>Triple H therapy – aggressive fluid </a:t>
            </a:r>
            <a:r>
              <a:rPr lang="en-GB" dirty="0" err="1"/>
              <a:t>resus</a:t>
            </a:r>
            <a:r>
              <a:rPr lang="en-GB" dirty="0"/>
              <a:t> to keep intravascular compartment well filled </a:t>
            </a:r>
          </a:p>
          <a:p>
            <a:pPr lvl="2"/>
            <a:r>
              <a:rPr lang="en-GB" dirty="0" err="1"/>
              <a:t>Hypervolaemia</a:t>
            </a:r>
            <a:endParaRPr lang="en-GB" dirty="0"/>
          </a:p>
          <a:p>
            <a:pPr lvl="2"/>
            <a:r>
              <a:rPr lang="en-GB" dirty="0"/>
              <a:t>Hypertension</a:t>
            </a:r>
          </a:p>
          <a:p>
            <a:pPr lvl="2"/>
            <a:r>
              <a:rPr lang="en-GB" dirty="0" err="1"/>
              <a:t>Haemomodulation</a:t>
            </a:r>
            <a:endParaRPr lang="en-GB" dirty="0"/>
          </a:p>
          <a:p>
            <a:pPr lvl="2"/>
            <a:endParaRPr lang="en-GB" dirty="0"/>
          </a:p>
          <a:p>
            <a:pPr marL="914400" lvl="2" indent="0">
              <a:buNone/>
            </a:pP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794861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507738"/>
            <a:ext cx="7925916" cy="1485900"/>
          </a:xfrm>
        </p:spPr>
        <p:txBody>
          <a:bodyPr/>
          <a:lstStyle/>
          <a:p>
            <a:r>
              <a:rPr lang="en-GB" dirty="0"/>
              <a:t>Chronic Subdural Haematoma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7277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Traumatic brain injury</a:t>
            </a:r>
          </a:p>
          <a:p>
            <a:pPr lvl="1"/>
            <a:r>
              <a:rPr lang="en-GB" dirty="0"/>
              <a:t>Minor injury causes vein tear and leak into subdural space</a:t>
            </a:r>
          </a:p>
          <a:p>
            <a:r>
              <a:rPr lang="en-GB" dirty="0"/>
              <a:t>S: elderly, mild headache, confusion, gradual onset of focal signs, fluctuating symptoms </a:t>
            </a:r>
          </a:p>
          <a:p>
            <a:r>
              <a:rPr lang="en-GB" dirty="0" err="1"/>
              <a:t>Tx</a:t>
            </a:r>
            <a:r>
              <a:rPr lang="en-GB" dirty="0"/>
              <a:t>: surgery (Burr hole drainage)</a:t>
            </a:r>
          </a:p>
          <a:p>
            <a:pPr lvl="1"/>
            <a:r>
              <a:rPr lang="en-GB" dirty="0"/>
              <a:t>Complications: infection, bleeding, recurrence, GA risks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72974"/>
            <a:ext cx="3014464" cy="298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25108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Brain tumours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9139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84784"/>
            <a:ext cx="7863780" cy="5256584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Types:</a:t>
            </a:r>
          </a:p>
          <a:p>
            <a:pPr lvl="1"/>
            <a:r>
              <a:rPr lang="en-GB" dirty="0"/>
              <a:t>Cerebral </a:t>
            </a:r>
            <a:r>
              <a:rPr lang="en-GB" dirty="0" err="1"/>
              <a:t>mets</a:t>
            </a:r>
            <a:endParaRPr lang="en-GB" dirty="0"/>
          </a:p>
          <a:p>
            <a:pPr lvl="2"/>
            <a:r>
              <a:rPr lang="en-GB" dirty="0"/>
              <a:t>50% of brain tumours</a:t>
            </a:r>
          </a:p>
          <a:p>
            <a:pPr lvl="2"/>
            <a:r>
              <a:rPr lang="en-GB" dirty="0"/>
              <a:t>From lung/breast/bowel/melanoma/renal cell</a:t>
            </a:r>
          </a:p>
          <a:p>
            <a:pPr lvl="2"/>
            <a:r>
              <a:rPr lang="en-GB" dirty="0"/>
              <a:t>Look for primary via tumour markers and CT</a:t>
            </a:r>
          </a:p>
          <a:p>
            <a:pPr lvl="2"/>
            <a:r>
              <a:rPr lang="en-GB" dirty="0" err="1"/>
              <a:t>Tx</a:t>
            </a:r>
            <a:r>
              <a:rPr lang="en-GB" dirty="0"/>
              <a:t>: corticosteroids, anticonvulsants, chemo, radio, excision (if accessible)  </a:t>
            </a:r>
          </a:p>
          <a:p>
            <a:pPr lvl="1"/>
            <a:r>
              <a:rPr lang="en-GB" dirty="0"/>
              <a:t>Primary brain tumours</a:t>
            </a:r>
          </a:p>
          <a:p>
            <a:pPr lvl="2"/>
            <a:r>
              <a:rPr lang="en-GB" dirty="0"/>
              <a:t>Glial cell origin – gliomas </a:t>
            </a:r>
          </a:p>
          <a:p>
            <a:pPr lvl="3"/>
            <a:r>
              <a:rPr lang="en-GB" dirty="0"/>
              <a:t>Glioblastoma </a:t>
            </a:r>
            <a:r>
              <a:rPr lang="en-GB" dirty="0" err="1"/>
              <a:t>multiforme</a:t>
            </a:r>
            <a:r>
              <a:rPr lang="en-GB" dirty="0"/>
              <a:t> – non-</a:t>
            </a:r>
            <a:r>
              <a:rPr lang="en-GB" dirty="0" err="1"/>
              <a:t>resectable</a:t>
            </a:r>
            <a:r>
              <a:rPr lang="en-GB" dirty="0"/>
              <a:t> </a:t>
            </a:r>
          </a:p>
          <a:p>
            <a:pPr lvl="3"/>
            <a:r>
              <a:rPr lang="en-GB" dirty="0"/>
              <a:t>Astrocytoma – non </a:t>
            </a:r>
            <a:r>
              <a:rPr lang="en-GB" dirty="0" err="1"/>
              <a:t>resectable</a:t>
            </a:r>
            <a:r>
              <a:rPr lang="en-GB" dirty="0"/>
              <a:t> </a:t>
            </a:r>
          </a:p>
          <a:p>
            <a:pPr lvl="3"/>
            <a:r>
              <a:rPr lang="en-GB" dirty="0"/>
              <a:t>Other – </a:t>
            </a:r>
            <a:r>
              <a:rPr lang="en-GB" dirty="0" err="1"/>
              <a:t>oligodroglioma</a:t>
            </a:r>
            <a:r>
              <a:rPr lang="en-GB" dirty="0"/>
              <a:t>, </a:t>
            </a:r>
            <a:r>
              <a:rPr lang="en-GB" dirty="0" err="1"/>
              <a:t>ependymoma</a:t>
            </a:r>
            <a:endParaRPr lang="en-GB" dirty="0"/>
          </a:p>
          <a:p>
            <a:pPr lvl="2"/>
            <a:r>
              <a:rPr lang="en-GB" dirty="0"/>
              <a:t>Non-glial cell origin </a:t>
            </a:r>
          </a:p>
          <a:p>
            <a:pPr lvl="3"/>
            <a:r>
              <a:rPr lang="en-GB" dirty="0" err="1"/>
              <a:t>Meningiomas</a:t>
            </a:r>
            <a:r>
              <a:rPr lang="en-GB" dirty="0"/>
              <a:t> – slow growing, can be resected </a:t>
            </a:r>
          </a:p>
          <a:p>
            <a:pPr lvl="3"/>
            <a:r>
              <a:rPr lang="en-GB" dirty="0"/>
              <a:t>Pituitary tumours</a:t>
            </a:r>
          </a:p>
          <a:p>
            <a:pPr lvl="3"/>
            <a:r>
              <a:rPr lang="en-GB" dirty="0"/>
              <a:t>Other (germ cell, </a:t>
            </a:r>
            <a:r>
              <a:rPr lang="en-GB" dirty="0" err="1"/>
              <a:t>schwannoma</a:t>
            </a:r>
            <a:r>
              <a:rPr lang="en-GB" dirty="0"/>
              <a:t>)</a:t>
            </a:r>
          </a:p>
          <a:p>
            <a:r>
              <a:rPr lang="en-GB" dirty="0"/>
              <a:t>S: progressive neurological deficit, raised ICP, seizure, sudden onset symptoms (if due to bleed)</a:t>
            </a:r>
          </a:p>
          <a:p>
            <a:r>
              <a:rPr lang="en-GB" dirty="0"/>
              <a:t>Ix: CT, MRI (more sensitive), stereotactic brain biopsy </a:t>
            </a:r>
          </a:p>
          <a:p>
            <a:r>
              <a:rPr lang="en-GB" dirty="0" err="1"/>
              <a:t>Tx</a:t>
            </a:r>
            <a:r>
              <a:rPr lang="en-GB" dirty="0"/>
              <a:t>: surgery (biopsy, </a:t>
            </a:r>
            <a:r>
              <a:rPr lang="en-GB" dirty="0" err="1"/>
              <a:t>debulking</a:t>
            </a:r>
            <a:r>
              <a:rPr lang="en-GB" dirty="0"/>
              <a:t> surgery is not curative), radiotherapy (adjuvant treatment for gliomas), stereotactic radiosurgery (for AVM, vestibular </a:t>
            </a:r>
            <a:r>
              <a:rPr lang="en-GB" dirty="0" err="1"/>
              <a:t>schwannoma</a:t>
            </a:r>
            <a:r>
              <a:rPr lang="en-GB" dirty="0"/>
              <a:t>, </a:t>
            </a:r>
            <a:r>
              <a:rPr lang="en-GB" dirty="0" err="1"/>
              <a:t>mets</a:t>
            </a:r>
            <a:r>
              <a:rPr lang="en-GB" dirty="0"/>
              <a:t>), adjuvant therapies (chemotherapy, steroids, anticonvulsants) </a:t>
            </a:r>
          </a:p>
        </p:txBody>
      </p:sp>
    </p:spTree>
    <p:extLst>
      <p:ext uri="{BB962C8B-B14F-4D97-AF65-F5344CB8AC3E}">
        <p14:creationId xmlns:p14="http://schemas.microsoft.com/office/powerpoint/2010/main" val="177909763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Pituitary disease/endocrine abnormalities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990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Lymph Drainage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Posterior half drains to occipital and posterior auricular nodes</a:t>
            </a:r>
          </a:p>
          <a:p>
            <a:r>
              <a:rPr lang="en-GB" dirty="0"/>
              <a:t>Anterior half drains to parotid nodes</a:t>
            </a:r>
          </a:p>
        </p:txBody>
      </p:sp>
    </p:spTree>
    <p:extLst>
      <p:ext uri="{BB962C8B-B14F-4D97-AF65-F5344CB8AC3E}">
        <p14:creationId xmlns:p14="http://schemas.microsoft.com/office/powerpoint/2010/main" val="135767268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https://www.bing.com/videos/search?q=pituitary+anatomy&amp;&amp;view=detail&amp;mid=AFC64D8C6124983A1138AFC64D8C6124983A1138&amp;&amp;FORM=VDRVRV</a:t>
            </a:r>
            <a:r>
              <a:rPr lang="en-GB" dirty="0"/>
              <a:t> </a:t>
            </a:r>
          </a:p>
          <a:p>
            <a:r>
              <a:rPr lang="en-GB" dirty="0"/>
              <a:t>?anatomy notes from finals!</a:t>
            </a:r>
          </a:p>
        </p:txBody>
      </p:sp>
    </p:spTree>
    <p:extLst>
      <p:ext uri="{BB962C8B-B14F-4D97-AF65-F5344CB8AC3E}">
        <p14:creationId xmlns:p14="http://schemas.microsoft.com/office/powerpoint/2010/main" val="40872064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 blood brain barrier in pituitary so hormones can be transported </a:t>
            </a:r>
          </a:p>
          <a:p>
            <a:r>
              <a:rPr lang="en-GB" dirty="0"/>
              <a:t>Anterior</a:t>
            </a:r>
          </a:p>
          <a:p>
            <a:pPr lvl="1"/>
            <a:r>
              <a:rPr lang="en-GB" dirty="0"/>
              <a:t>Controlled by hypothalamus via negative feedback loops/positive feedback loops </a:t>
            </a:r>
          </a:p>
          <a:p>
            <a:pPr lvl="1"/>
            <a:r>
              <a:rPr lang="en-GB" dirty="0"/>
              <a:t>SEE FINALS DIAGRAM</a:t>
            </a:r>
          </a:p>
        </p:txBody>
      </p:sp>
    </p:spTree>
    <p:extLst>
      <p:ext uri="{BB962C8B-B14F-4D97-AF65-F5344CB8AC3E}">
        <p14:creationId xmlns:p14="http://schemas.microsoft.com/office/powerpoint/2010/main" val="291818725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Pituitary Tumours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MDT approach </a:t>
            </a:r>
          </a:p>
          <a:p>
            <a:r>
              <a:rPr lang="en-GB" dirty="0"/>
              <a:t>Classification: </a:t>
            </a:r>
          </a:p>
          <a:p>
            <a:pPr lvl="1"/>
            <a:r>
              <a:rPr lang="en-GB" dirty="0"/>
              <a:t>Functional </a:t>
            </a:r>
          </a:p>
          <a:p>
            <a:pPr lvl="2"/>
            <a:r>
              <a:rPr lang="en-GB" dirty="0"/>
              <a:t>Secrete hormones and symptoms are due to hormone production</a:t>
            </a:r>
          </a:p>
          <a:p>
            <a:pPr lvl="1"/>
            <a:r>
              <a:rPr lang="en-GB" dirty="0"/>
              <a:t>Non-functional </a:t>
            </a:r>
          </a:p>
          <a:p>
            <a:pPr lvl="2"/>
            <a:r>
              <a:rPr lang="en-GB" dirty="0"/>
              <a:t>No hormone secretion and present with local symptoms (visual field defect, headache, CN </a:t>
            </a:r>
            <a:r>
              <a:rPr lang="en-GB" dirty="0" err="1"/>
              <a:t>plasy</a:t>
            </a:r>
            <a:r>
              <a:rPr lang="en-GB" dirty="0"/>
              <a:t>)</a:t>
            </a:r>
          </a:p>
          <a:p>
            <a:r>
              <a:rPr lang="en-GB" dirty="0"/>
              <a:t>Ix: endocrine testing, MRI</a:t>
            </a:r>
          </a:p>
          <a:p>
            <a:r>
              <a:rPr lang="en-GB" dirty="0" err="1"/>
              <a:t>Tx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Surgery – trans-</a:t>
            </a:r>
            <a:r>
              <a:rPr lang="en-GB" dirty="0" err="1"/>
              <a:t>sphenodial</a:t>
            </a:r>
            <a:r>
              <a:rPr lang="en-GB" dirty="0"/>
              <a:t> approach to </a:t>
            </a:r>
            <a:r>
              <a:rPr lang="en-GB" dirty="0" err="1"/>
              <a:t>sella</a:t>
            </a:r>
            <a:r>
              <a:rPr lang="en-GB" dirty="0"/>
              <a:t> </a:t>
            </a:r>
          </a:p>
          <a:p>
            <a:pPr lvl="2"/>
            <a:r>
              <a:rPr lang="en-GB" dirty="0"/>
              <a:t>Risk of CSF leak, hydrocephalus</a:t>
            </a:r>
          </a:p>
          <a:p>
            <a:pPr lvl="1"/>
            <a:r>
              <a:rPr lang="en-GB" dirty="0"/>
              <a:t>Medical (</a:t>
            </a:r>
            <a:r>
              <a:rPr lang="en-GB" dirty="0" err="1"/>
              <a:t>prolactinomas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Radiotherapy (if tumour recurrence after surgery) </a:t>
            </a:r>
          </a:p>
        </p:txBody>
      </p:sp>
    </p:spTree>
    <p:extLst>
      <p:ext uri="{BB962C8B-B14F-4D97-AF65-F5344CB8AC3E}">
        <p14:creationId xmlns:p14="http://schemas.microsoft.com/office/powerpoint/2010/main" val="55566713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Pituitary Apoplexy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Due to bleed in </a:t>
            </a:r>
            <a:r>
              <a:rPr lang="en-GB" dirty="0" err="1"/>
              <a:t>sella</a:t>
            </a:r>
            <a:r>
              <a:rPr lang="en-GB" dirty="0"/>
              <a:t> into pre-existing tumour</a:t>
            </a:r>
          </a:p>
          <a:p>
            <a:r>
              <a:rPr lang="en-GB" dirty="0"/>
              <a:t>S: sudden onset headache, deterioration in conscious level, acute </a:t>
            </a:r>
            <a:r>
              <a:rPr lang="en-GB" dirty="0" err="1"/>
              <a:t>addisonian</a:t>
            </a:r>
            <a:r>
              <a:rPr lang="en-GB" dirty="0"/>
              <a:t> crisis</a:t>
            </a:r>
          </a:p>
          <a:p>
            <a:r>
              <a:rPr lang="en-GB" dirty="0"/>
              <a:t>Acute surgery needed if rapid deterioration </a:t>
            </a:r>
          </a:p>
        </p:txBody>
      </p:sp>
    </p:spTree>
    <p:extLst>
      <p:ext uri="{BB962C8B-B14F-4D97-AF65-F5344CB8AC3E}">
        <p14:creationId xmlns:p14="http://schemas.microsoft.com/office/powerpoint/2010/main" val="383856836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conditions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69998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Endocrine Abnormalities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SIADH</a:t>
            </a:r>
          </a:p>
          <a:p>
            <a:pPr lvl="1"/>
            <a:r>
              <a:rPr lang="en-GB" dirty="0"/>
              <a:t>Linked to raised ICP, bronchogenic tumours</a:t>
            </a:r>
          </a:p>
          <a:p>
            <a:pPr lvl="1"/>
            <a:r>
              <a:rPr lang="en-GB" dirty="0"/>
              <a:t>S: confusion, N+V, </a:t>
            </a:r>
            <a:r>
              <a:rPr lang="en-GB" dirty="0" err="1"/>
              <a:t>hyponatreamia</a:t>
            </a:r>
            <a:r>
              <a:rPr lang="en-GB" dirty="0"/>
              <a:t>, concentrated urine, </a:t>
            </a:r>
            <a:r>
              <a:rPr lang="en-GB" dirty="0" err="1"/>
              <a:t>hypervolaemia</a:t>
            </a:r>
            <a:endParaRPr lang="en-GB" dirty="0"/>
          </a:p>
          <a:p>
            <a:pPr lvl="1"/>
            <a:r>
              <a:rPr lang="en-GB" dirty="0"/>
              <a:t>T: fluid restrict, monitor sodium </a:t>
            </a:r>
          </a:p>
          <a:p>
            <a:r>
              <a:rPr lang="en-GB" dirty="0"/>
              <a:t>Diabetes Insipidus</a:t>
            </a:r>
          </a:p>
          <a:p>
            <a:pPr lvl="1"/>
            <a:r>
              <a:rPr lang="en-GB" dirty="0"/>
              <a:t>Types</a:t>
            </a:r>
          </a:p>
          <a:p>
            <a:pPr lvl="2"/>
            <a:r>
              <a:rPr lang="en-GB" dirty="0"/>
              <a:t>Central – ADH low</a:t>
            </a:r>
          </a:p>
          <a:p>
            <a:pPr lvl="2"/>
            <a:r>
              <a:rPr lang="en-GB" dirty="0"/>
              <a:t>Neurogenic – ADH normal/high</a:t>
            </a:r>
          </a:p>
          <a:p>
            <a:pPr lvl="1"/>
            <a:r>
              <a:rPr lang="en-GB" dirty="0"/>
              <a:t>S: hypernatremia, high serum osmolality, large output of dilute urine, thirst</a:t>
            </a:r>
          </a:p>
          <a:p>
            <a:pPr lvl="1"/>
            <a:r>
              <a:rPr lang="en-GB" dirty="0" err="1"/>
              <a:t>Tx</a:t>
            </a:r>
            <a:r>
              <a:rPr lang="en-GB" dirty="0"/>
              <a:t>: SC </a:t>
            </a:r>
            <a:r>
              <a:rPr lang="en-GB" dirty="0" err="1"/>
              <a:t>desmopressin</a:t>
            </a:r>
            <a:r>
              <a:rPr lang="en-GB" dirty="0"/>
              <a:t>, hypotonic fluid </a:t>
            </a:r>
          </a:p>
        </p:txBody>
      </p:sp>
    </p:spTree>
    <p:extLst>
      <p:ext uri="{BB962C8B-B14F-4D97-AF65-F5344CB8AC3E}">
        <p14:creationId xmlns:p14="http://schemas.microsoft.com/office/powerpoint/2010/main" val="377633459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Hydrocephalus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44824"/>
            <a:ext cx="7200900" cy="4454624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Can be acute/chronic </a:t>
            </a:r>
          </a:p>
          <a:p>
            <a:r>
              <a:rPr lang="en-GB" dirty="0"/>
              <a:t>Causes – acquired (post-meningitis, post SAH, SOL obstructing CSF)</a:t>
            </a:r>
          </a:p>
          <a:p>
            <a:r>
              <a:rPr lang="en-GB" dirty="0"/>
              <a:t>Types:</a:t>
            </a:r>
          </a:p>
          <a:p>
            <a:pPr lvl="1"/>
            <a:r>
              <a:rPr lang="en-GB" dirty="0"/>
              <a:t>Communicating – CSF resorption is slowed at arachnoid granulations (secondary to SAH), all CSF spaces increase in volume</a:t>
            </a:r>
          </a:p>
          <a:p>
            <a:pPr lvl="1"/>
            <a:r>
              <a:rPr lang="en-GB" dirty="0"/>
              <a:t>Non-communicating – block to CSF flow proximal to arachnoid granulations</a:t>
            </a:r>
          </a:p>
          <a:p>
            <a:pPr lvl="1"/>
            <a:r>
              <a:rPr lang="en-GB" dirty="0"/>
              <a:t>Normal pressure – dementia + gait dyspraxia + incontinence  </a:t>
            </a:r>
          </a:p>
          <a:p>
            <a:r>
              <a:rPr lang="en-GB" dirty="0"/>
              <a:t>S: raised ICP</a:t>
            </a:r>
          </a:p>
          <a:p>
            <a:r>
              <a:rPr lang="en-GB" dirty="0"/>
              <a:t>Ix: CT (to determine type)</a:t>
            </a:r>
          </a:p>
          <a:p>
            <a:r>
              <a:rPr lang="en-GB" dirty="0" err="1"/>
              <a:t>Tx</a:t>
            </a:r>
            <a:r>
              <a:rPr lang="en-GB" dirty="0"/>
              <a:t>: Communicating (LUMBAR PUNCTURE), non-communicating (LP CAN CAUSE CONING AND DEATH)</a:t>
            </a:r>
          </a:p>
          <a:p>
            <a:pPr lvl="1"/>
            <a:r>
              <a:rPr lang="en-GB" dirty="0"/>
              <a:t>Surgery</a:t>
            </a:r>
          </a:p>
          <a:p>
            <a:pPr lvl="2"/>
            <a:r>
              <a:rPr lang="en-GB" dirty="0"/>
              <a:t>External ventricular drain – for acute; burr hole</a:t>
            </a:r>
          </a:p>
          <a:p>
            <a:pPr lvl="2"/>
            <a:r>
              <a:rPr lang="en-GB" dirty="0"/>
              <a:t>VP shunt – risk of infection/blockage</a:t>
            </a:r>
          </a:p>
          <a:p>
            <a:pPr lvl="2"/>
            <a:r>
              <a:rPr lang="en-GB" dirty="0"/>
              <a:t>Third </a:t>
            </a:r>
            <a:r>
              <a:rPr lang="en-GB" dirty="0" err="1"/>
              <a:t>ventriculostomy</a:t>
            </a:r>
            <a:r>
              <a:rPr lang="en-GB" dirty="0"/>
              <a:t> – for non-communicating </a:t>
            </a:r>
          </a:p>
        </p:txBody>
      </p:sp>
    </p:spTree>
    <p:extLst>
      <p:ext uri="{BB962C8B-B14F-4D97-AF65-F5344CB8AC3E}">
        <p14:creationId xmlns:p14="http://schemas.microsoft.com/office/powerpoint/2010/main" val="177015004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Surgical CNS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Cerebral abscess </a:t>
            </a:r>
          </a:p>
          <a:p>
            <a:pPr lvl="1"/>
            <a:r>
              <a:rPr lang="en-GB" dirty="0"/>
              <a:t>Source of infection</a:t>
            </a:r>
          </a:p>
          <a:p>
            <a:pPr lvl="2"/>
            <a:r>
              <a:rPr lang="en-GB" dirty="0"/>
              <a:t>Haematogenous spread – bronchiectasis, endocarditis, dental abscess</a:t>
            </a:r>
          </a:p>
          <a:p>
            <a:pPr lvl="2"/>
            <a:r>
              <a:rPr lang="en-GB" dirty="0"/>
              <a:t>Local spread – middle ear infection, frontal sinusitis</a:t>
            </a:r>
          </a:p>
          <a:p>
            <a:pPr lvl="1"/>
            <a:r>
              <a:rPr lang="en-GB" dirty="0"/>
              <a:t>Pathogens</a:t>
            </a:r>
          </a:p>
          <a:p>
            <a:pPr lvl="2"/>
            <a:r>
              <a:rPr lang="en-GB" dirty="0"/>
              <a:t>Streptococci</a:t>
            </a:r>
          </a:p>
          <a:p>
            <a:pPr lvl="2"/>
            <a:r>
              <a:rPr lang="en-GB" dirty="0"/>
              <a:t>Atypical in immunocompromised (toxoplasma)</a:t>
            </a:r>
          </a:p>
          <a:p>
            <a:pPr lvl="1"/>
            <a:r>
              <a:rPr lang="en-GB" dirty="0"/>
              <a:t>S: raised ICP, seizure, focal neurology</a:t>
            </a:r>
          </a:p>
          <a:p>
            <a:pPr lvl="1"/>
            <a:r>
              <a:rPr lang="en-GB" dirty="0" err="1"/>
              <a:t>Tx</a:t>
            </a:r>
            <a:r>
              <a:rPr lang="en-GB" dirty="0"/>
              <a:t>: needle drainage, </a:t>
            </a:r>
            <a:r>
              <a:rPr lang="en-GB" dirty="0" err="1"/>
              <a:t>abx</a:t>
            </a:r>
            <a:endParaRPr lang="en-GB" dirty="0"/>
          </a:p>
          <a:p>
            <a:pPr lvl="1"/>
            <a:r>
              <a:rPr lang="en-GB" dirty="0"/>
              <a:t>Prognosis: low mortality, high morbidity (epilepsy) </a:t>
            </a:r>
          </a:p>
          <a:p>
            <a:r>
              <a:rPr lang="en-GB" dirty="0"/>
              <a:t>Subdural empyema</a:t>
            </a:r>
          </a:p>
          <a:p>
            <a:pPr lvl="1"/>
            <a:r>
              <a:rPr lang="en-GB" dirty="0"/>
              <a:t>Local spread from paranasal sinus</a:t>
            </a:r>
          </a:p>
          <a:p>
            <a:pPr lvl="1"/>
            <a:r>
              <a:rPr lang="en-GB" dirty="0"/>
              <a:t>Requires surgical drainage (Burr hole </a:t>
            </a:r>
            <a:r>
              <a:rPr lang="en-GB"/>
              <a:t>or craniotomy)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2701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brain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189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micusvisualsolutions.com/obrasky/05004_01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37" y="0"/>
            <a:ext cx="887505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5590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Forebrain</a:t>
            </a:r>
          </a:p>
          <a:p>
            <a:pPr lvl="1"/>
            <a:r>
              <a:rPr lang="en-GB" dirty="0"/>
              <a:t>Cerebrum</a:t>
            </a:r>
          </a:p>
          <a:p>
            <a:pPr lvl="1"/>
            <a:r>
              <a:rPr lang="en-GB" dirty="0"/>
              <a:t>Diencephalon (thalamus and hypothalamus) – 3</a:t>
            </a:r>
            <a:r>
              <a:rPr lang="en-GB" baseline="30000" dirty="0"/>
              <a:t>rd</a:t>
            </a:r>
            <a:r>
              <a:rPr lang="en-GB" dirty="0"/>
              <a:t> ventricle</a:t>
            </a:r>
          </a:p>
          <a:p>
            <a:r>
              <a:rPr lang="en-GB" dirty="0"/>
              <a:t>Midbrain</a:t>
            </a:r>
          </a:p>
          <a:p>
            <a:pPr lvl="1"/>
            <a:r>
              <a:rPr lang="en-GB" dirty="0"/>
              <a:t>Cerebral peduncles (substantia </a:t>
            </a:r>
            <a:r>
              <a:rPr lang="en-GB" dirty="0" err="1"/>
              <a:t>nigra</a:t>
            </a:r>
            <a:r>
              <a:rPr lang="en-GB" dirty="0"/>
              <a:t> and tegmentum)</a:t>
            </a:r>
          </a:p>
          <a:p>
            <a:pPr lvl="1"/>
            <a:r>
              <a:rPr lang="en-GB" dirty="0"/>
              <a:t>Tectum </a:t>
            </a:r>
          </a:p>
          <a:p>
            <a:r>
              <a:rPr lang="en-GB" dirty="0"/>
              <a:t>Hindbrain – 4</a:t>
            </a:r>
            <a:r>
              <a:rPr lang="en-GB" baseline="30000" dirty="0"/>
              <a:t>th</a:t>
            </a:r>
            <a:r>
              <a:rPr lang="en-GB" dirty="0"/>
              <a:t> ventricle</a:t>
            </a:r>
          </a:p>
          <a:p>
            <a:pPr lvl="1"/>
            <a:r>
              <a:rPr lang="en-GB" dirty="0"/>
              <a:t>Cerebellum</a:t>
            </a:r>
          </a:p>
          <a:p>
            <a:pPr lvl="1"/>
            <a:r>
              <a:rPr lang="en-GB" dirty="0"/>
              <a:t>PONS – CN nuclei </a:t>
            </a:r>
          </a:p>
          <a:p>
            <a:pPr lvl="1"/>
            <a:r>
              <a:rPr lang="en-GB" dirty="0"/>
              <a:t>Medulla – connects PONS to spinal cord, decussation of nerve fibres (switch sides)</a:t>
            </a:r>
          </a:p>
          <a:p>
            <a:r>
              <a:rPr lang="en-GB" dirty="0"/>
              <a:t>Brainstem = midbrain and hindbrain</a:t>
            </a:r>
          </a:p>
        </p:txBody>
      </p:sp>
      <p:pic>
        <p:nvPicPr>
          <p:cNvPr id="124930" name="Picture 2" descr="http://t2.gstatic.com/images?q=tbn:ANd9GcTxZRIKn79c4ucFSOdcUtpLzVTWybxuynAiM8v9YdmuLbXmF14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16632"/>
            <a:ext cx="2257425" cy="202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3477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Cerebrum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Also known as cortex</a:t>
            </a:r>
          </a:p>
          <a:p>
            <a:r>
              <a:rPr lang="en-GB" dirty="0"/>
              <a:t>Divided into lobes (see next slide)</a:t>
            </a:r>
          </a:p>
          <a:p>
            <a:r>
              <a:rPr lang="en-GB" dirty="0"/>
              <a:t>Has large surface area</a:t>
            </a:r>
          </a:p>
          <a:p>
            <a:r>
              <a:rPr lang="en-GB" dirty="0"/>
              <a:t>Deep fissure splits cerebrum into 2 hemispheres (right and left)</a:t>
            </a:r>
          </a:p>
          <a:p>
            <a:pPr lvl="1"/>
            <a:r>
              <a:rPr lang="en-GB" dirty="0"/>
              <a:t>Medial longitudinal fissure</a:t>
            </a:r>
          </a:p>
          <a:p>
            <a:r>
              <a:rPr lang="en-GB" dirty="0"/>
              <a:t>Corpus </a:t>
            </a:r>
            <a:r>
              <a:rPr lang="en-GB" dirty="0" err="1"/>
              <a:t>callosum</a:t>
            </a:r>
            <a:r>
              <a:rPr lang="en-GB" dirty="0"/>
              <a:t> connects two hemispheres</a:t>
            </a:r>
          </a:p>
          <a:p>
            <a:pPr lvl="1"/>
            <a:r>
              <a:rPr lang="en-GB" dirty="0"/>
              <a:t>Bundle of axons</a:t>
            </a:r>
          </a:p>
        </p:txBody>
      </p:sp>
      <p:pic>
        <p:nvPicPr>
          <p:cNvPr id="129026" name="Picture 2" descr="http://upload.wikimedia.org/wikipedia/commons/1/12/Longitudinal_fissure_of_cerebr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11646"/>
            <a:ext cx="2381250" cy="238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910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493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Lobes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Frontal</a:t>
            </a:r>
          </a:p>
          <a:p>
            <a:pPr lvl="1"/>
            <a:r>
              <a:rPr lang="en-GB" dirty="0"/>
              <a:t>Reasoning, planning, parts of speech, movement, emotions, problem solving</a:t>
            </a:r>
          </a:p>
          <a:p>
            <a:r>
              <a:rPr lang="en-GB" dirty="0"/>
              <a:t>Parietal</a:t>
            </a:r>
          </a:p>
          <a:p>
            <a:pPr lvl="1"/>
            <a:r>
              <a:rPr lang="en-GB" dirty="0"/>
              <a:t>Movement, orientation, recognition, perception of stimuli</a:t>
            </a:r>
          </a:p>
          <a:p>
            <a:r>
              <a:rPr lang="en-GB" dirty="0"/>
              <a:t>Occipital</a:t>
            </a:r>
          </a:p>
          <a:p>
            <a:pPr lvl="1"/>
            <a:r>
              <a:rPr lang="en-GB" dirty="0"/>
              <a:t>Visual processing</a:t>
            </a:r>
          </a:p>
          <a:p>
            <a:r>
              <a:rPr lang="en-GB" dirty="0"/>
              <a:t>Temporal</a:t>
            </a:r>
          </a:p>
          <a:p>
            <a:pPr lvl="1"/>
            <a:r>
              <a:rPr lang="en-GB" dirty="0"/>
              <a:t>Perception and recognition of auditory stimuli, memory and speech</a:t>
            </a:r>
          </a:p>
        </p:txBody>
      </p:sp>
      <p:pic>
        <p:nvPicPr>
          <p:cNvPr id="2050" name="Picture 2" descr="http://www.brainhealthandpuzzles.com/images/labeled_diagram_human_br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132856"/>
            <a:ext cx="4191000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5506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Cerebellum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84784"/>
            <a:ext cx="7200900" cy="4382616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Motor control and some cognitive functions</a:t>
            </a:r>
          </a:p>
          <a:p>
            <a:pPr lvl="1"/>
            <a:r>
              <a:rPr lang="en-GB" dirty="0"/>
              <a:t>Doesn’t initiate movement but fine tunes signal</a:t>
            </a:r>
          </a:p>
          <a:p>
            <a:r>
              <a:rPr lang="en-GB" dirty="0"/>
              <a:t>Input</a:t>
            </a:r>
          </a:p>
          <a:p>
            <a:pPr lvl="1"/>
            <a:r>
              <a:rPr lang="en-GB" dirty="0"/>
              <a:t>Sensory fibres from spinal cord</a:t>
            </a:r>
          </a:p>
          <a:p>
            <a:pPr lvl="1"/>
            <a:r>
              <a:rPr lang="en-GB" dirty="0"/>
              <a:t>Other areas of brain</a:t>
            </a:r>
          </a:p>
          <a:p>
            <a:r>
              <a:rPr lang="en-GB" dirty="0"/>
              <a:t>Damage results in fine motor problems</a:t>
            </a:r>
          </a:p>
          <a:p>
            <a:r>
              <a:rPr lang="en-GB" dirty="0"/>
              <a:t>PONS in front of cerebellum</a:t>
            </a:r>
          </a:p>
          <a:p>
            <a:r>
              <a:rPr lang="en-GB" dirty="0"/>
              <a:t>Separated from cerebrum by </a:t>
            </a:r>
            <a:r>
              <a:rPr lang="en-GB" dirty="0" err="1"/>
              <a:t>dura</a:t>
            </a:r>
            <a:r>
              <a:rPr lang="en-GB" dirty="0"/>
              <a:t> mater</a:t>
            </a:r>
          </a:p>
          <a:p>
            <a:r>
              <a:rPr lang="en-GB" dirty="0"/>
              <a:t>Features</a:t>
            </a:r>
          </a:p>
          <a:p>
            <a:pPr lvl="1"/>
            <a:r>
              <a:rPr lang="en-GB" dirty="0"/>
              <a:t>Cortex – grey matter</a:t>
            </a:r>
          </a:p>
          <a:p>
            <a:pPr lvl="1"/>
            <a:r>
              <a:rPr lang="en-GB" dirty="0"/>
              <a:t>White matter contained deep nuclei</a:t>
            </a:r>
          </a:p>
          <a:p>
            <a:pPr lvl="1"/>
            <a:r>
              <a:rPr lang="en-GB" dirty="0"/>
              <a:t>Fluid filled ventricle</a:t>
            </a:r>
          </a:p>
          <a:p>
            <a:r>
              <a:rPr lang="en-GB" dirty="0"/>
              <a:t>Zones</a:t>
            </a:r>
          </a:p>
          <a:p>
            <a:pPr lvl="1"/>
            <a:r>
              <a:rPr lang="en-GB" dirty="0"/>
              <a:t>2 hemispheres</a:t>
            </a:r>
          </a:p>
          <a:p>
            <a:pPr lvl="1"/>
            <a:r>
              <a:rPr lang="en-GB" dirty="0"/>
              <a:t>Midline zone - </a:t>
            </a:r>
            <a:r>
              <a:rPr lang="en-GB" dirty="0" err="1"/>
              <a:t>vermis</a:t>
            </a:r>
            <a:endParaRPr lang="en-GB" dirty="0"/>
          </a:p>
        </p:txBody>
      </p:sp>
      <p:pic>
        <p:nvPicPr>
          <p:cNvPr id="9218" name="Picture 2" descr="File:CerebellumDi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293096"/>
            <a:ext cx="2974323" cy="2074591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23250" t="39000" r="46481" b="18672"/>
          <a:stretch>
            <a:fillRect/>
          </a:stretch>
        </p:blipFill>
        <p:spPr bwMode="auto">
          <a:xfrm>
            <a:off x="5940152" y="764704"/>
            <a:ext cx="295232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1630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Limbic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807" y="1638300"/>
            <a:ext cx="7200900" cy="3581400"/>
          </a:xfrm>
        </p:spPr>
        <p:txBody>
          <a:bodyPr/>
          <a:lstStyle/>
          <a:p>
            <a:r>
              <a:rPr lang="en-GB" dirty="0"/>
              <a:t>On both sides of thalamus underneath cerebrum</a:t>
            </a:r>
          </a:p>
          <a:p>
            <a:endParaRPr lang="en-GB" dirty="0"/>
          </a:p>
        </p:txBody>
      </p:sp>
      <p:pic>
        <p:nvPicPr>
          <p:cNvPr id="8194" name="Picture 2" descr="Brain limbicsys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407544"/>
            <a:ext cx="3384376" cy="4450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8471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Brain 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Posterior aspect of brain</a:t>
            </a:r>
          </a:p>
          <a:p>
            <a:r>
              <a:rPr lang="en-GB" dirty="0"/>
              <a:t>Continuous with spinal cord</a:t>
            </a:r>
          </a:p>
          <a:p>
            <a:r>
              <a:rPr lang="en-GB" dirty="0"/>
              <a:t>Includes:</a:t>
            </a:r>
          </a:p>
          <a:p>
            <a:pPr lvl="1"/>
            <a:r>
              <a:rPr lang="en-GB" dirty="0"/>
              <a:t>Medulla oblongata</a:t>
            </a:r>
          </a:p>
          <a:p>
            <a:pPr lvl="1"/>
            <a:r>
              <a:rPr lang="en-GB" dirty="0"/>
              <a:t>PONS</a:t>
            </a:r>
          </a:p>
          <a:p>
            <a:pPr lvl="1"/>
            <a:r>
              <a:rPr lang="en-GB" dirty="0"/>
              <a:t>Midbrain </a:t>
            </a:r>
          </a:p>
          <a:p>
            <a:r>
              <a:rPr lang="en-GB" dirty="0"/>
              <a:t>Motor and sensory stimulation to head/neck</a:t>
            </a:r>
          </a:p>
          <a:p>
            <a:pPr lvl="1"/>
            <a:r>
              <a:rPr lang="en-GB" dirty="0"/>
              <a:t>Via cranial nerves</a:t>
            </a:r>
          </a:p>
        </p:txBody>
      </p:sp>
    </p:spTree>
    <p:extLst>
      <p:ext uri="{BB962C8B-B14F-4D97-AF65-F5344CB8AC3E}">
        <p14:creationId xmlns:p14="http://schemas.microsoft.com/office/powerpoint/2010/main" val="389476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instruct.uwo.ca/anatomy/530/ratbs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908720"/>
            <a:ext cx="3971925" cy="5105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8935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web.uni-plovdiv.bg/stu1104541018/docs/res/anatomy_atlas_-_Patrick_W._Tank/7%20-%20The%20Head%20and%20Neck_files/C7FF55.jpg"/>
          <p:cNvPicPr>
            <a:picLocks noChangeAspect="1" noChangeArrowheads="1"/>
          </p:cNvPicPr>
          <p:nvPr/>
        </p:nvPicPr>
        <p:blipFill>
          <a:blip r:embed="rId2" cstate="print"/>
          <a:srcRect t="50268"/>
          <a:stretch>
            <a:fillRect/>
          </a:stretch>
        </p:blipFill>
        <p:spPr bwMode="auto">
          <a:xfrm>
            <a:off x="35497" y="38766"/>
            <a:ext cx="5400600" cy="3462242"/>
          </a:xfrm>
          <a:prstGeom prst="rect">
            <a:avLst/>
          </a:prstGeom>
          <a:noFill/>
        </p:spPr>
      </p:pic>
      <p:pic>
        <p:nvPicPr>
          <p:cNvPr id="134148" name="Picture 4" descr="http://web.uni-plovdiv.bg/stu1104541018/docs/res/anatomy_atlas_-_Patrick_W._Tank/7%20-%20The%20Head%20and%20Neck_files/C7FF55.jpg"/>
          <p:cNvPicPr>
            <a:picLocks noChangeAspect="1" noChangeArrowheads="1"/>
          </p:cNvPicPr>
          <p:nvPr/>
        </p:nvPicPr>
        <p:blipFill>
          <a:blip r:embed="rId2" cstate="print"/>
          <a:srcRect b="49732"/>
          <a:stretch>
            <a:fillRect/>
          </a:stretch>
        </p:blipFill>
        <p:spPr bwMode="auto">
          <a:xfrm>
            <a:off x="3851920" y="3428780"/>
            <a:ext cx="5292080" cy="3429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0474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apbrwww5.apsu.edu/thompsonj/Anatomy%20&amp;%20Physiology/2010/2010%20Exam%20Reviews/Exam%204%20Review/12-15ab_BrainS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20000" cy="546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676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Meninges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158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://training.seer.cancer.gov/images/brain/menin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49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5266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84784"/>
            <a:ext cx="7200900" cy="4382616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From brain to skull</a:t>
            </a:r>
          </a:p>
          <a:p>
            <a:r>
              <a:rPr lang="en-GB" b="1" dirty="0"/>
              <a:t>P</a:t>
            </a:r>
            <a:r>
              <a:rPr lang="en-GB" dirty="0"/>
              <a:t>ia mater </a:t>
            </a:r>
          </a:p>
          <a:p>
            <a:pPr lvl="1"/>
            <a:r>
              <a:rPr lang="en-GB" dirty="0"/>
              <a:t>sits on brain</a:t>
            </a:r>
          </a:p>
          <a:p>
            <a:pPr lvl="1"/>
            <a:r>
              <a:rPr lang="en-GB" dirty="0"/>
              <a:t>Very vascular</a:t>
            </a:r>
          </a:p>
          <a:p>
            <a:r>
              <a:rPr lang="en-GB" dirty="0"/>
              <a:t>Subarachnoid space – contains arteries and veins</a:t>
            </a:r>
          </a:p>
          <a:p>
            <a:r>
              <a:rPr lang="en-GB" b="1" dirty="0"/>
              <a:t>A</a:t>
            </a:r>
            <a:r>
              <a:rPr lang="en-GB" dirty="0"/>
              <a:t>rachnoid mater</a:t>
            </a:r>
          </a:p>
          <a:p>
            <a:pPr lvl="1"/>
            <a:r>
              <a:rPr lang="en-GB" dirty="0"/>
              <a:t>Villi project to empty CSF into circulation</a:t>
            </a:r>
          </a:p>
          <a:p>
            <a:r>
              <a:rPr lang="en-GB" dirty="0"/>
              <a:t>Subdural space – contains veins</a:t>
            </a:r>
          </a:p>
          <a:p>
            <a:r>
              <a:rPr lang="en-GB" b="1" dirty="0"/>
              <a:t>D</a:t>
            </a:r>
            <a:r>
              <a:rPr lang="en-GB" dirty="0"/>
              <a:t>ura mater</a:t>
            </a:r>
          </a:p>
          <a:p>
            <a:pPr lvl="1"/>
            <a:r>
              <a:rPr lang="en-GB" dirty="0"/>
              <a:t>Venous sinuses</a:t>
            </a:r>
          </a:p>
          <a:p>
            <a:pPr lvl="1"/>
            <a:r>
              <a:rPr lang="en-GB" dirty="0"/>
              <a:t>Forms 2 reflections (</a:t>
            </a:r>
            <a:r>
              <a:rPr lang="en-GB" dirty="0" err="1"/>
              <a:t>dural</a:t>
            </a:r>
            <a:r>
              <a:rPr lang="en-GB" dirty="0"/>
              <a:t> folds) – </a:t>
            </a:r>
            <a:r>
              <a:rPr lang="en-GB" dirty="0" err="1"/>
              <a:t>falx</a:t>
            </a:r>
            <a:r>
              <a:rPr lang="en-GB" dirty="0"/>
              <a:t> </a:t>
            </a:r>
            <a:r>
              <a:rPr lang="en-GB" dirty="0" err="1"/>
              <a:t>cerebri</a:t>
            </a:r>
            <a:r>
              <a:rPr lang="en-GB" dirty="0"/>
              <a:t> and </a:t>
            </a:r>
            <a:r>
              <a:rPr lang="en-GB" dirty="0" err="1"/>
              <a:t>tentorium</a:t>
            </a:r>
            <a:r>
              <a:rPr lang="en-GB" dirty="0"/>
              <a:t> </a:t>
            </a:r>
            <a:r>
              <a:rPr lang="en-GB" dirty="0" err="1"/>
              <a:t>cerebelli</a:t>
            </a:r>
            <a:r>
              <a:rPr lang="en-GB" dirty="0"/>
              <a:t> and 2 infolds – </a:t>
            </a:r>
            <a:r>
              <a:rPr lang="en-GB" dirty="0" err="1"/>
              <a:t>falx</a:t>
            </a:r>
            <a:r>
              <a:rPr lang="en-GB" dirty="0"/>
              <a:t> </a:t>
            </a:r>
            <a:r>
              <a:rPr lang="en-GB" dirty="0" err="1"/>
              <a:t>cerebelli</a:t>
            </a:r>
            <a:r>
              <a:rPr lang="en-GB" dirty="0"/>
              <a:t> and </a:t>
            </a:r>
            <a:r>
              <a:rPr lang="en-GB" dirty="0" err="1"/>
              <a:t>sellar</a:t>
            </a:r>
            <a:r>
              <a:rPr lang="en-GB" dirty="0"/>
              <a:t> diaphragm</a:t>
            </a:r>
          </a:p>
          <a:p>
            <a:r>
              <a:rPr lang="en-GB" dirty="0" err="1"/>
              <a:t>Extradural</a:t>
            </a:r>
            <a:r>
              <a:rPr lang="en-GB" dirty="0"/>
              <a:t>/epidural space – contains arteries</a:t>
            </a:r>
          </a:p>
          <a:p>
            <a:pPr lvl="1"/>
            <a:r>
              <a:rPr lang="en-GB" dirty="0"/>
              <a:t>Location of haematomas</a:t>
            </a:r>
          </a:p>
          <a:p>
            <a:r>
              <a:rPr lang="en-GB" dirty="0" err="1"/>
              <a:t>Meningeal</a:t>
            </a:r>
            <a:r>
              <a:rPr lang="en-GB" dirty="0"/>
              <a:t> arteries lie on top of </a:t>
            </a:r>
            <a:r>
              <a:rPr lang="en-GB" dirty="0" err="1"/>
              <a:t>dura</a:t>
            </a:r>
            <a:r>
              <a:rPr lang="en-GB" dirty="0"/>
              <a:t> mater and beneath skull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28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elchclass.com/Anatomy/Bones/lateralsk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030143" cy="3154619"/>
          </a:xfrm>
          <a:prstGeom prst="rect">
            <a:avLst/>
          </a:prstGeom>
          <a:noFill/>
        </p:spPr>
      </p:pic>
      <p:pic>
        <p:nvPicPr>
          <p:cNvPr id="1028" name="Picture 4" descr="http://www.highlands.edu/academics/divisions/scipe/biology/faculty/harnden/2121/images/lateralsk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138382"/>
            <a:ext cx="4680520" cy="371961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27584" y="4221088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Suture lines limit extension of extradural haematomas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Thinnest part = site of middle meningeal </a:t>
            </a:r>
            <a:r>
              <a:rPr lang="en-GB"/>
              <a:t>artery (where </a:t>
            </a:r>
            <a:r>
              <a:rPr lang="en-GB" dirty="0"/>
              <a:t>extradural </a:t>
            </a:r>
            <a:r>
              <a:rPr lang="en-GB"/>
              <a:t>haematomas arise)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931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/>
        </p:nvSpPr>
        <p:spPr>
          <a:xfrm>
            <a:off x="1403648" y="2276872"/>
            <a:ext cx="1872208" cy="2808312"/>
          </a:xfrm>
          <a:prstGeom prst="arc">
            <a:avLst>
              <a:gd name="adj1" fmla="val 14047645"/>
              <a:gd name="adj2" fmla="val 2134452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c 4"/>
          <p:cNvSpPr/>
          <p:nvPr/>
        </p:nvSpPr>
        <p:spPr>
          <a:xfrm flipH="1">
            <a:off x="3428256" y="2276872"/>
            <a:ext cx="2007840" cy="2808312"/>
          </a:xfrm>
          <a:prstGeom prst="arc">
            <a:avLst>
              <a:gd name="adj1" fmla="val 14047645"/>
              <a:gd name="adj2" fmla="val 2134452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/>
          <p:cNvSpPr/>
          <p:nvPr/>
        </p:nvSpPr>
        <p:spPr>
          <a:xfrm>
            <a:off x="1115616" y="1988840"/>
            <a:ext cx="4464496" cy="792088"/>
          </a:xfrm>
          <a:prstGeom prst="arc">
            <a:avLst>
              <a:gd name="adj1" fmla="val 10861770"/>
              <a:gd name="adj2" fmla="val 16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2915816" y="2132855"/>
            <a:ext cx="936104" cy="7200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endCxn id="10" idx="2"/>
          </p:cNvCxnSpPr>
          <p:nvPr/>
        </p:nvCxnSpPr>
        <p:spPr>
          <a:xfrm flipH="1">
            <a:off x="3851920" y="1340768"/>
            <a:ext cx="2088232" cy="792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40152" y="105273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Sinus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580112" y="2276872"/>
            <a:ext cx="1368152" cy="144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48264" y="206084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6216" y="285293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Dura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148064" y="2708919"/>
            <a:ext cx="1296144" cy="2880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117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ttp://brainmind.com/images/falxcerebr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692696"/>
            <a:ext cx="6096000" cy="457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43808" y="551723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</a:t>
            </a:r>
            <a:r>
              <a:rPr lang="en-GB" dirty="0" err="1"/>
              <a:t>Tent’orium</a:t>
            </a:r>
            <a:r>
              <a:rPr lang="en-GB" dirty="0"/>
              <a:t> covers cerebellum</a:t>
            </a:r>
          </a:p>
        </p:txBody>
      </p:sp>
    </p:spTree>
    <p:extLst>
      <p:ext uri="{BB962C8B-B14F-4D97-AF65-F5344CB8AC3E}">
        <p14:creationId xmlns:p14="http://schemas.microsoft.com/office/powerpoint/2010/main" val="1695707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File:Sobo 1909 58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20688"/>
            <a:ext cx="7229475" cy="5705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9393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175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Circulation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Arteries to brain:</a:t>
            </a:r>
          </a:p>
          <a:p>
            <a:pPr lvl="1"/>
            <a:r>
              <a:rPr lang="en-GB" dirty="0"/>
              <a:t>Vertebral arteries</a:t>
            </a:r>
          </a:p>
          <a:p>
            <a:pPr lvl="2"/>
            <a:r>
              <a:rPr lang="en-GB" dirty="0"/>
              <a:t>From subclavian artery</a:t>
            </a:r>
          </a:p>
          <a:p>
            <a:pPr lvl="2"/>
            <a:r>
              <a:rPr lang="en-GB" dirty="0"/>
              <a:t>Passes through foramen magnum </a:t>
            </a:r>
          </a:p>
          <a:p>
            <a:pPr lvl="2"/>
            <a:r>
              <a:rPr lang="en-GB" dirty="0"/>
              <a:t>Branches: spinal arteries and posterior inferior cerebellar artery </a:t>
            </a:r>
          </a:p>
          <a:p>
            <a:pPr lvl="2"/>
            <a:r>
              <a:rPr lang="en-GB" dirty="0"/>
              <a:t>Join together to form basilar artery</a:t>
            </a:r>
          </a:p>
          <a:p>
            <a:pPr lvl="1"/>
            <a:r>
              <a:rPr lang="en-GB" dirty="0"/>
              <a:t>Internal carotid artery</a:t>
            </a:r>
          </a:p>
          <a:p>
            <a:pPr lvl="2"/>
            <a:r>
              <a:rPr lang="en-GB" dirty="0"/>
              <a:t>From common carotid</a:t>
            </a:r>
          </a:p>
          <a:p>
            <a:pPr lvl="2"/>
            <a:r>
              <a:rPr lang="en-GB" dirty="0"/>
              <a:t>Enters cavernous sinus </a:t>
            </a:r>
          </a:p>
          <a:p>
            <a:r>
              <a:rPr lang="en-GB" dirty="0"/>
              <a:t>Pathway from heart</a:t>
            </a:r>
          </a:p>
          <a:p>
            <a:pPr lvl="1"/>
            <a:r>
              <a:rPr lang="en-GB" dirty="0"/>
              <a:t>Aorta </a:t>
            </a:r>
            <a:r>
              <a:rPr lang="en-GB" dirty="0">
                <a:sym typeface="Wingdings" pitchFamily="2" charset="2"/>
              </a:rPr>
              <a:t> (bracheocephalic trunk)  common carotid artery  internal carotid artery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040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Vertebral Arteries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Arise from subclavian arteries</a:t>
            </a:r>
          </a:p>
          <a:p>
            <a:r>
              <a:rPr lang="en-GB" dirty="0"/>
              <a:t>Merge to form basilar artery which supplies blood to circle of </a:t>
            </a:r>
            <a:r>
              <a:rPr lang="en-GB" dirty="0" err="1"/>
              <a:t>willis</a:t>
            </a:r>
            <a:r>
              <a:rPr lang="en-GB" dirty="0"/>
              <a:t>, brainstem and cerebellum </a:t>
            </a:r>
          </a:p>
        </p:txBody>
      </p:sp>
    </p:spTree>
    <p:extLst>
      <p:ext uri="{BB962C8B-B14F-4D97-AF65-F5344CB8AC3E}">
        <p14:creationId xmlns:p14="http://schemas.microsoft.com/office/powerpoint/2010/main" val="1652608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Internal Carotid Arteries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Arise from common carotid arteries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211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upload.wikimedia.org/wikipedia/commons/thumb/2/2e/Circle_of_Willis_en.svg/250px-Circle_of_Willis_e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2656"/>
            <a:ext cx="3888432" cy="619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4770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Circle of Willis</a:t>
            </a:r>
          </a:p>
        </p:txBody>
      </p:sp>
      <p:pic>
        <p:nvPicPr>
          <p:cNvPr id="164866" name="Picture 2" descr="http://4.bp.blogspot.com/_ecZQA7v3KTw/TDqCN1AwtDI/AAAAAAAAACY/AAevBxK9pQA/s1600/BRA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72816"/>
            <a:ext cx="3384376" cy="3338796"/>
          </a:xfrm>
          <a:prstGeom prst="rect">
            <a:avLst/>
          </a:prstGeom>
          <a:noFill/>
        </p:spPr>
      </p:pic>
      <p:pic>
        <p:nvPicPr>
          <p:cNvPr id="164868" name="Picture 4" descr="http://www.nlm.nih.gov/medlineplus/ency/images/ency/fullsize/18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72816"/>
            <a:ext cx="3810000" cy="304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145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://vetsci.co.uk/wp-content/uploads/2010/02/blood-supply-from-the-circe-of-willi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4624"/>
            <a:ext cx="6552728" cy="6552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405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http://farm5.staticflickr.com/4147/4844496654_20023de8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836712"/>
            <a:ext cx="4762500" cy="3552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8564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://missinglink.ucsf.edu/lm/ids_104_cerebrovasc_neuropath/Case3/Case3Images/CerArtDistBlu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6667500" cy="4695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7848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://images.radiopaedia.org/images/11761/421efce6f9544168c354d08f094c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321450" cy="3240360"/>
          </a:xfrm>
          <a:prstGeom prst="rect">
            <a:avLst/>
          </a:prstGeom>
          <a:noFill/>
        </p:spPr>
      </p:pic>
      <p:pic>
        <p:nvPicPr>
          <p:cNvPr id="167940" name="Picture 4" descr="http://upload.wikimedia.org/wikipedia/commons/e/ed/Cerebral_vascular_territories_mid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348880"/>
            <a:ext cx="4031480" cy="3933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6692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Venous drainage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321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4858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Venous Sinuses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Received blood from internal and external veins of brain</a:t>
            </a:r>
          </a:p>
          <a:p>
            <a:r>
              <a:rPr lang="en-GB" dirty="0"/>
              <a:t>Receive CSF from subarachnoid space</a:t>
            </a:r>
          </a:p>
          <a:p>
            <a:r>
              <a:rPr lang="en-GB" dirty="0"/>
              <a:t>Empty into internal jugular vein</a:t>
            </a:r>
          </a:p>
          <a:p>
            <a:r>
              <a:rPr lang="en-GB" dirty="0"/>
              <a:t>Injured in trauma</a:t>
            </a:r>
          </a:p>
          <a:p>
            <a:pPr lvl="1"/>
            <a:r>
              <a:rPr lang="en-GB" dirty="0"/>
              <a:t>Clot in sinuses – could lead to epilepsy/death</a:t>
            </a:r>
          </a:p>
        </p:txBody>
      </p:sp>
    </p:spTree>
    <p:extLst>
      <p:ext uri="{BB962C8B-B14F-4D97-AF65-F5344CB8AC3E}">
        <p14:creationId xmlns:p14="http://schemas.microsoft.com/office/powerpoint/2010/main" val="589211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GB" sz="41300" dirty="0"/>
              <a:t>33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475656" y="1772816"/>
            <a:ext cx="93610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55976" y="335699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03648" y="3429000"/>
            <a:ext cx="1008112" cy="2973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99592" y="31409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CoS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475656" y="5310500"/>
            <a:ext cx="648072" cy="4227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3608" y="566124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156176" y="1556792"/>
            <a:ext cx="864096" cy="5853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20272" y="1196752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Superior Sagittal Sinus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020272" y="4221088"/>
            <a:ext cx="648072" cy="225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68344" y="393305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Transverse Sinus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372200" y="5742548"/>
            <a:ext cx="648072" cy="4227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92280" y="609329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SigS</a:t>
            </a:r>
            <a:endParaRPr lang="en-GB" dirty="0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563888" y="3789040"/>
            <a:ext cx="1728192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19872" y="3861048"/>
            <a:ext cx="1872208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635896" y="3861048"/>
            <a:ext cx="1728192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644280" y="3933056"/>
            <a:ext cx="1728192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635896" y="4005064"/>
            <a:ext cx="1728192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1992" y="162789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ISS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H="1" flipV="1">
            <a:off x="5796136" y="4941168"/>
            <a:ext cx="1224136" cy="648072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6090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95154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6030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75106" name="Picture 2" descr="http://classconnection.s3.amazonaws.com/679/flashcards/1187679/jpg/dural_sinuses1329186010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0648"/>
            <a:ext cx="5715000" cy="595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1391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csf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030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CSF is a product of blood</a:t>
            </a:r>
          </a:p>
          <a:p>
            <a:pPr lvl="1"/>
            <a:r>
              <a:rPr lang="en-GB" dirty="0"/>
              <a:t>Produced by choroid plexus in lateral/3</a:t>
            </a:r>
            <a:r>
              <a:rPr lang="en-GB" baseline="30000" dirty="0"/>
              <a:t>rd</a:t>
            </a:r>
            <a:r>
              <a:rPr lang="en-GB" dirty="0"/>
              <a:t>/4</a:t>
            </a:r>
            <a:r>
              <a:rPr lang="en-GB" baseline="30000" dirty="0"/>
              <a:t>th</a:t>
            </a:r>
            <a:r>
              <a:rPr lang="en-GB" dirty="0"/>
              <a:t> ventricles</a:t>
            </a:r>
          </a:p>
          <a:p>
            <a:r>
              <a:rPr lang="en-GB" dirty="0"/>
              <a:t>Normal volume = 130ml</a:t>
            </a:r>
          </a:p>
          <a:p>
            <a:r>
              <a:rPr lang="en-GB" dirty="0"/>
              <a:t>Ventricular</a:t>
            </a:r>
          </a:p>
          <a:p>
            <a:r>
              <a:rPr lang="en-GB" dirty="0"/>
              <a:t>Sub-</a:t>
            </a:r>
            <a:r>
              <a:rPr lang="en-GB" dirty="0" err="1"/>
              <a:t>arachnoid</a:t>
            </a:r>
            <a:r>
              <a:rPr lang="en-GB" dirty="0"/>
              <a:t> space</a:t>
            </a:r>
          </a:p>
          <a:p>
            <a:pPr lvl="1"/>
            <a:r>
              <a:rPr lang="en-GB" dirty="0"/>
              <a:t>Cranial - hydrocephalus</a:t>
            </a:r>
          </a:p>
          <a:p>
            <a:pPr lvl="1"/>
            <a:r>
              <a:rPr lang="en-GB" dirty="0"/>
              <a:t>Spinal - </a:t>
            </a:r>
            <a:r>
              <a:rPr lang="en-GB" dirty="0" err="1"/>
              <a:t>syringomyelia</a:t>
            </a:r>
            <a:endParaRPr lang="en-GB" dirty="0"/>
          </a:p>
          <a:p>
            <a:r>
              <a:rPr lang="en-GB" dirty="0"/>
              <a:t>Venous Sinuses</a:t>
            </a:r>
          </a:p>
          <a:p>
            <a:r>
              <a:rPr lang="en-GB" dirty="0"/>
              <a:t>General circulation</a:t>
            </a:r>
          </a:p>
          <a:p>
            <a:pPr lvl="1"/>
            <a:r>
              <a:rPr lang="en-GB" dirty="0"/>
              <a:t>ICA </a:t>
            </a:r>
          </a:p>
          <a:p>
            <a:pPr lvl="1"/>
            <a:r>
              <a:rPr lang="en-GB" dirty="0"/>
              <a:t>VA</a:t>
            </a:r>
          </a:p>
        </p:txBody>
      </p:sp>
    </p:spTree>
    <p:extLst>
      <p:ext uri="{BB962C8B-B14F-4D97-AF65-F5344CB8AC3E}">
        <p14:creationId xmlns:p14="http://schemas.microsoft.com/office/powerpoint/2010/main" val="36940302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CSF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ICA/VA</a:t>
            </a:r>
          </a:p>
          <a:p>
            <a:r>
              <a:rPr lang="en-GB" dirty="0"/>
              <a:t>LATERAL VENTRICLE</a:t>
            </a:r>
          </a:p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VENTRICLE</a:t>
            </a:r>
          </a:p>
          <a:p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VENTRICLE</a:t>
            </a:r>
          </a:p>
          <a:p>
            <a:r>
              <a:rPr lang="en-GB" dirty="0"/>
              <a:t>SUB-ARACHNOID SPACE</a:t>
            </a:r>
          </a:p>
          <a:p>
            <a:r>
              <a:rPr lang="en-GB" dirty="0"/>
              <a:t>SINUSES VIA ARACHNOID VILLI</a:t>
            </a:r>
          </a:p>
          <a:p>
            <a:r>
              <a:rPr lang="en-GB" dirty="0"/>
              <a:t>INTERAL JUGULAR</a:t>
            </a:r>
          </a:p>
        </p:txBody>
      </p:sp>
      <p:pic>
        <p:nvPicPr>
          <p:cNvPr id="3074" name="Picture 2" descr="http://classconnection.s3.amazonaws.com/914/flashcards/1119914/jpg/picture181340909300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5070773"/>
            <a:ext cx="3212992" cy="1787227"/>
          </a:xfrm>
          <a:prstGeom prst="rect">
            <a:avLst/>
          </a:prstGeom>
          <a:noFill/>
        </p:spPr>
      </p:pic>
      <p:pic>
        <p:nvPicPr>
          <p:cNvPr id="3076" name="Picture 4" descr="http://www.fluidsbarrierscns.com/content/figures/1743-8454-5-2-1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2757" y="1052736"/>
            <a:ext cx="3561243" cy="3501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702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://farm5.staticflickr.com/4113/4844493658_5d46fb00a5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76672"/>
            <a:ext cx="6096000" cy="4562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5178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Ventricular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8050" name="Picture 2" descr="http://1.bp.blogspot.com/-zLrg49KaI78/TZxmIII0YWI/AAAAAAAAAAo/pBSYfoSf9PY/s1600/human_brain_ventricular_sys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12776"/>
            <a:ext cx="5127476" cy="4920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43309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Choroid Plexus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CSF made here</a:t>
            </a:r>
          </a:p>
        </p:txBody>
      </p:sp>
      <p:pic>
        <p:nvPicPr>
          <p:cNvPr id="246786" name="Picture 2" descr="http://www.daviddarling.info/images/choroid_plexu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5415" y="3140968"/>
            <a:ext cx="3785292" cy="3104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8572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problems arise...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7086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Stroke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Cerebral thrombosis – blood clot in artery to brain (caused by clot)</a:t>
            </a:r>
          </a:p>
          <a:p>
            <a:r>
              <a:rPr lang="en-GB" dirty="0"/>
              <a:t>Cerebral embolism – clot forms is distant part of body and travels to brain and blocks artery (caused by clot)</a:t>
            </a:r>
          </a:p>
          <a:p>
            <a:r>
              <a:rPr lang="en-GB" dirty="0"/>
              <a:t>Subarachnoid haemorrhage – blood vessel on brain surface ruptures – bleeding into subarachnoid space (caused by haemorrhage)</a:t>
            </a:r>
          </a:p>
          <a:p>
            <a:r>
              <a:rPr lang="en-GB" dirty="0"/>
              <a:t>Cerebral haemorrhage – artery in brain bursts (due to trauma or aneurysm) – causes blood leak </a:t>
            </a:r>
            <a:r>
              <a:rPr lang="en-GB"/>
              <a:t>and increased pressure in brain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2035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Brain Hernia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Effect of high intracranial pressure</a:t>
            </a:r>
          </a:p>
          <a:p>
            <a:pPr lvl="1"/>
            <a:r>
              <a:rPr lang="en-GB" dirty="0"/>
              <a:t>Something inside skull protrudes and pushes brain tissue</a:t>
            </a:r>
          </a:p>
          <a:p>
            <a:pPr lvl="1"/>
            <a:r>
              <a:rPr lang="en-GB"/>
              <a:t>ie</a:t>
            </a:r>
            <a:r>
              <a:rPr lang="en-GB" dirty="0"/>
              <a:t> brain swelling from trauma</a:t>
            </a:r>
          </a:p>
        </p:txBody>
      </p:sp>
    </p:spTree>
    <p:extLst>
      <p:ext uri="{BB962C8B-B14F-4D97-AF65-F5344CB8AC3E}">
        <p14:creationId xmlns:p14="http://schemas.microsoft.com/office/powerpoint/2010/main" val="1752544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cerebrum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0982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3538" name="Picture 2" descr="http://www.anatomyatlases.org/MicroscopicAnatomy/Images/Plate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099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2278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6612" name="Picture 4" descr="http://dc195.4shared.com/doc/6EkftwJE/preview_html_m180e18f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373" y="260648"/>
            <a:ext cx="8560107" cy="633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1099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08912" cy="545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7297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Corona </a:t>
            </a:r>
            <a:r>
              <a:rPr lang="en-GB" dirty="0" err="1"/>
              <a:t>Radiata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Projection of fibres</a:t>
            </a:r>
          </a:p>
        </p:txBody>
      </p:sp>
      <p:pic>
        <p:nvPicPr>
          <p:cNvPr id="2050" name="Picture 2" descr="File:Gray745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16150"/>
            <a:ext cx="52387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4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http://l.yimg.com/g/images/spaceou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61124" name="Picture 4" descr="http://l.yimg.com/g/images/spaceou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61126" name="Picture 6" descr="http://l.yimg.com/g/images/spaceou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61127" name="Picture 7"/>
          <p:cNvPicPr>
            <a:picLocks noChangeAspect="1" noChangeArrowheads="1"/>
          </p:cNvPicPr>
          <p:nvPr/>
        </p:nvPicPr>
        <p:blipFill>
          <a:blip r:embed="rId3" cstate="print"/>
          <a:srcRect l="18082" t="20297" r="19903" b="15719"/>
          <a:stretch>
            <a:fillRect/>
          </a:stretch>
        </p:blipFill>
        <p:spPr bwMode="auto">
          <a:xfrm>
            <a:off x="1187624" y="620688"/>
            <a:ext cx="679312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7113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Ventricle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9407"/>
            <a:ext cx="6498299" cy="48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939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Lateral Ventricle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250160" cy="39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2774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Cerebral Hemispheres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4754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a/ad/Gyrus_sulcus.png/300px-Gyrus_sulc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136904" cy="6102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95340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Gyri</a:t>
            </a:r>
            <a:endParaRPr lang="en-GB" dirty="0"/>
          </a:p>
        </p:txBody>
      </p:sp>
      <p:pic>
        <p:nvPicPr>
          <p:cNvPr id="186370" name="Picture 2" descr="File:Gray7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88840"/>
            <a:ext cx="6667500" cy="3857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67671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File:Gray727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620000" cy="4448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78426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4 lobes – frontal, parietal, occipital, temporal</a:t>
            </a:r>
          </a:p>
          <a:p>
            <a:r>
              <a:rPr lang="en-GB" dirty="0"/>
              <a:t>2 cortex’s– limbic cortex and insular cortex</a:t>
            </a:r>
          </a:p>
          <a:p>
            <a:r>
              <a:rPr lang="en-GB" dirty="0" err="1"/>
              <a:t>Broca’s</a:t>
            </a:r>
            <a:r>
              <a:rPr lang="en-GB" dirty="0"/>
              <a:t> area – involved in speech production</a:t>
            </a:r>
          </a:p>
          <a:p>
            <a:r>
              <a:rPr lang="en-GB" dirty="0" err="1"/>
              <a:t>Wernicke’s</a:t>
            </a:r>
            <a:r>
              <a:rPr lang="en-GB" dirty="0"/>
              <a:t> area – involved in understanding written and spoken speech</a:t>
            </a:r>
          </a:p>
        </p:txBody>
      </p:sp>
      <p:pic>
        <p:nvPicPr>
          <p:cNvPr id="189442" name="Picture 2" descr="File:BrocasAreaS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221088"/>
            <a:ext cx="3281281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97126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Sensory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Primary – receive sensory information from thalamic nerve projections</a:t>
            </a:r>
          </a:p>
          <a:p>
            <a:r>
              <a:rPr lang="en-GB" dirty="0"/>
              <a:t>Secondary – </a:t>
            </a:r>
            <a:r>
              <a:rPr lang="en-GB" dirty="0">
                <a:solidFill>
                  <a:srgbClr val="FF0000"/>
                </a:solidFill>
              </a:rPr>
              <a:t>SEE NICK!!!!</a:t>
            </a:r>
          </a:p>
          <a:p>
            <a:r>
              <a:rPr lang="en-GB" dirty="0"/>
              <a:t>Tertiary – all different stimulus come together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33056"/>
            <a:ext cx="33337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6765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Primary – touch</a:t>
            </a:r>
          </a:p>
          <a:p>
            <a:r>
              <a:rPr lang="en-GB" dirty="0"/>
              <a:t>Secondary – type of touch</a:t>
            </a:r>
          </a:p>
          <a:p>
            <a:r>
              <a:rPr lang="en-GB" dirty="0"/>
              <a:t>Tertiary – brings everything together (all senses)</a:t>
            </a:r>
          </a:p>
        </p:txBody>
      </p:sp>
    </p:spTree>
    <p:extLst>
      <p:ext uri="{BB962C8B-B14F-4D97-AF65-F5344CB8AC3E}">
        <p14:creationId xmlns:p14="http://schemas.microsoft.com/office/powerpoint/2010/main" val="38294785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Brodmann’s</a:t>
            </a:r>
            <a:r>
              <a:rPr lang="en-GB" dirty="0"/>
              <a:t>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Defined by cell structure and function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04864"/>
            <a:ext cx="5297721" cy="438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077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http://www.djibnet.com/photo/4844492780-multi-colored-skull-superior-view-of-floor-of-cranium-close-up-with-labels-axial-skeleton-visual-atlas-page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0" y="188640"/>
            <a:ext cx="8650932" cy="6470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5481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74434" name="Picture 2" descr="http://myhow.files.wordpress.com/2010/10/brain_localization.gif?w=6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548680"/>
            <a:ext cx="5839452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97226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Functional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8920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 descr="http://www.indiana.edu/~p1013447/images/br_fct_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7450782" cy="6215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35678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Limbic Cortex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90466" name="Picture 2" descr="http://cwx.prenhall.com/bookbind/pubbooks/morris5/medialib/images/F02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762375"/>
            <a:ext cx="3105150" cy="3095625"/>
          </a:xfrm>
          <a:prstGeom prst="rect">
            <a:avLst/>
          </a:prstGeom>
          <a:noFill/>
        </p:spPr>
      </p:pic>
      <p:pic>
        <p:nvPicPr>
          <p:cNvPr id="190468" name="Picture 4" descr="http://www.malibubeachrecoveryblog.com/sfo-limbic-brain-with-labe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169608"/>
            <a:ext cx="3197818" cy="2763448"/>
          </a:xfrm>
          <a:prstGeom prst="rect">
            <a:avLst/>
          </a:prstGeom>
          <a:noFill/>
        </p:spPr>
      </p:pic>
      <p:pic>
        <p:nvPicPr>
          <p:cNvPr id="190470" name="Picture 6" descr="http://hopes.stanford.edu/sites/hopes/files/f_ab16limbic.gif"/>
          <p:cNvPicPr>
            <a:picLocks noChangeAspect="1" noChangeArrowheads="1"/>
          </p:cNvPicPr>
          <p:nvPr/>
        </p:nvPicPr>
        <p:blipFill>
          <a:blip r:embed="rId4" cstate="print"/>
          <a:srcRect t="6480" b="7121"/>
          <a:stretch>
            <a:fillRect/>
          </a:stretch>
        </p:blipFill>
        <p:spPr bwMode="auto">
          <a:xfrm>
            <a:off x="827584" y="1268760"/>
            <a:ext cx="2502594" cy="2522580"/>
          </a:xfrm>
          <a:prstGeom prst="rect">
            <a:avLst/>
          </a:prstGeom>
          <a:noFill/>
        </p:spPr>
      </p:pic>
      <p:pic>
        <p:nvPicPr>
          <p:cNvPr id="190472" name="Picture 8" descr="http://hopes.stanford.edu/sites/hopes/files/f_ab17limbiccr.gif"/>
          <p:cNvPicPr>
            <a:picLocks noChangeAspect="1" noChangeArrowheads="1"/>
          </p:cNvPicPr>
          <p:nvPr/>
        </p:nvPicPr>
        <p:blipFill>
          <a:blip r:embed="rId5" cstate="print"/>
          <a:srcRect t="10800" b="7121"/>
          <a:stretch>
            <a:fillRect/>
          </a:stretch>
        </p:blipFill>
        <p:spPr bwMode="auto">
          <a:xfrm>
            <a:off x="1475656" y="3933056"/>
            <a:ext cx="290512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86808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Brain Histology</a:t>
            </a:r>
          </a:p>
        </p:txBody>
      </p:sp>
      <p:pic>
        <p:nvPicPr>
          <p:cNvPr id="1028" name="Picture 4" descr="http://www.benbest.com/science/anatmind/FigV5.gif"/>
          <p:cNvPicPr>
            <a:picLocks noChangeAspect="1" noChangeArrowheads="1"/>
          </p:cNvPicPr>
          <p:nvPr/>
        </p:nvPicPr>
        <p:blipFill>
          <a:blip r:embed="rId3" cstate="print"/>
          <a:srcRect t="6725"/>
          <a:stretch>
            <a:fillRect/>
          </a:stretch>
        </p:blipFill>
        <p:spPr bwMode="auto">
          <a:xfrm>
            <a:off x="3527376" y="1484784"/>
            <a:ext cx="5616624" cy="4499801"/>
          </a:xfrm>
          <a:prstGeom prst="rect">
            <a:avLst/>
          </a:prstGeom>
          <a:noFill/>
        </p:spPr>
      </p:pic>
      <p:pic>
        <p:nvPicPr>
          <p:cNvPr id="1030" name="Picture 6" descr="http://thebrain.mcgill.ca/flash/d/d_02/d_02_cl/d_02_cl_vis/d_02_cl_vis_3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556792"/>
            <a:ext cx="2857500" cy="4152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5833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brainstem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8293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10499" cy="4941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86028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Brainstem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r>
              <a:rPr lang="en-GB" dirty="0"/>
              <a:t>Midbrain – superior + inferior </a:t>
            </a:r>
            <a:r>
              <a:rPr lang="en-GB" dirty="0" err="1"/>
              <a:t>collicus</a:t>
            </a:r>
            <a:r>
              <a:rPr lang="en-GB" dirty="0"/>
              <a:t> – </a:t>
            </a:r>
            <a:r>
              <a:rPr lang="en-GB" dirty="0" err="1"/>
              <a:t>quadrigemina</a:t>
            </a:r>
            <a:endParaRPr lang="en-GB" dirty="0"/>
          </a:p>
          <a:p>
            <a:r>
              <a:rPr lang="en-GB" dirty="0"/>
              <a:t>PONS – </a:t>
            </a:r>
            <a:r>
              <a:rPr lang="en-GB" dirty="0" err="1"/>
              <a:t>tectum</a:t>
            </a:r>
            <a:endParaRPr lang="en-GB" dirty="0"/>
          </a:p>
          <a:p>
            <a:r>
              <a:rPr lang="en-GB" dirty="0"/>
              <a:t>Medulla – pyramid and olive</a:t>
            </a:r>
          </a:p>
          <a:p>
            <a:r>
              <a:rPr lang="en-GB" dirty="0"/>
              <a:t>Spinal cord</a:t>
            </a:r>
          </a:p>
        </p:txBody>
      </p:sp>
      <p:pic>
        <p:nvPicPr>
          <p:cNvPr id="6146" name="Picture 2" descr="http://upload.wikimedia.org/wikipedia/commons/0/0b/Gray7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717032"/>
            <a:ext cx="2950757" cy="2698602"/>
          </a:xfrm>
          <a:prstGeom prst="rect">
            <a:avLst/>
          </a:prstGeom>
          <a:noFill/>
        </p:spPr>
      </p:pic>
      <p:pic>
        <p:nvPicPr>
          <p:cNvPr id="6148" name="Picture 4" descr="http://www.neuroanatomy.wisc.edu/virtualbrain/Images/2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780928"/>
            <a:ext cx="2952328" cy="3764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79591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http://www.arts.uwaterloo.ca/~bfleming/psych261/image37.gif"/>
          <p:cNvPicPr>
            <a:picLocks noChangeAspect="1" noChangeArrowheads="1"/>
          </p:cNvPicPr>
          <p:nvPr/>
        </p:nvPicPr>
        <p:blipFill>
          <a:blip r:embed="rId2" cstate="print"/>
          <a:srcRect l="28174" b="4170"/>
          <a:stretch>
            <a:fillRect/>
          </a:stretch>
        </p:blipFill>
        <p:spPr bwMode="auto">
          <a:xfrm>
            <a:off x="2339752" y="764704"/>
            <a:ext cx="4405908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51868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http://classroom.sdmesa.edu/eschmid/F10.07.L.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184" y="71964"/>
            <a:ext cx="6156176" cy="6813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3551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 cstate="print"/>
          <a:srcRect l="18082" t="15375" r="19903" b="21626"/>
          <a:stretch>
            <a:fillRect/>
          </a:stretch>
        </p:blipFill>
        <p:spPr bwMode="auto">
          <a:xfrm>
            <a:off x="1763688" y="1124744"/>
            <a:ext cx="604867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14683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Brainstem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3 activities:	</a:t>
            </a:r>
          </a:p>
          <a:p>
            <a:pPr lvl="1"/>
            <a:r>
              <a:rPr lang="en-GB" dirty="0"/>
              <a:t>Conduit functions - apparent</a:t>
            </a:r>
          </a:p>
          <a:p>
            <a:pPr lvl="1"/>
            <a:r>
              <a:rPr lang="en-GB" dirty="0"/>
              <a:t>Cranial nerve functions – sensory and motor</a:t>
            </a:r>
          </a:p>
          <a:p>
            <a:pPr lvl="1"/>
            <a:r>
              <a:rPr lang="en-GB" dirty="0"/>
              <a:t>Integrative functions – complex motor patterns (involve CVRR)	</a:t>
            </a:r>
          </a:p>
        </p:txBody>
      </p:sp>
    </p:spTree>
    <p:extLst>
      <p:ext uri="{BB962C8B-B14F-4D97-AF65-F5344CB8AC3E}">
        <p14:creationId xmlns:p14="http://schemas.microsoft.com/office/powerpoint/2010/main" val="23875494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Posterior to Ventricle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Structures:</a:t>
            </a:r>
          </a:p>
          <a:p>
            <a:pPr lvl="1"/>
            <a:r>
              <a:rPr lang="en-GB" dirty="0" err="1"/>
              <a:t>Tectum</a:t>
            </a:r>
            <a:r>
              <a:rPr lang="en-GB" dirty="0"/>
              <a:t> </a:t>
            </a:r>
          </a:p>
          <a:p>
            <a:pPr lvl="2"/>
            <a:r>
              <a:rPr lang="en-GB" dirty="0"/>
              <a:t>Superior </a:t>
            </a:r>
            <a:r>
              <a:rPr lang="en-GB" dirty="0" err="1"/>
              <a:t>colliculi</a:t>
            </a:r>
            <a:endParaRPr lang="en-GB" dirty="0"/>
          </a:p>
          <a:p>
            <a:pPr lvl="2"/>
            <a:r>
              <a:rPr lang="en-GB" dirty="0"/>
              <a:t>Inferior </a:t>
            </a:r>
            <a:r>
              <a:rPr lang="en-GB" dirty="0" err="1"/>
              <a:t>colliculi</a:t>
            </a:r>
            <a:endParaRPr lang="en-GB" dirty="0"/>
          </a:p>
          <a:p>
            <a:pPr lvl="1"/>
            <a:r>
              <a:rPr lang="en-GB" dirty="0" err="1"/>
              <a:t>Tegmentum</a:t>
            </a:r>
            <a:endParaRPr lang="en-GB" dirty="0"/>
          </a:p>
          <a:p>
            <a:pPr lvl="2"/>
            <a:r>
              <a:rPr lang="en-GB" dirty="0"/>
              <a:t>Reticular formation</a:t>
            </a:r>
          </a:p>
          <a:p>
            <a:pPr lvl="2"/>
            <a:r>
              <a:rPr lang="en-GB" dirty="0"/>
              <a:t>Cranial nerve nuclei and tracts</a:t>
            </a:r>
          </a:p>
          <a:p>
            <a:pPr lvl="2"/>
            <a:r>
              <a:rPr lang="en-GB" dirty="0"/>
              <a:t>Ascending pathways from the spinal cord (and some descending pathways)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 t="13577" r="22694" b="7974"/>
          <a:stretch/>
        </p:blipFill>
        <p:spPr bwMode="auto">
          <a:xfrm>
            <a:off x="6084168" y="1412776"/>
            <a:ext cx="2836912" cy="222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004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Tectum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Forms ceiling of midbrain</a:t>
            </a:r>
          </a:p>
          <a:p>
            <a:r>
              <a:rPr lang="en-GB" dirty="0"/>
              <a:t>Consists of </a:t>
            </a:r>
            <a:r>
              <a:rPr lang="en-GB" dirty="0" err="1"/>
              <a:t>colliculi</a:t>
            </a:r>
            <a:r>
              <a:rPr lang="en-GB" dirty="0"/>
              <a:t> (superior and inferior)</a:t>
            </a:r>
          </a:p>
          <a:p>
            <a:pPr lvl="1"/>
            <a:r>
              <a:rPr lang="en-GB" dirty="0"/>
              <a:t>Collectively known as corpora </a:t>
            </a:r>
            <a:r>
              <a:rPr lang="en-GB" dirty="0" err="1"/>
              <a:t>quadrigemina</a:t>
            </a:r>
            <a:endParaRPr lang="en-GB" dirty="0"/>
          </a:p>
          <a:p>
            <a:pPr lvl="1"/>
            <a:r>
              <a:rPr lang="en-GB" dirty="0"/>
              <a:t>Centres for visual reflexes and contain hearing reflex centres</a:t>
            </a:r>
          </a:p>
        </p:txBody>
      </p:sp>
      <p:pic>
        <p:nvPicPr>
          <p:cNvPr id="4" name="Picture 2" descr="http://classconnection.s3.amazonaws.com/340/flashcards/550340/png/screen_shot_2011-08-16_at_7.12.21_pm13134859709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933056"/>
            <a:ext cx="3624337" cy="2399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5051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Tegmentum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GB" dirty="0"/>
              <a:t>Forms floor of midbrain</a:t>
            </a:r>
          </a:p>
          <a:p>
            <a:r>
              <a:rPr lang="en-GB" dirty="0"/>
              <a:t>Network of neurons and is involved in unconscious pathways</a:t>
            </a:r>
          </a:p>
          <a:p>
            <a:r>
              <a:rPr lang="en-GB" dirty="0"/>
              <a:t>In CN7 nuclei</a:t>
            </a:r>
          </a:p>
          <a:p>
            <a:r>
              <a:rPr lang="en-GB" dirty="0"/>
              <a:t>Has separate divisions in midbrain, PONS and medulla</a:t>
            </a:r>
          </a:p>
          <a:p>
            <a:pPr lvl="1"/>
            <a:r>
              <a:rPr lang="en-GB" dirty="0"/>
              <a:t>Midbrain division– extends from </a:t>
            </a:r>
            <a:r>
              <a:rPr lang="en-GB" dirty="0" err="1"/>
              <a:t>substantia</a:t>
            </a:r>
            <a:r>
              <a:rPr lang="en-GB" dirty="0"/>
              <a:t> </a:t>
            </a:r>
            <a:r>
              <a:rPr lang="en-GB" dirty="0" err="1"/>
              <a:t>nigra</a:t>
            </a:r>
            <a:r>
              <a:rPr lang="en-GB" dirty="0"/>
              <a:t> to cerebral aqueduct</a:t>
            </a:r>
          </a:p>
        </p:txBody>
      </p:sp>
      <p:pic>
        <p:nvPicPr>
          <p:cNvPr id="6146" name="Picture 2" descr="http://classconnection.s3.amazonaws.com/252/flashcards/1048252/png/midbrain13289878487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827970"/>
            <a:ext cx="4644008" cy="2669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42912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Anterior to Ventricle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Structures: (contain fibres from cerebral cortex)</a:t>
            </a:r>
          </a:p>
          <a:p>
            <a:pPr lvl="1"/>
            <a:r>
              <a:rPr lang="en-GB" dirty="0" err="1"/>
              <a:t>Cerebellar</a:t>
            </a:r>
            <a:r>
              <a:rPr lang="en-GB" dirty="0"/>
              <a:t> peduncles</a:t>
            </a:r>
          </a:p>
          <a:p>
            <a:pPr lvl="2"/>
            <a:r>
              <a:rPr lang="en-GB" dirty="0"/>
              <a:t>Superior </a:t>
            </a:r>
          </a:p>
          <a:p>
            <a:pPr lvl="2"/>
            <a:r>
              <a:rPr lang="en-GB" dirty="0"/>
              <a:t>Middle </a:t>
            </a:r>
          </a:p>
          <a:p>
            <a:pPr lvl="2"/>
            <a:r>
              <a:rPr lang="en-GB" dirty="0"/>
              <a:t>Inferior</a:t>
            </a:r>
          </a:p>
          <a:p>
            <a:pPr lvl="1"/>
            <a:r>
              <a:rPr lang="en-GB" dirty="0"/>
              <a:t>PONS</a:t>
            </a:r>
          </a:p>
          <a:p>
            <a:pPr lvl="1"/>
            <a:r>
              <a:rPr lang="en-GB" dirty="0"/>
              <a:t>Pyramids of medulla</a:t>
            </a:r>
          </a:p>
        </p:txBody>
      </p:sp>
    </p:spTree>
    <p:extLst>
      <p:ext uri="{BB962C8B-B14F-4D97-AF65-F5344CB8AC3E}">
        <p14:creationId xmlns:p14="http://schemas.microsoft.com/office/powerpoint/2010/main" val="27573226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Cerebellar</a:t>
            </a:r>
            <a:r>
              <a:rPr lang="en-GB" dirty="0"/>
              <a:t> Peduncles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Bundles of axons</a:t>
            </a:r>
          </a:p>
          <a:p>
            <a:r>
              <a:rPr lang="en-GB" dirty="0"/>
              <a:t>Important for voluntary motor function</a:t>
            </a:r>
          </a:p>
          <a:p>
            <a:r>
              <a:rPr lang="en-GB" dirty="0"/>
              <a:t>Superior – sends information from cerebellum to thalamus and brain stem and red nucleus</a:t>
            </a:r>
          </a:p>
          <a:p>
            <a:r>
              <a:rPr lang="en-GB" dirty="0"/>
              <a:t>Inferior – transmits information from body to cerebellum</a:t>
            </a:r>
          </a:p>
          <a:p>
            <a:r>
              <a:rPr lang="en-GB" dirty="0"/>
              <a:t>Middle – sends sensory information to cerebellum from PONS</a:t>
            </a:r>
          </a:p>
        </p:txBody>
      </p:sp>
    </p:spTree>
    <p:extLst>
      <p:ext uri="{BB962C8B-B14F-4D97-AF65-F5344CB8AC3E}">
        <p14:creationId xmlns:p14="http://schemas.microsoft.com/office/powerpoint/2010/main" val="218154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787208" cy="1324744"/>
          </a:xfrm>
        </p:spPr>
        <p:txBody>
          <a:bodyPr>
            <a:normAutofit/>
          </a:bodyPr>
          <a:lstStyle/>
          <a:p>
            <a:r>
              <a:rPr lang="en-GB" dirty="0"/>
              <a:t>Links medulla and thalamus</a:t>
            </a:r>
          </a:p>
          <a:p>
            <a:r>
              <a:rPr lang="en-GB" dirty="0"/>
              <a:t>Has tracts that conduct signals from cerebrum to cerebellum and medulla, and tracts that carry sensory signals to the thalamus</a:t>
            </a:r>
          </a:p>
        </p:txBody>
      </p:sp>
      <p:pic>
        <p:nvPicPr>
          <p:cNvPr id="244738" name="Picture 2" descr="http://www.radnet.ucla.edu/sections/DINR/Part%202/Images/2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852935"/>
            <a:ext cx="5328592" cy="3563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37560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12716" r="19786" b="4526"/>
          <a:stretch/>
        </p:blipFill>
        <p:spPr bwMode="auto">
          <a:xfrm>
            <a:off x="1187624" y="1196752"/>
            <a:ext cx="6912768" cy="535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3726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Medulla Oblongata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65104"/>
          </a:xfrm>
        </p:spPr>
        <p:txBody>
          <a:bodyPr>
            <a:normAutofit/>
          </a:bodyPr>
          <a:lstStyle/>
          <a:p>
            <a:r>
              <a:rPr lang="en-GB" dirty="0"/>
              <a:t>Lower half of brainstem</a:t>
            </a:r>
          </a:p>
          <a:p>
            <a:r>
              <a:rPr lang="en-GB" dirty="0"/>
              <a:t>Contains cardiac, respiratory, vomiting and vasomotor centres</a:t>
            </a:r>
          </a:p>
          <a:p>
            <a:r>
              <a:rPr lang="en-GB" dirty="0"/>
              <a:t>Deals with autonomic functions (breathing, heart rate, blood pressure)</a:t>
            </a:r>
          </a:p>
        </p:txBody>
      </p:sp>
      <p:pic>
        <p:nvPicPr>
          <p:cNvPr id="3074" name="Picture 2" descr="http://upload.wikimedia.org/wikipedia/commons/a/a5/Medulla_oblongata,_pons_and_middle_cerebellar_pedun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060848"/>
            <a:ext cx="4387850" cy="3290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94447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cerebellum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785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5976664" cy="638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8233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Cerebellum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3250704" cy="4525963"/>
          </a:xfrm>
        </p:spPr>
        <p:txBody>
          <a:bodyPr>
            <a:normAutofit/>
          </a:bodyPr>
          <a:lstStyle/>
          <a:p>
            <a:r>
              <a:rPr lang="en-GB" dirty="0"/>
              <a:t>Motor function</a:t>
            </a:r>
          </a:p>
          <a:p>
            <a:r>
              <a:rPr lang="en-GB" dirty="0"/>
              <a:t>Receives input for sensory fibres of spinal cord and other areas of brain and co-ordinates and ‘smooth out’ movements</a:t>
            </a:r>
          </a:p>
          <a:p>
            <a:r>
              <a:rPr lang="en-GB" dirty="0"/>
              <a:t>SEE TSM 9</a:t>
            </a:r>
          </a:p>
        </p:txBody>
      </p:sp>
      <p:pic>
        <p:nvPicPr>
          <p:cNvPr id="5122" name="Picture 2" descr="http://www.mindsmachine.com/asf/05/05.05.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412776"/>
            <a:ext cx="4112816" cy="4782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58728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Cerebellum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Coordination of movement</a:t>
            </a:r>
          </a:p>
          <a:p>
            <a:r>
              <a:rPr lang="en-GB" dirty="0"/>
              <a:t>Compares and corrects movement</a:t>
            </a:r>
          </a:p>
          <a:p>
            <a:r>
              <a:rPr lang="en-GB" dirty="0"/>
              <a:t>Partly responsible for motor learning</a:t>
            </a:r>
          </a:p>
          <a:p>
            <a:r>
              <a:rPr lang="en-GB" dirty="0"/>
              <a:t>3’s:</a:t>
            </a:r>
          </a:p>
          <a:p>
            <a:pPr lvl="1"/>
            <a:r>
              <a:rPr lang="en-GB" dirty="0"/>
              <a:t>3 connections leading in and out of cerebellum</a:t>
            </a:r>
          </a:p>
          <a:p>
            <a:pPr lvl="1"/>
            <a:r>
              <a:rPr lang="en-GB" dirty="0"/>
              <a:t>3 main inputs</a:t>
            </a:r>
          </a:p>
          <a:p>
            <a:pPr lvl="1"/>
            <a:r>
              <a:rPr lang="en-GB" dirty="0"/>
              <a:t>3 main outputs from 3 deep nuclei (</a:t>
            </a:r>
            <a:r>
              <a:rPr lang="en-GB" dirty="0" err="1"/>
              <a:t>cerebellar</a:t>
            </a:r>
            <a:r>
              <a:rPr lang="en-GB" dirty="0"/>
              <a:t> output synapses in deep nuclei and leaves via peduncles)</a:t>
            </a:r>
          </a:p>
        </p:txBody>
      </p:sp>
    </p:spTree>
    <p:extLst>
      <p:ext uri="{BB962C8B-B14F-4D97-AF65-F5344CB8AC3E}">
        <p14:creationId xmlns:p14="http://schemas.microsoft.com/office/powerpoint/2010/main" val="32426425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Nuclei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Fastigal</a:t>
            </a:r>
            <a:r>
              <a:rPr lang="en-GB" dirty="0"/>
              <a:t>: balance and sends information to vestibular and reticular nuclei</a:t>
            </a:r>
          </a:p>
          <a:p>
            <a:r>
              <a:rPr lang="en-GB" dirty="0"/>
              <a:t>Interposed + dentate: voluntary movement and sends axons to thalamus and red nucleus</a:t>
            </a:r>
          </a:p>
          <a:p>
            <a:r>
              <a:rPr lang="en-GB" dirty="0"/>
              <a:t>Cranial nerve nuclei: 8-12</a:t>
            </a:r>
          </a:p>
        </p:txBody>
      </p:sp>
    </p:spTree>
    <p:extLst>
      <p:ext uri="{BB962C8B-B14F-4D97-AF65-F5344CB8AC3E}">
        <p14:creationId xmlns:p14="http://schemas.microsoft.com/office/powerpoint/2010/main" val="15106322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4" t="11637" r="32993" b="6251"/>
          <a:stretch/>
        </p:blipFill>
        <p:spPr bwMode="auto">
          <a:xfrm>
            <a:off x="2411760" y="476672"/>
            <a:ext cx="4359166" cy="60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2978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Blood Supply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From:</a:t>
            </a:r>
          </a:p>
          <a:p>
            <a:pPr lvl="1"/>
            <a:r>
              <a:rPr lang="en-GB" dirty="0"/>
              <a:t>Superior </a:t>
            </a:r>
            <a:r>
              <a:rPr lang="en-GB" dirty="0" err="1"/>
              <a:t>cerebellar</a:t>
            </a:r>
            <a:r>
              <a:rPr lang="en-GB" dirty="0"/>
              <a:t> artery – arises near termination of basilar artery</a:t>
            </a:r>
          </a:p>
          <a:p>
            <a:pPr lvl="1"/>
            <a:r>
              <a:rPr lang="en-GB" dirty="0"/>
              <a:t>Anterior inferior </a:t>
            </a:r>
            <a:r>
              <a:rPr lang="en-GB" dirty="0" err="1"/>
              <a:t>cerebellar</a:t>
            </a:r>
            <a:r>
              <a:rPr lang="en-GB" dirty="0"/>
              <a:t> artery – from basilar artery at level of junction between PONS and medulla oblongata. </a:t>
            </a:r>
            <a:r>
              <a:rPr lang="en-GB" dirty="0" err="1"/>
              <a:t>Anastomoses</a:t>
            </a:r>
            <a:r>
              <a:rPr lang="en-GB" dirty="0"/>
              <a:t> with posterior inferior </a:t>
            </a:r>
            <a:r>
              <a:rPr lang="en-GB" dirty="0" err="1"/>
              <a:t>cerebellar</a:t>
            </a:r>
            <a:r>
              <a:rPr lang="en-GB" dirty="0"/>
              <a:t> branch from vertebral artery</a:t>
            </a:r>
          </a:p>
          <a:p>
            <a:pPr lvl="1"/>
            <a:r>
              <a:rPr lang="en-GB" dirty="0"/>
              <a:t>Posterior inferior </a:t>
            </a:r>
            <a:r>
              <a:rPr lang="en-GB" dirty="0" err="1"/>
              <a:t>cerebellar</a:t>
            </a:r>
            <a:r>
              <a:rPr lang="en-GB" dirty="0"/>
              <a:t> artery – branch of vertebral artery. Main supply to cerebellum. Occlusion leads to Wallenberg syndrome</a:t>
            </a:r>
          </a:p>
        </p:txBody>
      </p:sp>
    </p:spTree>
    <p:extLst>
      <p:ext uri="{BB962C8B-B14F-4D97-AF65-F5344CB8AC3E}">
        <p14:creationId xmlns:p14="http://schemas.microsoft.com/office/powerpoint/2010/main" val="25923445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411760" y="26369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http://neuroscience.uth.tmc.edu/s3/chapter05.html</a:t>
            </a:r>
          </a:p>
        </p:txBody>
      </p:sp>
    </p:spTree>
    <p:extLst>
      <p:ext uri="{BB962C8B-B14F-4D97-AF65-F5344CB8AC3E}">
        <p14:creationId xmlns:p14="http://schemas.microsoft.com/office/powerpoint/2010/main" val="42500781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Internal ANATOMY OF THE BRAIN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4758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GB" dirty="0"/>
              <a:t>Clusters of neurones</a:t>
            </a:r>
          </a:p>
          <a:p>
            <a:r>
              <a:rPr lang="en-GB" dirty="0"/>
              <a:t>Region of </a:t>
            </a:r>
            <a:r>
              <a:rPr lang="en-GB" dirty="0" err="1"/>
              <a:t>gray</a:t>
            </a:r>
            <a:r>
              <a:rPr lang="en-GB" dirty="0"/>
              <a:t> matter, bordered by white matter</a:t>
            </a:r>
          </a:p>
          <a:p>
            <a:r>
              <a:rPr lang="en-GB" dirty="0"/>
              <a:t>Brainstem:</a:t>
            </a:r>
          </a:p>
          <a:p>
            <a:pPr lvl="1"/>
            <a:r>
              <a:rPr lang="en-GB" dirty="0"/>
              <a:t>Red nucleus</a:t>
            </a:r>
          </a:p>
          <a:p>
            <a:pPr lvl="1"/>
            <a:r>
              <a:rPr lang="en-GB" dirty="0"/>
              <a:t>Vestibular nucleus</a:t>
            </a:r>
          </a:p>
          <a:p>
            <a:pPr lvl="1"/>
            <a:r>
              <a:rPr lang="en-GB" dirty="0"/>
              <a:t>Inferior olive</a:t>
            </a:r>
          </a:p>
          <a:p>
            <a:r>
              <a:rPr lang="en-GB" dirty="0"/>
              <a:t>Cerebellum:</a:t>
            </a:r>
          </a:p>
          <a:p>
            <a:pPr lvl="1"/>
            <a:r>
              <a:rPr lang="en-GB" dirty="0"/>
              <a:t>Dentate nucleus</a:t>
            </a:r>
          </a:p>
          <a:p>
            <a:pPr lvl="1"/>
            <a:r>
              <a:rPr lang="en-GB" dirty="0" err="1"/>
              <a:t>Emboliform</a:t>
            </a:r>
            <a:r>
              <a:rPr lang="en-GB" dirty="0"/>
              <a:t> nucleus</a:t>
            </a:r>
          </a:p>
          <a:p>
            <a:pPr lvl="1"/>
            <a:r>
              <a:rPr lang="en-GB" dirty="0" err="1"/>
              <a:t>Globose</a:t>
            </a:r>
            <a:r>
              <a:rPr lang="en-GB" dirty="0"/>
              <a:t> </a:t>
            </a:r>
            <a:r>
              <a:rPr lang="en-GB" dirty="0" err="1"/>
              <a:t>nulceus</a:t>
            </a:r>
            <a:endParaRPr lang="en-GB" dirty="0"/>
          </a:p>
          <a:p>
            <a:pPr lvl="1"/>
            <a:r>
              <a:rPr lang="en-GB" dirty="0" err="1"/>
              <a:t>Fastigial</a:t>
            </a:r>
            <a:r>
              <a:rPr lang="en-GB" dirty="0"/>
              <a:t> nucleus</a:t>
            </a:r>
          </a:p>
          <a:p>
            <a:r>
              <a:rPr lang="en-GB" dirty="0"/>
              <a:t>Basal Ganglia:</a:t>
            </a:r>
          </a:p>
          <a:p>
            <a:pPr lvl="1"/>
            <a:r>
              <a:rPr lang="en-GB" dirty="0"/>
              <a:t>Striatum</a:t>
            </a:r>
          </a:p>
          <a:p>
            <a:pPr lvl="2"/>
            <a:r>
              <a:rPr lang="en-GB" dirty="0"/>
              <a:t>Caudate</a:t>
            </a:r>
          </a:p>
          <a:p>
            <a:pPr lvl="2"/>
            <a:r>
              <a:rPr lang="en-GB" dirty="0"/>
              <a:t>Putamen</a:t>
            </a:r>
          </a:p>
          <a:p>
            <a:pPr lvl="1"/>
            <a:r>
              <a:rPr lang="en-GB" dirty="0" err="1"/>
              <a:t>Pallidum</a:t>
            </a:r>
            <a:r>
              <a:rPr lang="en-GB" dirty="0"/>
              <a:t> (</a:t>
            </a:r>
            <a:r>
              <a:rPr lang="en-GB" dirty="0" err="1"/>
              <a:t>globus</a:t>
            </a:r>
            <a:r>
              <a:rPr lang="en-GB" dirty="0"/>
              <a:t> </a:t>
            </a:r>
            <a:r>
              <a:rPr lang="en-GB" dirty="0" err="1"/>
              <a:t>pallidus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Substantia</a:t>
            </a:r>
            <a:r>
              <a:rPr lang="en-GB" dirty="0"/>
              <a:t> </a:t>
            </a:r>
            <a:r>
              <a:rPr lang="en-GB" dirty="0" err="1"/>
              <a:t>Nigra</a:t>
            </a:r>
            <a:endParaRPr lang="en-GB" dirty="0"/>
          </a:p>
          <a:p>
            <a:pPr lvl="1"/>
            <a:r>
              <a:rPr lang="en-GB" dirty="0" err="1"/>
              <a:t>Subthalamic</a:t>
            </a:r>
            <a:r>
              <a:rPr lang="en-GB" dirty="0"/>
              <a:t> nucleus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2"/>
          <a:stretch/>
        </p:blipFill>
        <p:spPr bwMode="auto">
          <a:xfrm>
            <a:off x="3582531" y="2636912"/>
            <a:ext cx="4686953" cy="353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0575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254"/>
            <a:ext cx="47625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97" y="400254"/>
            <a:ext cx="48672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5481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423863"/>
            <a:ext cx="706755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9630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83</TotalTime>
  <Words>3429</Words>
  <Application>Microsoft Macintosh PowerPoint</Application>
  <PresentationFormat>On-screen Show (4:3)</PresentationFormat>
  <Paragraphs>643</Paragraphs>
  <Slides>157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2" baseType="lpstr">
      <vt:lpstr>Arial</vt:lpstr>
      <vt:lpstr>Calibri</vt:lpstr>
      <vt:lpstr>Franklin Gothic Book</vt:lpstr>
      <vt:lpstr>Wingdings</vt:lpstr>
      <vt:lpstr>Crop</vt:lpstr>
      <vt:lpstr>Neurosurgery</vt:lpstr>
      <vt:lpstr>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Skull Base</vt:lpstr>
      <vt:lpstr>scalp</vt:lpstr>
      <vt:lpstr>SCALP</vt:lpstr>
      <vt:lpstr>Blood Supply</vt:lpstr>
      <vt:lpstr>Innervation</vt:lpstr>
      <vt:lpstr>Lymph Drainage</vt:lpstr>
      <vt:lpstr>brain</vt:lpstr>
      <vt:lpstr>PowerPoint Presentation</vt:lpstr>
      <vt:lpstr>Divisions</vt:lpstr>
      <vt:lpstr>Cerebrum</vt:lpstr>
      <vt:lpstr>Lobes</vt:lpstr>
      <vt:lpstr>Cerebellum</vt:lpstr>
      <vt:lpstr>Limbic System</vt:lpstr>
      <vt:lpstr>Brain Stem</vt:lpstr>
      <vt:lpstr>PowerPoint Presentation</vt:lpstr>
      <vt:lpstr>PowerPoint Presentation</vt:lpstr>
      <vt:lpstr>PowerPoint Presentation</vt:lpstr>
      <vt:lpstr>Meninges</vt:lpstr>
      <vt:lpstr>PowerPoint Presentation</vt:lpstr>
      <vt:lpstr>PAD</vt:lpstr>
      <vt:lpstr>PowerPoint Presentation</vt:lpstr>
      <vt:lpstr>PowerPoint Presentation</vt:lpstr>
      <vt:lpstr>PowerPoint Presentation</vt:lpstr>
      <vt:lpstr>circulation</vt:lpstr>
      <vt:lpstr>General Circulation</vt:lpstr>
      <vt:lpstr>Vertebral Arteries</vt:lpstr>
      <vt:lpstr>Internal Carotid Arteries</vt:lpstr>
      <vt:lpstr>PowerPoint Presentation</vt:lpstr>
      <vt:lpstr>Circle of Willis</vt:lpstr>
      <vt:lpstr>PowerPoint Presentation</vt:lpstr>
      <vt:lpstr>PowerPoint Presentation</vt:lpstr>
      <vt:lpstr>PowerPoint Presentation</vt:lpstr>
      <vt:lpstr>Venous drainage</vt:lpstr>
      <vt:lpstr>PowerPoint Presentation</vt:lpstr>
      <vt:lpstr>PowerPoint Presentation</vt:lpstr>
      <vt:lpstr>PowerPoint Presentation</vt:lpstr>
      <vt:lpstr>PowerPoint Presentation</vt:lpstr>
      <vt:lpstr>csf</vt:lpstr>
      <vt:lpstr>CSF</vt:lpstr>
      <vt:lpstr>CSF Flow</vt:lpstr>
      <vt:lpstr>Ventricular System</vt:lpstr>
      <vt:lpstr>Choroid Plexus</vt:lpstr>
      <vt:lpstr>When problems arise...</vt:lpstr>
      <vt:lpstr>Types of Stroke</vt:lpstr>
      <vt:lpstr>Brain Hernia</vt:lpstr>
      <vt:lpstr>cerebrum</vt:lpstr>
      <vt:lpstr>PowerPoint Presentation</vt:lpstr>
      <vt:lpstr>PowerPoint Presentation</vt:lpstr>
      <vt:lpstr>PowerPoint Presentation</vt:lpstr>
      <vt:lpstr>Corona Radiata</vt:lpstr>
      <vt:lpstr>3rd Ventricle</vt:lpstr>
      <vt:lpstr>Lateral Ventricle</vt:lpstr>
      <vt:lpstr>Cerebral Hemispheres</vt:lpstr>
      <vt:lpstr>PowerPoint Presentation</vt:lpstr>
      <vt:lpstr>Gyri</vt:lpstr>
      <vt:lpstr>PowerPoint Presentation</vt:lpstr>
      <vt:lpstr>Zones</vt:lpstr>
      <vt:lpstr>Sensory Areas</vt:lpstr>
      <vt:lpstr>Example</vt:lpstr>
      <vt:lpstr>Brodmann’s Areas</vt:lpstr>
      <vt:lpstr>PowerPoint Presentation</vt:lpstr>
      <vt:lpstr>Functional Areas</vt:lpstr>
      <vt:lpstr>PowerPoint Presentation</vt:lpstr>
      <vt:lpstr>Limbic Cortex</vt:lpstr>
      <vt:lpstr>Brain Histology</vt:lpstr>
      <vt:lpstr>brainstem</vt:lpstr>
      <vt:lpstr>PowerPoint Presentation</vt:lpstr>
      <vt:lpstr>Brainstem</vt:lpstr>
      <vt:lpstr>PowerPoint Presentation</vt:lpstr>
      <vt:lpstr>PowerPoint Presentation</vt:lpstr>
      <vt:lpstr>Brainstem</vt:lpstr>
      <vt:lpstr>Posterior to Ventricle Space</vt:lpstr>
      <vt:lpstr>Tectum</vt:lpstr>
      <vt:lpstr>Tegmentum</vt:lpstr>
      <vt:lpstr>Anterior to Ventricle Space</vt:lpstr>
      <vt:lpstr>Cerebellar Peduncles</vt:lpstr>
      <vt:lpstr>PONS</vt:lpstr>
      <vt:lpstr>PowerPoint Presentation</vt:lpstr>
      <vt:lpstr>Medulla Oblongata</vt:lpstr>
      <vt:lpstr>cerebellum</vt:lpstr>
      <vt:lpstr>Cerebellum</vt:lpstr>
      <vt:lpstr>Cerebellum</vt:lpstr>
      <vt:lpstr>Deep Nuclei</vt:lpstr>
      <vt:lpstr>PowerPoint Presentation</vt:lpstr>
      <vt:lpstr>Blood Supply</vt:lpstr>
      <vt:lpstr>PowerPoint Presentation</vt:lpstr>
      <vt:lpstr>Internal ANATOMY OF THE BRAIN</vt:lpstr>
      <vt:lpstr>Nuclei</vt:lpstr>
      <vt:lpstr>PowerPoint Presentation</vt:lpstr>
      <vt:lpstr>PowerPoint Presentation</vt:lpstr>
      <vt:lpstr>PowerPoint Presentation</vt:lpstr>
      <vt:lpstr>Red Nucleus</vt:lpstr>
      <vt:lpstr>Cranial nerves</vt:lpstr>
      <vt:lpstr>Cranial Nerves</vt:lpstr>
      <vt:lpstr>PowerPoint Presentation</vt:lpstr>
      <vt:lpstr>Cranial Nerve 1 - Olfactory</vt:lpstr>
      <vt:lpstr>Cranial Nerve 2 - Optic</vt:lpstr>
      <vt:lpstr>Cranial Nerve 3 - Oculomotor</vt:lpstr>
      <vt:lpstr>Cranial Nerve 3 Course</vt:lpstr>
      <vt:lpstr>Cranial Nerve 4 – Trochlear Nerve</vt:lpstr>
      <vt:lpstr>Cranial Nerve 4 Course</vt:lpstr>
      <vt:lpstr>Cranial Nerve 5 – Trigeminal Nerve</vt:lpstr>
      <vt:lpstr>Trigeminal Nerve Branches</vt:lpstr>
      <vt:lpstr>PowerPoint Presentation</vt:lpstr>
      <vt:lpstr>Cranial Nerve 5 Course</vt:lpstr>
      <vt:lpstr>Cranial Nerve 6 – Abducens Nerve</vt:lpstr>
      <vt:lpstr>Cranial Nerve 6 Course</vt:lpstr>
      <vt:lpstr>Cranial Nerve 7 – Facial Nerve</vt:lpstr>
      <vt:lpstr>Cranial Nerve 7 Course</vt:lpstr>
      <vt:lpstr>Branches of CN7</vt:lpstr>
      <vt:lpstr>PowerPoint Presentation</vt:lpstr>
      <vt:lpstr>Structures Innervated by CN7</vt:lpstr>
      <vt:lpstr>Functional Components of CN7</vt:lpstr>
      <vt:lpstr>PowerPoint Presentation</vt:lpstr>
      <vt:lpstr>Pathology of CN7 Conditions</vt:lpstr>
      <vt:lpstr>Cranial Nerve 8 – Vestibulocochlear Nerve</vt:lpstr>
      <vt:lpstr>Cranial Nerve 8 Course</vt:lpstr>
      <vt:lpstr>Cranial Nerve 9 – Glossopharygeal Nerve</vt:lpstr>
      <vt:lpstr>Cranial Nerve 9 Course</vt:lpstr>
      <vt:lpstr>Cranial Nerve 10 – Vagus Nerve</vt:lpstr>
      <vt:lpstr>Cranial Nerve 10 Course</vt:lpstr>
      <vt:lpstr>Cranial Nerve 11 – Accessory Nerve</vt:lpstr>
      <vt:lpstr>Cranial Nerve 11 Course</vt:lpstr>
      <vt:lpstr>Cranial Nerve 12 -  Hypoglossal Nerve</vt:lpstr>
      <vt:lpstr>Cranial Nerve 12 Course</vt:lpstr>
      <vt:lpstr>PowerPoint Presentation</vt:lpstr>
      <vt:lpstr>Cranial Nerve Nuclei</vt:lpstr>
      <vt:lpstr>Cranial Nerves and Foramina Syndromes</vt:lpstr>
      <vt:lpstr>Cavernous Sinus</vt:lpstr>
      <vt:lpstr>PowerPoint Presentation</vt:lpstr>
      <vt:lpstr>neurophysiology</vt:lpstr>
      <vt:lpstr>Physiology</vt:lpstr>
      <vt:lpstr>Cerebrovascular accident</vt:lpstr>
      <vt:lpstr>Overview</vt:lpstr>
      <vt:lpstr>Intracerebral Haemorrhage</vt:lpstr>
      <vt:lpstr>Subarachnoid Haemorrhage</vt:lpstr>
      <vt:lpstr>Chronic Subdural Haematoma</vt:lpstr>
      <vt:lpstr>Brain tumours</vt:lpstr>
      <vt:lpstr>Overview</vt:lpstr>
      <vt:lpstr>Pituitary disease/endocrine abnormalities</vt:lpstr>
      <vt:lpstr>Anatomy</vt:lpstr>
      <vt:lpstr>Physiology</vt:lpstr>
      <vt:lpstr>Pituitary Tumours</vt:lpstr>
      <vt:lpstr>Pituitary Apoplexy</vt:lpstr>
      <vt:lpstr>Other conditions</vt:lpstr>
      <vt:lpstr>Endocrine Abnormalities</vt:lpstr>
      <vt:lpstr>Hydrocephalus</vt:lpstr>
      <vt:lpstr>Surgical CNS Infections</vt:lpstr>
    </vt:vector>
  </TitlesOfParts>
  <Company>South West Yorkshire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Neurosurgery</dc:title>
  <dc:creator>Britton Danielle</dc:creator>
  <cp:lastModifiedBy>Danielle Britton (UG)</cp:lastModifiedBy>
  <cp:revision>10</cp:revision>
  <dcterms:created xsi:type="dcterms:W3CDTF">2018-01-25T07:35:53Z</dcterms:created>
  <dcterms:modified xsi:type="dcterms:W3CDTF">2024-08-05T10:32:38Z</dcterms:modified>
</cp:coreProperties>
</file>