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3" r:id="rId8"/>
    <p:sldId id="262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3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5436ECD-15F3-491A-BC83-E7BE309692E8}">
          <p14:sldIdLst>
            <p14:sldId id="256"/>
            <p14:sldId id="257"/>
            <p14:sldId id="261"/>
            <p14:sldId id="258"/>
            <p14:sldId id="259"/>
            <p14:sldId id="260"/>
            <p14:sldId id="263"/>
            <p14:sldId id="262"/>
            <p14:sldId id="264"/>
            <p14:sldId id="265"/>
            <p14:sldId id="267"/>
            <p14:sldId id="266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8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7"/>
  </p:normalViewPr>
  <p:slideViewPr>
    <p:cSldViewPr>
      <p:cViewPr varScale="1">
        <p:scale>
          <a:sx n="97" d="100"/>
          <a:sy n="97" d="100"/>
        </p:scale>
        <p:origin x="1984" y="2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77AF7B5-4572-4319-BED3-94425A382F49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70F08C4-D9CA-4F63-A441-E9C5DA467475}" type="slidenum">
              <a:rPr lang="en-GB" smtClean="0"/>
              <a:t>‹#›</a:t>
            </a:fld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981159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F7B5-4572-4319-BED3-94425A382F49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F08C4-D9CA-4F63-A441-E9C5DA4674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902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F7B5-4572-4319-BED3-94425A382F49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F08C4-D9CA-4F63-A441-E9C5DA4674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8910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F7B5-4572-4319-BED3-94425A382F49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F08C4-D9CA-4F63-A441-E9C5DA4674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716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77AF7B5-4572-4319-BED3-94425A382F49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70F08C4-D9CA-4F63-A441-E9C5DA46747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0821321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F7B5-4572-4319-BED3-94425A382F49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F08C4-D9CA-4F63-A441-E9C5DA4674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28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F7B5-4572-4319-BED3-94425A382F49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F08C4-D9CA-4F63-A441-E9C5DA4674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942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F7B5-4572-4319-BED3-94425A382F49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F08C4-D9CA-4F63-A441-E9C5DA4674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91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F7B5-4572-4319-BED3-94425A382F49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F08C4-D9CA-4F63-A441-E9C5DA4674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323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77AF7B5-4572-4319-BED3-94425A382F49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70F08C4-D9CA-4F63-A441-E9C5DA46747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00286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77AF7B5-4572-4319-BED3-94425A382F49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70F08C4-D9CA-4F63-A441-E9C5DA46747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5041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677AF7B5-4572-4319-BED3-94425A382F49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970F08C4-D9CA-4F63-A441-E9C5DA46747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64367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1368">
          <p15:clr>
            <a:srgbClr val="F26B43"/>
          </p15:clr>
        </p15:guide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.uk/url?sa=t&amp;rct=j&amp;q=&amp;esrc=s&amp;source=video&amp;cd=1&amp;cad=rja&amp;uact=8&amp;ved=0ahUKEwiLhLuo6q7YAhVMLZoKHZozB5EQtwIIJzAA&amp;url=https://www.youtube.com/watch?v%3DcBSyOgjTGVU&amp;usg=AOvVaw0MFEoUxN48PJp5nb_1s9a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.uk/url?sa=t&amp;rct=j&amp;q=&amp;esrc=s&amp;source=video&amp;cd=1&amp;cad=rja&amp;uact=8&amp;ved=0ahUKEwi4zca16q7YAhXhAJoKHbjNB9YQtwIIJzAA&amp;url=https://www.youtube.com/watch?v%3DFknttVgoqEo&amp;usg=AOvVaw1BY0vMEbtOaUuzloeCios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Paediatric Surgery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722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266"/>
            <a:ext cx="8229600" cy="1143000"/>
          </a:xfrm>
        </p:spPr>
        <p:txBody>
          <a:bodyPr/>
          <a:lstStyle/>
          <a:p>
            <a:r>
              <a:rPr lang="en-GB" dirty="0"/>
              <a:t>Lip and Palate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80728"/>
            <a:ext cx="8352928" cy="3845024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Embryology</a:t>
            </a:r>
          </a:p>
          <a:p>
            <a:pPr lvl="1"/>
            <a:r>
              <a:rPr lang="en-GB" dirty="0"/>
              <a:t>Facial primordia appear in 4</a:t>
            </a:r>
            <a:r>
              <a:rPr lang="en-GB" baseline="30000" dirty="0"/>
              <a:t>th</a:t>
            </a:r>
            <a:r>
              <a:rPr lang="en-GB" dirty="0"/>
              <a:t> week around the stomodeum (are centres of growth)</a:t>
            </a:r>
          </a:p>
          <a:p>
            <a:pPr lvl="2"/>
            <a:r>
              <a:rPr lang="en-GB" dirty="0" err="1"/>
              <a:t>Frontonasal</a:t>
            </a:r>
            <a:r>
              <a:rPr lang="en-GB" dirty="0"/>
              <a:t> prominence – forms nasal </a:t>
            </a:r>
            <a:r>
              <a:rPr lang="en-GB" dirty="0" err="1"/>
              <a:t>placodes</a:t>
            </a:r>
            <a:r>
              <a:rPr lang="en-GB" dirty="0"/>
              <a:t> which becomes nasal prominences (medial nasal prominence give rise to </a:t>
            </a:r>
            <a:r>
              <a:rPr lang="en-GB" dirty="0" err="1"/>
              <a:t>intermaxillary</a:t>
            </a:r>
            <a:r>
              <a:rPr lang="en-GB" dirty="0"/>
              <a:t> segment which forms upper lip, primary palate and nasal septum)</a:t>
            </a:r>
          </a:p>
          <a:p>
            <a:pPr lvl="2"/>
            <a:r>
              <a:rPr lang="en-GB" dirty="0"/>
              <a:t>Maxillary prominences (paired) – grow towards each other to form upper cheek and upper lip and secondary palate</a:t>
            </a:r>
          </a:p>
          <a:p>
            <a:pPr lvl="2"/>
            <a:r>
              <a:rPr lang="en-GB" dirty="0"/>
              <a:t>Mandibular prominences (paired) – chin, lower lip and lower cheek</a:t>
            </a:r>
          </a:p>
          <a:p>
            <a:pPr lvl="1"/>
            <a:r>
              <a:rPr lang="en-GB" dirty="0"/>
              <a:t>Palate development</a:t>
            </a:r>
          </a:p>
          <a:p>
            <a:pPr lvl="2"/>
            <a:r>
              <a:rPr lang="en-GB" dirty="0"/>
              <a:t>Week 5 to 12 from primary and secondary palates </a:t>
            </a:r>
          </a:p>
          <a:p>
            <a:pPr lvl="3"/>
            <a:r>
              <a:rPr lang="en-GB" dirty="0"/>
              <a:t>Secondary palate forms the hard and soft palates </a:t>
            </a:r>
          </a:p>
          <a:p>
            <a:r>
              <a:rPr lang="en-GB" dirty="0"/>
              <a:t>Abnormalities</a:t>
            </a:r>
          </a:p>
          <a:p>
            <a:pPr lvl="1"/>
            <a:r>
              <a:rPr lang="en-GB" dirty="0"/>
              <a:t>Cleft lip and palate </a:t>
            </a:r>
          </a:p>
          <a:p>
            <a:pPr lvl="2"/>
            <a:r>
              <a:rPr lang="en-GB" dirty="0"/>
              <a:t>Two groups</a:t>
            </a:r>
          </a:p>
          <a:p>
            <a:pPr lvl="3"/>
            <a:r>
              <a:rPr lang="en-GB" dirty="0"/>
              <a:t>Clefts involving upper lip and anterior maxilla (with or without hard/soft palate)</a:t>
            </a:r>
          </a:p>
          <a:p>
            <a:pPr lvl="3"/>
            <a:r>
              <a:rPr lang="en-GB" dirty="0"/>
              <a:t>Clefts involving hard and soft regions of palate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906" y="4365104"/>
            <a:ext cx="3140158" cy="2362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88290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Paediatric urology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51573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Urinary Embryology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56792"/>
            <a:ext cx="7315200" cy="4310608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Development of urinary tract and genital systems come from intermediate mesoderm which gives rise to:</a:t>
            </a:r>
          </a:p>
          <a:p>
            <a:pPr lvl="1"/>
            <a:r>
              <a:rPr lang="en-GB" dirty="0" err="1"/>
              <a:t>Pronephros</a:t>
            </a:r>
            <a:endParaRPr lang="en-GB" dirty="0"/>
          </a:p>
          <a:p>
            <a:pPr lvl="1"/>
            <a:r>
              <a:rPr lang="en-GB" dirty="0" err="1"/>
              <a:t>Mesonephros</a:t>
            </a:r>
            <a:r>
              <a:rPr lang="en-GB" dirty="0"/>
              <a:t> – gives rise to mesonephric duct which drains into cloaca and is involved in male genital development</a:t>
            </a:r>
          </a:p>
          <a:p>
            <a:pPr lvl="1"/>
            <a:r>
              <a:rPr lang="en-GB" dirty="0" err="1"/>
              <a:t>Metanephros</a:t>
            </a:r>
            <a:r>
              <a:rPr lang="en-GB" dirty="0"/>
              <a:t> – gives rise to functioning kidney (see below)</a:t>
            </a:r>
          </a:p>
          <a:p>
            <a:r>
              <a:rPr lang="en-GB" dirty="0"/>
              <a:t>Formation of Kidney</a:t>
            </a:r>
          </a:p>
          <a:p>
            <a:pPr lvl="1"/>
            <a:r>
              <a:rPr lang="en-GB" dirty="0"/>
              <a:t>Two main components:</a:t>
            </a:r>
          </a:p>
          <a:p>
            <a:pPr lvl="2"/>
            <a:r>
              <a:rPr lang="en-GB" dirty="0" err="1"/>
              <a:t>Metanephric</a:t>
            </a:r>
            <a:r>
              <a:rPr lang="en-GB" dirty="0"/>
              <a:t> organ – becomes excretory system (glomeruli and renal tubules)</a:t>
            </a:r>
          </a:p>
          <a:p>
            <a:pPr lvl="2"/>
            <a:r>
              <a:rPr lang="en-GB" dirty="0"/>
              <a:t>Ureteric bud – becomes ureter, renal pelvis and collecting tubules</a:t>
            </a:r>
          </a:p>
          <a:p>
            <a:pPr lvl="1"/>
            <a:r>
              <a:rPr lang="en-GB" dirty="0"/>
              <a:t>Nephrons continue to form until birth</a:t>
            </a:r>
          </a:p>
          <a:p>
            <a:pPr lvl="1"/>
            <a:r>
              <a:rPr lang="en-GB" dirty="0"/>
              <a:t>Abnormalities in ascent cause pelvic kidneys and horseshoe kidneys</a:t>
            </a:r>
          </a:p>
          <a:p>
            <a:r>
              <a:rPr lang="en-GB" dirty="0"/>
              <a:t>Development of bladder and urethra </a:t>
            </a:r>
          </a:p>
          <a:p>
            <a:pPr lvl="1"/>
            <a:r>
              <a:rPr lang="en-GB" dirty="0"/>
              <a:t>Derived from urogenital sinus </a:t>
            </a:r>
          </a:p>
          <a:p>
            <a:pPr lvl="2"/>
            <a:r>
              <a:rPr lang="en-GB" dirty="0"/>
              <a:t>Upper part becomes urinary bladder (</a:t>
            </a:r>
            <a:r>
              <a:rPr lang="en-GB" dirty="0" err="1"/>
              <a:t>trigone</a:t>
            </a:r>
            <a:r>
              <a:rPr lang="en-GB" dirty="0"/>
              <a:t> of bladder derived from mesoderm)</a:t>
            </a:r>
          </a:p>
          <a:p>
            <a:pPr lvl="2"/>
            <a:r>
              <a:rPr lang="en-GB" dirty="0"/>
              <a:t>Middle part becomes prostatic and membranous parts of urethra in males</a:t>
            </a:r>
          </a:p>
          <a:p>
            <a:pPr lvl="2"/>
            <a:r>
              <a:rPr lang="en-GB" dirty="0"/>
              <a:t>Phallic part becomes genital systems</a:t>
            </a:r>
          </a:p>
          <a:p>
            <a:pPr marL="0" indent="0">
              <a:buNone/>
            </a:pPr>
            <a:endParaRPr lang="en-GB" dirty="0"/>
          </a:p>
          <a:p>
            <a:pPr lvl="2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5877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114300"/>
            <a:ext cx="7200900" cy="1485900"/>
          </a:xfrm>
        </p:spPr>
        <p:txBody>
          <a:bodyPr/>
          <a:lstStyle/>
          <a:p>
            <a:r>
              <a:rPr lang="en-GB" dirty="0"/>
              <a:t>Genital Embryology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832648"/>
          </a:xfrm>
        </p:spPr>
        <p:txBody>
          <a:bodyPr>
            <a:normAutofit fontScale="62500" lnSpcReduction="20000"/>
          </a:bodyPr>
          <a:lstStyle/>
          <a:p>
            <a:r>
              <a:rPr lang="en-GB" dirty="0"/>
              <a:t>Default situation is female – Y chromosome leads to testes-determining factor production causing male development (occurs at week 7)</a:t>
            </a:r>
          </a:p>
          <a:p>
            <a:r>
              <a:rPr lang="en-GB" dirty="0"/>
              <a:t>Development of gonads</a:t>
            </a:r>
          </a:p>
          <a:p>
            <a:pPr lvl="1"/>
            <a:r>
              <a:rPr lang="en-GB" dirty="0"/>
              <a:t>Longitudinal ridges medial to </a:t>
            </a:r>
            <a:r>
              <a:rPr lang="en-GB" dirty="0" err="1"/>
              <a:t>mesonephros</a:t>
            </a:r>
            <a:r>
              <a:rPr lang="en-GB" dirty="0"/>
              <a:t> (germ cells migrate here from yolk sac at which point, primitive sex cords develop)</a:t>
            </a:r>
          </a:p>
          <a:p>
            <a:pPr lvl="2"/>
            <a:r>
              <a:rPr lang="en-GB" dirty="0"/>
              <a:t>Testes – if germ cell carries XY, testes determining factor is produced and primitive sex cords proliferate producing tunica albuginea, </a:t>
            </a:r>
            <a:r>
              <a:rPr lang="en-GB" dirty="0" err="1"/>
              <a:t>leydig</a:t>
            </a:r>
            <a:r>
              <a:rPr lang="en-GB" dirty="0"/>
              <a:t> cells (which produce testosterone to help sexual differentiation). Medullary cords remain solid until puberty</a:t>
            </a:r>
          </a:p>
          <a:p>
            <a:pPr lvl="2"/>
            <a:r>
              <a:rPr lang="en-GB" dirty="0"/>
              <a:t>Ovary – medullary cords degenerate and germ cells become </a:t>
            </a:r>
            <a:r>
              <a:rPr lang="en-GB" dirty="0" err="1"/>
              <a:t>oogonia</a:t>
            </a:r>
            <a:endParaRPr lang="en-GB" dirty="0"/>
          </a:p>
          <a:p>
            <a:r>
              <a:rPr lang="en-GB" dirty="0"/>
              <a:t>Descent of gonads</a:t>
            </a:r>
          </a:p>
          <a:p>
            <a:pPr lvl="1"/>
            <a:r>
              <a:rPr lang="en-GB" dirty="0"/>
              <a:t>Testes: intra-abdominal </a:t>
            </a:r>
            <a:r>
              <a:rPr lang="en-GB" dirty="0">
                <a:sym typeface="Wingdings" panose="05000000000000000000" pitchFamily="2" charset="2"/>
              </a:rPr>
              <a:t> scrotum</a:t>
            </a:r>
          </a:p>
          <a:p>
            <a:pPr lvl="2"/>
            <a:r>
              <a:rPr lang="en-GB" dirty="0">
                <a:sym typeface="Wingdings" panose="05000000000000000000" pitchFamily="2" charset="2"/>
              </a:rPr>
              <a:t>Abnormalities in descent cause undescended/ectopic testes </a:t>
            </a:r>
          </a:p>
          <a:p>
            <a:pPr lvl="1"/>
            <a:r>
              <a:rPr lang="en-GB" dirty="0"/>
              <a:t>Ovaries: ovary becomes attached to genital fold, giving rise to round and ovarian ligaments, mesentery becomes broad ligament</a:t>
            </a:r>
          </a:p>
          <a:p>
            <a:r>
              <a:rPr lang="en-GB" dirty="0"/>
              <a:t>Genital Duct System</a:t>
            </a:r>
          </a:p>
          <a:p>
            <a:pPr lvl="1"/>
            <a:r>
              <a:rPr lang="en-GB" dirty="0" err="1"/>
              <a:t>Embyros</a:t>
            </a:r>
            <a:r>
              <a:rPr lang="en-GB" dirty="0"/>
              <a:t> have mesonephric and paramesonephric ducts (mesonephric ducts degenerate in female (leaving para) and para degenerates in male (leaving </a:t>
            </a:r>
            <a:r>
              <a:rPr lang="en-GB" dirty="0" err="1"/>
              <a:t>meso</a:t>
            </a:r>
            <a:r>
              <a:rPr lang="en-GB" dirty="0"/>
              <a:t>))</a:t>
            </a:r>
          </a:p>
          <a:p>
            <a:pPr lvl="2"/>
            <a:r>
              <a:rPr lang="en-GB" dirty="0"/>
              <a:t>Males: testis determining factor causes MIS production causing regression of para ducts</a:t>
            </a:r>
          </a:p>
          <a:p>
            <a:pPr lvl="2"/>
            <a:r>
              <a:rPr lang="en-GB" dirty="0"/>
              <a:t>Females: in the absence of MIS, para remains and </a:t>
            </a:r>
            <a:r>
              <a:rPr lang="en-GB" dirty="0" err="1"/>
              <a:t>meso</a:t>
            </a:r>
            <a:r>
              <a:rPr lang="en-GB" dirty="0"/>
              <a:t> degenerates (but can remain and cause a </a:t>
            </a:r>
          </a:p>
          <a:p>
            <a:pPr lvl="2"/>
            <a:r>
              <a:rPr lang="en-GB" dirty="0"/>
              <a:t>Gartner cyst)</a:t>
            </a:r>
          </a:p>
          <a:p>
            <a:r>
              <a:rPr lang="en-GB" dirty="0"/>
              <a:t>Development of External Genitalia </a:t>
            </a:r>
          </a:p>
          <a:p>
            <a:pPr lvl="1"/>
            <a:r>
              <a:rPr lang="en-GB" dirty="0"/>
              <a:t>Cloacal folds form around cloaca and become urethral folds which fuse to form the genital tubercle which becomes phallus in males and clitoris in females</a:t>
            </a:r>
          </a:p>
          <a:p>
            <a:pPr lvl="1"/>
            <a:r>
              <a:rPr lang="en-GB" dirty="0"/>
              <a:t>Urethral folds form penile urethra in males and labia minora in females </a:t>
            </a:r>
          </a:p>
          <a:p>
            <a:pPr lvl="2"/>
            <a:r>
              <a:rPr lang="en-GB" dirty="0"/>
              <a:t>Failure of fusion = hypospadias</a:t>
            </a:r>
          </a:p>
          <a:p>
            <a:pPr lvl="1"/>
            <a:r>
              <a:rPr lang="en-GB" dirty="0"/>
              <a:t>Genital swellings become scrotum in males and labia majora in females</a:t>
            </a:r>
          </a:p>
        </p:txBody>
      </p:sp>
    </p:spTree>
    <p:extLst>
      <p:ext uri="{BB962C8B-B14F-4D97-AF65-F5344CB8AC3E}">
        <p14:creationId xmlns:p14="http://schemas.microsoft.com/office/powerpoint/2010/main" val="16718201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62181-BC19-45DD-B93A-C1163A0A0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485900"/>
          </a:xfrm>
        </p:spPr>
        <p:txBody>
          <a:bodyPr/>
          <a:lstStyle/>
          <a:p>
            <a:r>
              <a:rPr lang="en-GB" dirty="0"/>
              <a:t>Congenital Renal Abnormalities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E3106-CD5D-4407-A343-39DCA9A87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124744"/>
            <a:ext cx="8229600" cy="5069160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Abnormalities of number/size</a:t>
            </a:r>
          </a:p>
          <a:p>
            <a:pPr lvl="1"/>
            <a:r>
              <a:rPr lang="en-GB" dirty="0"/>
              <a:t>Renal agenesis - Unilateral or bilateral (Potters syndrome which is linked to pulmonary hypoplasia)</a:t>
            </a:r>
          </a:p>
          <a:p>
            <a:pPr lvl="1"/>
            <a:r>
              <a:rPr lang="en-GB" dirty="0"/>
              <a:t>Supernumerary kidneys</a:t>
            </a:r>
          </a:p>
          <a:p>
            <a:r>
              <a:rPr lang="en-GB" dirty="0"/>
              <a:t>Abnormalities of structure</a:t>
            </a:r>
          </a:p>
          <a:p>
            <a:pPr lvl="1"/>
            <a:r>
              <a:rPr lang="en-GB" dirty="0"/>
              <a:t>Aberrant renal vasculature - Multiple arteries/veins</a:t>
            </a:r>
          </a:p>
          <a:p>
            <a:pPr lvl="1"/>
            <a:r>
              <a:rPr lang="en-GB" dirty="0"/>
              <a:t>Parenchymal anomalies (cysts) – most common renal space occupying lesion</a:t>
            </a:r>
          </a:p>
          <a:p>
            <a:pPr lvl="2"/>
            <a:r>
              <a:rPr lang="en-GB" dirty="0"/>
              <a:t>Simple cyst – usually benign, asymptomatic unless infection, untreated unless symptoms</a:t>
            </a:r>
          </a:p>
          <a:p>
            <a:pPr lvl="2"/>
            <a:r>
              <a:rPr lang="en-GB" dirty="0"/>
              <a:t>Polycystic kidney disease </a:t>
            </a:r>
          </a:p>
          <a:p>
            <a:pPr lvl="3"/>
            <a:r>
              <a:rPr lang="en-GB" dirty="0"/>
              <a:t>Infantile – recessive, cystic changes of renal tubules, can cause rapid-onset renal failure and liver disease</a:t>
            </a:r>
          </a:p>
          <a:p>
            <a:pPr lvl="3"/>
            <a:r>
              <a:rPr lang="en-GB" dirty="0"/>
              <a:t>Adult – dominant, cystic change in kidney, cause chronic renal failure, causes </a:t>
            </a:r>
            <a:r>
              <a:rPr lang="en-GB" dirty="0" err="1"/>
              <a:t>abdo</a:t>
            </a:r>
            <a:r>
              <a:rPr lang="en-GB" dirty="0"/>
              <a:t> pain/colic/ renal failure, linked to cystic formations in other organs and berry aneurysms </a:t>
            </a:r>
          </a:p>
          <a:p>
            <a:pPr lvl="2"/>
            <a:r>
              <a:rPr lang="en-GB" dirty="0"/>
              <a:t>Other</a:t>
            </a:r>
          </a:p>
          <a:p>
            <a:pPr lvl="3"/>
            <a:r>
              <a:rPr lang="en-GB" dirty="0"/>
              <a:t>Von Hippel-Lindau: risk of RCC</a:t>
            </a:r>
          </a:p>
          <a:p>
            <a:pPr lvl="3"/>
            <a:r>
              <a:rPr lang="en-GB" dirty="0"/>
              <a:t>Tuberous sclerosis: renal cysts, learning difficulties, epilepsy</a:t>
            </a:r>
          </a:p>
          <a:p>
            <a:pPr lvl="3"/>
            <a:r>
              <a:rPr lang="en-GB" dirty="0"/>
              <a:t>Medullary sponge kidney: dilatation of collecting ducts</a:t>
            </a:r>
          </a:p>
          <a:p>
            <a:r>
              <a:rPr lang="en-GB" dirty="0"/>
              <a:t>Abnormalities of ascent </a:t>
            </a:r>
          </a:p>
          <a:p>
            <a:pPr lvl="1"/>
            <a:r>
              <a:rPr lang="en-GB" dirty="0"/>
              <a:t>Pelvic kidney – failure to ascent, more prone to stones</a:t>
            </a:r>
          </a:p>
          <a:p>
            <a:pPr lvl="1"/>
            <a:r>
              <a:rPr lang="en-GB" dirty="0"/>
              <a:t>Horseshoe kidney – fusion occurs before kidneys have rotated, IMA prevents full ascent, urinary stasis is common, risk of stones</a:t>
            </a:r>
          </a:p>
        </p:txBody>
      </p:sp>
    </p:spTree>
    <p:extLst>
      <p:ext uri="{BB962C8B-B14F-4D97-AF65-F5344CB8AC3E}">
        <p14:creationId xmlns:p14="http://schemas.microsoft.com/office/powerpoint/2010/main" val="2389350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7ED90-48C6-471B-B7F3-F451E6877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273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Congenital Ureteric/Urethral Abnormalities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AD0F48-7026-45C2-A678-7386AAE6A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273" y="1356792"/>
            <a:ext cx="8229600" cy="5501208"/>
          </a:xfrm>
        </p:spPr>
        <p:txBody>
          <a:bodyPr>
            <a:normAutofit fontScale="62500" lnSpcReduction="20000"/>
          </a:bodyPr>
          <a:lstStyle/>
          <a:p>
            <a:r>
              <a:rPr lang="en-GB" dirty="0"/>
              <a:t>Abnormalities in number/size</a:t>
            </a:r>
          </a:p>
          <a:p>
            <a:pPr lvl="1"/>
            <a:r>
              <a:rPr lang="en-GB" dirty="0"/>
              <a:t>Ureteric duplication – predispose to stasis and UTI, can insert into vagina and cause incontinence</a:t>
            </a:r>
          </a:p>
          <a:p>
            <a:r>
              <a:rPr lang="en-GB" dirty="0"/>
              <a:t>Abnormalities of structure</a:t>
            </a:r>
          </a:p>
          <a:p>
            <a:pPr lvl="1"/>
            <a:r>
              <a:rPr lang="en-GB" dirty="0"/>
              <a:t>Ureteric diverticula</a:t>
            </a:r>
          </a:p>
          <a:p>
            <a:pPr lvl="1"/>
            <a:r>
              <a:rPr lang="en-GB" dirty="0" err="1"/>
              <a:t>Ureterocele</a:t>
            </a:r>
            <a:r>
              <a:rPr lang="en-GB" dirty="0"/>
              <a:t>  - dilatation of ureter</a:t>
            </a:r>
          </a:p>
          <a:p>
            <a:pPr lvl="1"/>
            <a:r>
              <a:rPr lang="en-GB" dirty="0"/>
              <a:t>Ectopic ureter</a:t>
            </a:r>
          </a:p>
          <a:p>
            <a:pPr lvl="1"/>
            <a:r>
              <a:rPr lang="en-GB" dirty="0"/>
              <a:t>Posterior urethral valves – most common cause of BOO in boys, treated with valve ablation, require long term follow up of renal and bladder function</a:t>
            </a:r>
          </a:p>
          <a:p>
            <a:pPr lvl="1"/>
            <a:r>
              <a:rPr lang="en-GB" dirty="0"/>
              <a:t>Failure of urethral fusion</a:t>
            </a:r>
          </a:p>
          <a:p>
            <a:pPr lvl="2"/>
            <a:r>
              <a:rPr lang="en-GB" dirty="0" err="1"/>
              <a:t>Epispadias</a:t>
            </a:r>
            <a:r>
              <a:rPr lang="en-GB" dirty="0"/>
              <a:t> and bladder </a:t>
            </a:r>
            <a:r>
              <a:rPr lang="en-GB" dirty="0" err="1"/>
              <a:t>exstrophy</a:t>
            </a:r>
            <a:r>
              <a:rPr lang="en-GB" dirty="0"/>
              <a:t> (failed midline fusion of structures below umbilicus) </a:t>
            </a:r>
          </a:p>
          <a:p>
            <a:pPr lvl="2"/>
            <a:r>
              <a:rPr lang="en-GB" dirty="0"/>
              <a:t>Hypospadias (external urethral meatus lies on ventral surface of penis that requires surgery to reconstruct the urethra)</a:t>
            </a:r>
          </a:p>
          <a:p>
            <a:r>
              <a:rPr lang="en-GB" dirty="0"/>
              <a:t>Abnormalities of function</a:t>
            </a:r>
          </a:p>
          <a:p>
            <a:pPr lvl="1"/>
            <a:r>
              <a:rPr lang="en-GB" dirty="0"/>
              <a:t>PUJ obstruction – functional obstruction of ureter at level of PUJ, clinically apparent in later life, back pressure can cause renal parenchymal damage</a:t>
            </a:r>
          </a:p>
          <a:p>
            <a:pPr lvl="2"/>
            <a:r>
              <a:rPr lang="en-GB" dirty="0"/>
              <a:t>Presentation: </a:t>
            </a:r>
            <a:r>
              <a:rPr lang="en-GB" dirty="0" err="1"/>
              <a:t>fetal</a:t>
            </a:r>
            <a:r>
              <a:rPr lang="en-GB" dirty="0"/>
              <a:t> </a:t>
            </a:r>
            <a:r>
              <a:rPr lang="en-GB" dirty="0" err="1"/>
              <a:t>hydronephrosis</a:t>
            </a:r>
            <a:r>
              <a:rPr lang="en-GB" dirty="0"/>
              <a:t>, intermittent flank pain, failure to thrive, recurrent UTI</a:t>
            </a:r>
          </a:p>
          <a:p>
            <a:pPr lvl="2"/>
            <a:r>
              <a:rPr lang="en-GB" dirty="0"/>
              <a:t>Investigations: USS, MAG-3 (shows delay in drainage)</a:t>
            </a:r>
          </a:p>
          <a:p>
            <a:pPr lvl="2"/>
            <a:r>
              <a:rPr lang="en-GB" dirty="0"/>
              <a:t>Treatment: surgery if symptoms/drop in renal function (nephrectomy or to relieve obstruction)</a:t>
            </a:r>
          </a:p>
          <a:p>
            <a:pPr lvl="1"/>
            <a:r>
              <a:rPr lang="en-GB" dirty="0" err="1"/>
              <a:t>Vesicoureteric</a:t>
            </a:r>
            <a:r>
              <a:rPr lang="en-GB" dirty="0"/>
              <a:t> reflux – malfunction of valve at </a:t>
            </a:r>
            <a:r>
              <a:rPr lang="en-GB" dirty="0" err="1"/>
              <a:t>vesico</a:t>
            </a:r>
            <a:r>
              <a:rPr lang="en-GB" dirty="0"/>
              <a:t>-ureteric junction, </a:t>
            </a:r>
            <a:r>
              <a:rPr lang="en-GB" dirty="0" err="1"/>
              <a:t>congential</a:t>
            </a:r>
            <a:r>
              <a:rPr lang="en-GB" dirty="0"/>
              <a:t>/acquired (secondary to high bladder pressure in neuro disease), can cause renal damage due to back pressure</a:t>
            </a:r>
          </a:p>
          <a:p>
            <a:pPr lvl="2"/>
            <a:r>
              <a:rPr lang="en-GB" dirty="0"/>
              <a:t>Presentation: dysfunctional voiding, UTI </a:t>
            </a:r>
          </a:p>
          <a:p>
            <a:pPr lvl="2"/>
            <a:r>
              <a:rPr lang="en-GB" dirty="0"/>
              <a:t>Treatment: prophylactic antibiotics (for UTI), surgery if progressive renal damage</a:t>
            </a:r>
          </a:p>
          <a:p>
            <a:pPr lvl="1"/>
            <a:r>
              <a:rPr lang="en-GB" dirty="0"/>
              <a:t>Urethral congenital abnormalities</a:t>
            </a:r>
          </a:p>
        </p:txBody>
      </p:sp>
    </p:spTree>
    <p:extLst>
      <p:ext uri="{BB962C8B-B14F-4D97-AF65-F5344CB8AC3E}">
        <p14:creationId xmlns:p14="http://schemas.microsoft.com/office/powerpoint/2010/main" val="33024561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5146D-CD34-4CDE-8FF9-02C932104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Developmental Abnormalities of Genital 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3DDB82-FAC9-4363-BC6B-937ED82C3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Undescended testis</a:t>
            </a:r>
          </a:p>
          <a:p>
            <a:pPr lvl="1"/>
            <a:r>
              <a:rPr lang="en-GB" dirty="0"/>
              <a:t>Retractile testicle – seen at bath time, felt in inguinal canal, no intervention needed</a:t>
            </a:r>
          </a:p>
          <a:p>
            <a:pPr lvl="1"/>
            <a:r>
              <a:rPr lang="en-GB" dirty="0"/>
              <a:t>Undescended testicle – decreased fertility potential, risk of malignancy and torsion, requires orchidopexy (if not palpable, needs laparoscopy to locate)</a:t>
            </a:r>
          </a:p>
          <a:p>
            <a:pPr lvl="1"/>
            <a:r>
              <a:rPr lang="en-GB" dirty="0"/>
              <a:t>Ectopic testicle</a:t>
            </a:r>
          </a:p>
          <a:p>
            <a:pPr lvl="1"/>
            <a:r>
              <a:rPr lang="en-GB" dirty="0"/>
              <a:t>Absent testicle</a:t>
            </a:r>
          </a:p>
          <a:p>
            <a:r>
              <a:rPr lang="en-GB" dirty="0"/>
              <a:t>Intersex</a:t>
            </a:r>
          </a:p>
          <a:p>
            <a:pPr lvl="1"/>
            <a:r>
              <a:rPr lang="en-GB" dirty="0"/>
              <a:t>Congenital adrenal hyperplasia – autosomal recessive, absence of enzymes involved in cortisol and aldosterone synthesis causing excess androgen levels (most common 21-hydroxylase deficiency), </a:t>
            </a:r>
            <a:r>
              <a:rPr lang="en-GB" dirty="0" err="1"/>
              <a:t>tx</a:t>
            </a:r>
            <a:r>
              <a:rPr lang="en-GB" dirty="0"/>
              <a:t> = iv fluids, glucose, hydrocortisone</a:t>
            </a:r>
          </a:p>
          <a:p>
            <a:pPr lvl="1"/>
            <a:r>
              <a:rPr lang="en-GB" dirty="0"/>
              <a:t>Klinefelter syndrome – 47, XXY</a:t>
            </a:r>
          </a:p>
          <a:p>
            <a:pPr lvl="1"/>
            <a:r>
              <a:rPr lang="en-GB" dirty="0"/>
              <a:t>Testicular feminisation – XY but present as females due to androgen insensitivity of genitalia</a:t>
            </a:r>
          </a:p>
        </p:txBody>
      </p:sp>
    </p:spTree>
    <p:extLst>
      <p:ext uri="{BB962C8B-B14F-4D97-AF65-F5344CB8AC3E}">
        <p14:creationId xmlns:p14="http://schemas.microsoft.com/office/powerpoint/2010/main" val="33025126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7BBCB-4F18-4C7D-918B-F2B21DFEB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Genetic Abnormalities of Urogenital 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8C2A4-DC7C-4D06-90D2-02B6A8BB66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WT1 = suppressor gene coding for Wilms tumour</a:t>
            </a:r>
          </a:p>
          <a:p>
            <a:r>
              <a:rPr lang="en-GB" dirty="0"/>
              <a:t>Denys-</a:t>
            </a:r>
            <a:r>
              <a:rPr lang="en-GB" dirty="0" err="1"/>
              <a:t>Drash</a:t>
            </a:r>
            <a:r>
              <a:rPr lang="en-GB" dirty="0"/>
              <a:t> syndrome – mutation of WT1 causing congenital nephropathy, </a:t>
            </a:r>
            <a:r>
              <a:rPr lang="en-GB" dirty="0" err="1"/>
              <a:t>wilms</a:t>
            </a:r>
            <a:r>
              <a:rPr lang="en-GB" dirty="0"/>
              <a:t> tumour and intersex disorders</a:t>
            </a:r>
          </a:p>
          <a:p>
            <a:r>
              <a:rPr lang="en-GB" dirty="0"/>
              <a:t>WAGR syndrome – deletion of WT1 causing </a:t>
            </a:r>
            <a:r>
              <a:rPr lang="en-GB" dirty="0" err="1"/>
              <a:t>wilms</a:t>
            </a:r>
            <a:r>
              <a:rPr lang="en-GB" dirty="0"/>
              <a:t> tumour, genitourinary malformations, learning disabilities</a:t>
            </a:r>
          </a:p>
        </p:txBody>
      </p:sp>
    </p:spTree>
    <p:extLst>
      <p:ext uri="{BB962C8B-B14F-4D97-AF65-F5344CB8AC3E}">
        <p14:creationId xmlns:p14="http://schemas.microsoft.com/office/powerpoint/2010/main" val="40267016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90C5E-5B2C-47FE-B19C-F326EB522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Foreskin Abnormalities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6ECCD2-D534-4EEE-A00B-35AF5FF8B0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Anatomy</a:t>
            </a:r>
          </a:p>
          <a:p>
            <a:pPr lvl="1"/>
            <a:r>
              <a:rPr lang="en-GB" dirty="0"/>
              <a:t>Single layer of skin connected to penis and folded over at the end to create meatus</a:t>
            </a:r>
          </a:p>
          <a:p>
            <a:pPr lvl="1"/>
            <a:r>
              <a:rPr lang="en-GB" dirty="0"/>
              <a:t>Inner layer is mucosal layer</a:t>
            </a:r>
          </a:p>
          <a:p>
            <a:pPr lvl="1"/>
            <a:r>
              <a:rPr lang="en-GB" dirty="0"/>
              <a:t>Normal infant prepuce doesn’t not retract immediately so is not an indication for circumcision</a:t>
            </a:r>
          </a:p>
          <a:p>
            <a:r>
              <a:rPr lang="en-GB" dirty="0"/>
              <a:t>Conditions</a:t>
            </a:r>
          </a:p>
          <a:p>
            <a:pPr lvl="1"/>
            <a:r>
              <a:rPr lang="en-GB" dirty="0"/>
              <a:t>Phimosis (pathological)</a:t>
            </a:r>
          </a:p>
          <a:p>
            <a:pPr lvl="2"/>
            <a:r>
              <a:rPr lang="en-GB" dirty="0"/>
              <a:t>Due to infection or disease</a:t>
            </a:r>
          </a:p>
          <a:p>
            <a:pPr lvl="2"/>
            <a:r>
              <a:rPr lang="en-GB" dirty="0"/>
              <a:t>Pale hard tissue at preputial orifice</a:t>
            </a:r>
          </a:p>
          <a:p>
            <a:pPr lvl="1"/>
            <a:r>
              <a:rPr lang="en-GB" dirty="0" err="1"/>
              <a:t>Paraphimosis</a:t>
            </a:r>
            <a:r>
              <a:rPr lang="en-GB" dirty="0"/>
              <a:t> </a:t>
            </a:r>
          </a:p>
          <a:p>
            <a:pPr lvl="2"/>
            <a:r>
              <a:rPr lang="en-GB" dirty="0"/>
              <a:t>Retracted foreskin not replaced leaving irreducible band around penis</a:t>
            </a:r>
          </a:p>
          <a:p>
            <a:pPr lvl="1"/>
            <a:r>
              <a:rPr lang="en-GB" dirty="0" err="1"/>
              <a:t>Balanoposthitis</a:t>
            </a:r>
            <a:endParaRPr lang="en-GB" dirty="0"/>
          </a:p>
          <a:p>
            <a:pPr lvl="2"/>
            <a:r>
              <a:rPr lang="en-GB" dirty="0"/>
              <a:t>Pyogenic infection of prepuce</a:t>
            </a:r>
          </a:p>
          <a:p>
            <a:pPr lvl="2"/>
            <a:r>
              <a:rPr lang="en-GB" dirty="0"/>
              <a:t>Non-retractile foreskins</a:t>
            </a:r>
          </a:p>
          <a:p>
            <a:pPr lvl="2"/>
            <a:r>
              <a:rPr lang="en-GB" dirty="0" err="1"/>
              <a:t>Tx</a:t>
            </a:r>
            <a:r>
              <a:rPr lang="en-GB" dirty="0"/>
              <a:t>: antibiotics</a:t>
            </a:r>
          </a:p>
          <a:p>
            <a:pPr lvl="1"/>
            <a:r>
              <a:rPr lang="en-GB" dirty="0"/>
              <a:t>Balanitis xerotica obliterans</a:t>
            </a:r>
          </a:p>
          <a:p>
            <a:pPr lvl="2"/>
            <a:r>
              <a:rPr lang="en-GB" dirty="0"/>
              <a:t>Requires circumcision </a:t>
            </a:r>
          </a:p>
        </p:txBody>
      </p:sp>
    </p:spTree>
    <p:extLst>
      <p:ext uri="{BB962C8B-B14F-4D97-AF65-F5344CB8AC3E}">
        <p14:creationId xmlns:p14="http://schemas.microsoft.com/office/powerpoint/2010/main" val="37933363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B3445-5FDD-4CC6-BD09-D75613589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UTIs in Children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688A9-CE52-4CD7-846D-C6E295A1A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Common in children and may indicate underlying renal tract abnormality so needs USS</a:t>
            </a:r>
          </a:p>
          <a:p>
            <a:r>
              <a:rPr lang="en-GB" dirty="0"/>
              <a:t>E.coli – requires antibiotics</a:t>
            </a:r>
          </a:p>
          <a:p>
            <a:r>
              <a:rPr lang="en-GB" dirty="0"/>
              <a:t>Presentation: sepsis, haematuria, lethargy, failure to thrive, vomiting, pain, </a:t>
            </a:r>
            <a:r>
              <a:rPr lang="en-GB" dirty="0" err="1"/>
              <a:t>abdo</a:t>
            </a:r>
            <a:r>
              <a:rPr lang="en-GB" dirty="0"/>
              <a:t> distension</a:t>
            </a:r>
          </a:p>
          <a:p>
            <a:r>
              <a:rPr lang="en-GB" dirty="0"/>
              <a:t>Investigations: </a:t>
            </a:r>
          </a:p>
          <a:p>
            <a:pPr lvl="1"/>
            <a:r>
              <a:rPr lang="en-GB" dirty="0"/>
              <a:t>urine dip (ensure not contaminated)</a:t>
            </a:r>
          </a:p>
          <a:p>
            <a:pPr lvl="1"/>
            <a:r>
              <a:rPr lang="en-GB" dirty="0"/>
              <a:t>Age &lt; 6 months require USS, MCUG (to look for VUR), DMSA (to look for renal scarring)</a:t>
            </a:r>
          </a:p>
          <a:p>
            <a:pPr lvl="1"/>
            <a:r>
              <a:rPr lang="en-GB" dirty="0"/>
              <a:t>Age &gt; 6 months require USS/DMSA only if UTIs are recurrent/atypical</a:t>
            </a:r>
          </a:p>
          <a:p>
            <a:pPr lvl="2"/>
            <a:r>
              <a:rPr lang="en-GB" dirty="0"/>
              <a:t>Atypical = seriously ill, poor urine flow, </a:t>
            </a:r>
            <a:r>
              <a:rPr lang="en-GB" dirty="0" err="1"/>
              <a:t>abdo</a:t>
            </a:r>
            <a:r>
              <a:rPr lang="en-GB" dirty="0"/>
              <a:t> mass, sepsis, raised creatinine, failure to respond to </a:t>
            </a:r>
            <a:r>
              <a:rPr lang="en-GB" dirty="0" err="1"/>
              <a:t>abx</a:t>
            </a:r>
            <a:endParaRPr lang="en-GB" dirty="0"/>
          </a:p>
          <a:p>
            <a:r>
              <a:rPr lang="en-GB" dirty="0"/>
              <a:t>Treatment: antibiotics (prophylaxis given until investigations are completed)</a:t>
            </a:r>
          </a:p>
        </p:txBody>
      </p:sp>
    </p:spTree>
    <p:extLst>
      <p:ext uri="{BB962C8B-B14F-4D97-AF65-F5344CB8AC3E}">
        <p14:creationId xmlns:p14="http://schemas.microsoft.com/office/powerpoint/2010/main" val="2569086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Children as surgical patients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678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F6AB6-93EB-4C36-9AAB-B858AD0C8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59889"/>
            <a:ext cx="8229600" cy="1143000"/>
          </a:xfrm>
        </p:spPr>
        <p:txBody>
          <a:bodyPr/>
          <a:lstStyle/>
          <a:p>
            <a:r>
              <a:rPr lang="en-GB" dirty="0"/>
              <a:t>Acute Scrotum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2AF5CB-09C2-471A-9707-3CBADAFBB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9632" y="1556792"/>
            <a:ext cx="7200900" cy="3581400"/>
          </a:xfrm>
        </p:spPr>
        <p:txBody>
          <a:bodyPr>
            <a:normAutofit fontScale="85000" lnSpcReduction="10000"/>
          </a:bodyPr>
          <a:lstStyle/>
          <a:p>
            <a:r>
              <a:rPr lang="en-GB" dirty="0"/>
              <a:t>May present as scrotal pain or lower abdominal pain – so examine both!</a:t>
            </a:r>
          </a:p>
          <a:p>
            <a:r>
              <a:rPr lang="en-GB" dirty="0"/>
              <a:t>Causes:</a:t>
            </a:r>
          </a:p>
          <a:p>
            <a:pPr lvl="1"/>
            <a:r>
              <a:rPr lang="en-GB" dirty="0"/>
              <a:t>Torsion of testis - requires emergency surgery</a:t>
            </a:r>
          </a:p>
          <a:p>
            <a:pPr lvl="1"/>
            <a:r>
              <a:rPr lang="en-GB" dirty="0"/>
              <a:t>Torsion of appendix testis – most common cause of acute scrotum</a:t>
            </a:r>
          </a:p>
          <a:p>
            <a:pPr lvl="1"/>
            <a:r>
              <a:rPr lang="en-GB" dirty="0"/>
              <a:t>Acute nephritic syndrome</a:t>
            </a:r>
          </a:p>
          <a:p>
            <a:pPr lvl="1"/>
            <a:r>
              <a:rPr lang="en-GB" dirty="0"/>
              <a:t>Epididymitis – infancy and teens, exclude torsion via USS</a:t>
            </a:r>
          </a:p>
          <a:p>
            <a:pPr lvl="1"/>
            <a:r>
              <a:rPr lang="en-GB" dirty="0" err="1"/>
              <a:t>Orchitis</a:t>
            </a:r>
            <a:r>
              <a:rPr lang="en-GB" dirty="0"/>
              <a:t> – rare before puberty</a:t>
            </a:r>
          </a:p>
          <a:p>
            <a:pPr lvl="1"/>
            <a:r>
              <a:rPr lang="en-GB" dirty="0"/>
              <a:t>Incarcerated hernia</a:t>
            </a:r>
          </a:p>
          <a:p>
            <a:pPr lvl="1"/>
            <a:r>
              <a:rPr lang="en-GB" dirty="0"/>
              <a:t>Congenital hydrocele</a:t>
            </a:r>
          </a:p>
          <a:p>
            <a:pPr lvl="1"/>
            <a:r>
              <a:rPr lang="en-GB" dirty="0"/>
              <a:t>Testicular tumour</a:t>
            </a:r>
          </a:p>
          <a:p>
            <a:pPr lvl="1"/>
            <a:r>
              <a:rPr lang="en-GB" dirty="0"/>
              <a:t>HSP</a:t>
            </a:r>
          </a:p>
        </p:txBody>
      </p:sp>
    </p:spTree>
    <p:extLst>
      <p:ext uri="{BB962C8B-B14F-4D97-AF65-F5344CB8AC3E}">
        <p14:creationId xmlns:p14="http://schemas.microsoft.com/office/powerpoint/2010/main" val="34848356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C337AD6-A55A-430F-9B3A-0EDDDABA8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Paediatric oncology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60EA54-F4B6-4BBB-B981-ECCE40E1CBF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49729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700E6-6BA8-4600-AE78-BB5B4EF8B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Investigations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98C2A1-4530-427B-90F3-79EC784677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/>
              <a:t>Biochemistry</a:t>
            </a:r>
          </a:p>
          <a:p>
            <a:pPr lvl="1"/>
            <a:r>
              <a:rPr lang="en-GB" dirty="0"/>
              <a:t>AFP – diagnose ovary/testis tumour, liver tumour, teratomas, germ cell tumours; monitor response to chemo/surgery</a:t>
            </a:r>
          </a:p>
          <a:p>
            <a:pPr lvl="1"/>
            <a:r>
              <a:rPr lang="en-GB" dirty="0"/>
              <a:t>B-HCG – germ cell tumours and pregnancy</a:t>
            </a:r>
          </a:p>
          <a:p>
            <a:pPr lvl="1"/>
            <a:r>
              <a:rPr lang="en-GB" dirty="0"/>
              <a:t>VMA - neuroblastoma</a:t>
            </a:r>
          </a:p>
          <a:p>
            <a:pPr lvl="1"/>
            <a:r>
              <a:rPr lang="en-GB" dirty="0"/>
              <a:t>Catecholamines – </a:t>
            </a:r>
            <a:r>
              <a:rPr lang="en-GB" dirty="0" err="1"/>
              <a:t>phaeochromocytomas</a:t>
            </a:r>
            <a:r>
              <a:rPr lang="en-GB" dirty="0"/>
              <a:t> secrete adrenaline, noradrenaline, dopamine, </a:t>
            </a:r>
            <a:r>
              <a:rPr lang="en-GB" dirty="0" err="1"/>
              <a:t>metanephrine</a:t>
            </a:r>
            <a:r>
              <a:rPr lang="en-GB" dirty="0"/>
              <a:t> and </a:t>
            </a:r>
            <a:r>
              <a:rPr lang="en-GB" dirty="0" err="1"/>
              <a:t>norametanephrine</a:t>
            </a:r>
            <a:r>
              <a:rPr lang="en-GB" dirty="0"/>
              <a:t> (need 24 hr urine sample)</a:t>
            </a:r>
          </a:p>
          <a:p>
            <a:pPr lvl="2"/>
            <a:r>
              <a:rPr lang="en-GB" dirty="0"/>
              <a:t>Increased urinary catecholamines in neuroblastoma</a:t>
            </a:r>
          </a:p>
          <a:p>
            <a:r>
              <a:rPr lang="en-GB" dirty="0"/>
              <a:t>Imaging</a:t>
            </a:r>
          </a:p>
          <a:p>
            <a:pPr lvl="1"/>
            <a:r>
              <a:rPr lang="en-GB" dirty="0"/>
              <a:t>USS – for flank masses (</a:t>
            </a:r>
            <a:r>
              <a:rPr lang="en-GB" dirty="0" err="1"/>
              <a:t>wilms</a:t>
            </a:r>
            <a:r>
              <a:rPr lang="en-GB" dirty="0"/>
              <a:t> tumour/neuroblastoma/</a:t>
            </a:r>
            <a:r>
              <a:rPr lang="en-GB" dirty="0" err="1"/>
              <a:t>hepatoblastoma</a:t>
            </a:r>
            <a:r>
              <a:rPr lang="en-GB" dirty="0"/>
              <a:t>), limb masses, pelvic tumours</a:t>
            </a:r>
          </a:p>
          <a:p>
            <a:pPr lvl="1"/>
            <a:r>
              <a:rPr lang="en-GB" dirty="0"/>
              <a:t>X-ray – chest masses</a:t>
            </a:r>
          </a:p>
          <a:p>
            <a:pPr lvl="1"/>
            <a:r>
              <a:rPr lang="en-GB" dirty="0"/>
              <a:t>Angiography – used prior to resections</a:t>
            </a:r>
          </a:p>
          <a:p>
            <a:pPr lvl="1"/>
            <a:r>
              <a:rPr lang="en-GB" dirty="0"/>
              <a:t>CT – abdominal tumours, pelvic tumours; staging</a:t>
            </a:r>
          </a:p>
          <a:p>
            <a:pPr lvl="1"/>
            <a:r>
              <a:rPr lang="en-GB" dirty="0"/>
              <a:t>MRI – limb tumours, nasopharyngeal tumours, paraspinal tumours</a:t>
            </a:r>
          </a:p>
          <a:p>
            <a:pPr lvl="1"/>
            <a:r>
              <a:rPr lang="en-GB" dirty="0"/>
              <a:t>MIBG scintigraphy – staging of neuroblastoma and </a:t>
            </a:r>
            <a:r>
              <a:rPr lang="en-GB" dirty="0" err="1"/>
              <a:t>phaeochromocytoma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498632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4D83E-707D-4C31-9A53-BB910097A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Chemotherapy and Radiotherapy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6D347-B2A6-494C-ADD0-D532D92E3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Chemotherapy</a:t>
            </a:r>
          </a:p>
          <a:p>
            <a:pPr lvl="1"/>
            <a:r>
              <a:rPr lang="en-GB" dirty="0"/>
              <a:t>Most malignant tumours in children are </a:t>
            </a:r>
            <a:r>
              <a:rPr lang="en-GB" dirty="0" err="1"/>
              <a:t>chemosensitive</a:t>
            </a:r>
            <a:endParaRPr lang="en-GB" dirty="0"/>
          </a:p>
          <a:p>
            <a:pPr lvl="1"/>
            <a:r>
              <a:rPr lang="en-GB" dirty="0"/>
              <a:t>Pre (neoadjuvant)/post-op (adjuvant) </a:t>
            </a:r>
          </a:p>
          <a:p>
            <a:pPr lvl="1"/>
            <a:r>
              <a:rPr lang="en-GB" dirty="0"/>
              <a:t>Complications:</a:t>
            </a:r>
          </a:p>
          <a:p>
            <a:pPr lvl="2"/>
            <a:r>
              <a:rPr lang="en-GB" dirty="0"/>
              <a:t>General – bone marrow suppression, sepsis, bleeding, nausea and vomiting</a:t>
            </a:r>
          </a:p>
          <a:p>
            <a:pPr lvl="2"/>
            <a:r>
              <a:rPr lang="en-GB" dirty="0"/>
              <a:t>Organ specific – nephrotoxicity, ototoxicity, hepatotoxicity, cardiac toxicity</a:t>
            </a:r>
          </a:p>
          <a:p>
            <a:r>
              <a:rPr lang="en-GB" dirty="0"/>
              <a:t>Radiotherapy</a:t>
            </a:r>
          </a:p>
          <a:p>
            <a:pPr lvl="1"/>
            <a:r>
              <a:rPr lang="en-GB" dirty="0"/>
              <a:t>Used for incomplete resections and chest metastasis </a:t>
            </a:r>
          </a:p>
          <a:p>
            <a:pPr lvl="1"/>
            <a:r>
              <a:rPr lang="en-GB" dirty="0"/>
              <a:t>Complications:</a:t>
            </a:r>
          </a:p>
          <a:p>
            <a:pPr lvl="2"/>
            <a:r>
              <a:rPr lang="en-GB" dirty="0"/>
              <a:t>Skin erythema</a:t>
            </a:r>
          </a:p>
          <a:p>
            <a:pPr lvl="2"/>
            <a:r>
              <a:rPr lang="en-GB" dirty="0"/>
              <a:t>Irradiation of bowel causing mucositis </a:t>
            </a:r>
          </a:p>
          <a:p>
            <a:pPr lvl="2"/>
            <a:r>
              <a:rPr lang="en-GB" dirty="0"/>
              <a:t>Bowel strictures</a:t>
            </a:r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66196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FB427-3E93-4116-98DC-DD601A349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en-GB" dirty="0"/>
              <a:t>Cancers in Surgical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D439D-0DED-4CCB-B471-1969457E1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764704"/>
            <a:ext cx="8229600" cy="5832647"/>
          </a:xfrm>
        </p:spPr>
        <p:txBody>
          <a:bodyPr>
            <a:normAutofit fontScale="62500" lnSpcReduction="20000"/>
          </a:bodyPr>
          <a:lstStyle/>
          <a:p>
            <a:r>
              <a:rPr lang="en-GB" dirty="0"/>
              <a:t>Liver tumours (</a:t>
            </a:r>
            <a:r>
              <a:rPr lang="en-GB" dirty="0" err="1"/>
              <a:t>hepatoblastoma</a:t>
            </a:r>
            <a:r>
              <a:rPr lang="en-GB" dirty="0"/>
              <a:t> (1 years), HCC (12 years))</a:t>
            </a:r>
          </a:p>
          <a:p>
            <a:pPr lvl="1"/>
            <a:r>
              <a:rPr lang="en-GB" dirty="0"/>
              <a:t>Abdominal mass</a:t>
            </a:r>
          </a:p>
          <a:p>
            <a:pPr lvl="1"/>
            <a:r>
              <a:rPr lang="en-GB" dirty="0" err="1"/>
              <a:t>Hepatoblastoma</a:t>
            </a:r>
            <a:r>
              <a:rPr lang="en-GB" dirty="0"/>
              <a:t> is chemo-sensitive</a:t>
            </a:r>
          </a:p>
          <a:p>
            <a:pPr lvl="1"/>
            <a:r>
              <a:rPr lang="en-GB" dirty="0"/>
              <a:t>Investigations: AFP (diagnosis and monitoring treatment response), CT/MRI, biopsy = diagnostic </a:t>
            </a:r>
          </a:p>
          <a:p>
            <a:pPr lvl="1"/>
            <a:r>
              <a:rPr lang="en-GB" dirty="0"/>
              <a:t>Treatment: resection then chemo, may require transplant</a:t>
            </a:r>
          </a:p>
          <a:p>
            <a:r>
              <a:rPr lang="en-GB" dirty="0"/>
              <a:t>Rhabdomyosarcoma</a:t>
            </a:r>
          </a:p>
          <a:p>
            <a:pPr lvl="1"/>
            <a:r>
              <a:rPr lang="en-GB" dirty="0"/>
              <a:t>Striated muscle tumour that can occur anywhere (even if no striated muscle)</a:t>
            </a:r>
          </a:p>
          <a:p>
            <a:pPr lvl="1"/>
            <a:r>
              <a:rPr lang="en-GB" dirty="0"/>
              <a:t>Presentation: variable hence prognosis differs too</a:t>
            </a:r>
          </a:p>
          <a:p>
            <a:pPr lvl="1"/>
            <a:r>
              <a:rPr lang="en-GB" dirty="0"/>
              <a:t>Investigations: CT/MRI, bone scan and bone marrow biopsy</a:t>
            </a:r>
          </a:p>
          <a:p>
            <a:pPr lvl="1"/>
            <a:r>
              <a:rPr lang="en-GB" dirty="0"/>
              <a:t>Treatment: chemo then surgery</a:t>
            </a:r>
          </a:p>
          <a:p>
            <a:r>
              <a:rPr lang="en-GB" dirty="0"/>
              <a:t>Neuroblastoma (sympathetic ganglia)</a:t>
            </a:r>
          </a:p>
          <a:p>
            <a:pPr lvl="1"/>
            <a:r>
              <a:rPr lang="en-GB" dirty="0"/>
              <a:t>Present with mass/features of disseminated disease (bone marrow failure)</a:t>
            </a:r>
          </a:p>
          <a:p>
            <a:pPr lvl="1"/>
            <a:r>
              <a:rPr lang="en-GB" dirty="0"/>
              <a:t>Investigations: CT/MRI, bone marrow aspirate, biopsy</a:t>
            </a:r>
          </a:p>
          <a:p>
            <a:pPr lvl="1"/>
            <a:r>
              <a:rPr lang="en-GB" dirty="0"/>
              <a:t>Treatment: resection, more severe tumours require chemo prior to surgery </a:t>
            </a:r>
          </a:p>
          <a:p>
            <a:r>
              <a:rPr lang="en-GB" dirty="0" err="1"/>
              <a:t>Nephroblastoma</a:t>
            </a:r>
            <a:r>
              <a:rPr lang="en-GB" dirty="0"/>
              <a:t> (Wilms tumour)</a:t>
            </a:r>
          </a:p>
          <a:p>
            <a:pPr lvl="1"/>
            <a:r>
              <a:rPr lang="en-GB" dirty="0"/>
              <a:t>Fever, </a:t>
            </a:r>
            <a:r>
              <a:rPr lang="en-GB" dirty="0" err="1"/>
              <a:t>abdo</a:t>
            </a:r>
            <a:r>
              <a:rPr lang="en-GB" dirty="0"/>
              <a:t> swelling and haematuria</a:t>
            </a:r>
          </a:p>
          <a:p>
            <a:pPr lvl="1"/>
            <a:r>
              <a:rPr lang="en-GB" dirty="0"/>
              <a:t>Investigations: CT, USS, needle biopsy</a:t>
            </a:r>
          </a:p>
          <a:p>
            <a:pPr lvl="1"/>
            <a:r>
              <a:rPr lang="en-GB" dirty="0"/>
              <a:t>Treatment: chemo then resection then radio if not properly excised </a:t>
            </a:r>
          </a:p>
          <a:p>
            <a:r>
              <a:rPr lang="en-GB" dirty="0"/>
              <a:t>Germ cell tumours</a:t>
            </a:r>
          </a:p>
          <a:p>
            <a:pPr lvl="1"/>
            <a:r>
              <a:rPr lang="en-GB" dirty="0"/>
              <a:t>Can be benign or malignant within gonads or extragonadal </a:t>
            </a:r>
          </a:p>
          <a:p>
            <a:pPr lvl="1"/>
            <a:r>
              <a:rPr lang="en-GB" dirty="0" err="1"/>
              <a:t>Sacrococcygeal</a:t>
            </a:r>
            <a:r>
              <a:rPr lang="en-GB" dirty="0"/>
              <a:t> teratomas (usually benign) – resection</a:t>
            </a:r>
          </a:p>
          <a:p>
            <a:pPr lvl="1"/>
            <a:r>
              <a:rPr lang="en-GB" dirty="0"/>
              <a:t>Present with mass</a:t>
            </a:r>
          </a:p>
          <a:p>
            <a:pPr lvl="1"/>
            <a:r>
              <a:rPr lang="en-GB" dirty="0"/>
              <a:t>Treatment: benign = surgical resection, malignant = resection then chemo</a:t>
            </a:r>
          </a:p>
        </p:txBody>
      </p:sp>
    </p:spTree>
    <p:extLst>
      <p:ext uri="{BB962C8B-B14F-4D97-AF65-F5344CB8AC3E}">
        <p14:creationId xmlns:p14="http://schemas.microsoft.com/office/powerpoint/2010/main" val="2439458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Definitions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Premature – born before 38 weeks</a:t>
            </a:r>
          </a:p>
          <a:p>
            <a:r>
              <a:rPr lang="en-GB" dirty="0"/>
              <a:t>Neonate – between birth and 44 weeks</a:t>
            </a:r>
          </a:p>
          <a:p>
            <a:r>
              <a:rPr lang="en-GB" dirty="0"/>
              <a:t>Infants – birth and 52 weeks</a:t>
            </a:r>
          </a:p>
          <a:p>
            <a:r>
              <a:rPr lang="en-GB" dirty="0"/>
              <a:t>Preschool – 1yr - 4yr</a:t>
            </a:r>
          </a:p>
          <a:p>
            <a:r>
              <a:rPr lang="en-GB" dirty="0"/>
              <a:t>Abortion – born dead before 28 weeks</a:t>
            </a:r>
          </a:p>
          <a:p>
            <a:r>
              <a:rPr lang="en-GB" dirty="0"/>
              <a:t>Stillbirth – born dead after 28 weeks</a:t>
            </a:r>
          </a:p>
          <a:p>
            <a:r>
              <a:rPr lang="en-GB" dirty="0"/>
              <a:t>Perinatal mortality – number of deaths in first week of life (including stillbirths)</a:t>
            </a:r>
          </a:p>
          <a:p>
            <a:r>
              <a:rPr lang="en-GB" dirty="0"/>
              <a:t>Neonatal mortality – number of deaths in first 28 days</a:t>
            </a:r>
          </a:p>
          <a:p>
            <a:r>
              <a:rPr lang="en-GB" dirty="0"/>
              <a:t>Infant mortality – number of deaths in first year</a:t>
            </a:r>
          </a:p>
        </p:txBody>
      </p:sp>
    </p:spTree>
    <p:extLst>
      <p:ext uri="{BB962C8B-B14F-4D97-AF65-F5344CB8AC3E}">
        <p14:creationId xmlns:p14="http://schemas.microsoft.com/office/powerpoint/2010/main" val="4124981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Anatomical Differences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12776"/>
            <a:ext cx="7978080" cy="5184576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Size</a:t>
            </a:r>
          </a:p>
          <a:p>
            <a:pPr lvl="1"/>
            <a:r>
              <a:rPr lang="en-GB" dirty="0"/>
              <a:t>Weight = (age + 4) x 2</a:t>
            </a:r>
          </a:p>
          <a:p>
            <a:r>
              <a:rPr lang="en-GB" dirty="0"/>
              <a:t>Respiratory system (tracheal length)</a:t>
            </a:r>
          </a:p>
          <a:p>
            <a:pPr lvl="1"/>
            <a:r>
              <a:rPr lang="en-GB" dirty="0"/>
              <a:t>Resting position of head is flexion</a:t>
            </a:r>
          </a:p>
          <a:p>
            <a:pPr lvl="1"/>
            <a:r>
              <a:rPr lang="en-GB" dirty="0" err="1"/>
              <a:t>Glottic</a:t>
            </a:r>
            <a:r>
              <a:rPr lang="en-GB" dirty="0"/>
              <a:t> aperture is more anterior and higher</a:t>
            </a:r>
          </a:p>
          <a:p>
            <a:pPr lvl="1"/>
            <a:r>
              <a:rPr lang="en-GB" dirty="0"/>
              <a:t>Epiglottis is inclined more posteriorly</a:t>
            </a:r>
          </a:p>
          <a:p>
            <a:pPr lvl="1"/>
            <a:r>
              <a:rPr lang="en-GB" dirty="0"/>
              <a:t>Trachea is shorter, narrower and lies further to the right, bifurcation is at T3 (not T6)</a:t>
            </a:r>
          </a:p>
          <a:p>
            <a:pPr lvl="1"/>
            <a:r>
              <a:rPr lang="en-GB" dirty="0"/>
              <a:t>Large tongue – force nasal breathing</a:t>
            </a:r>
          </a:p>
          <a:p>
            <a:pPr lvl="1"/>
            <a:r>
              <a:rPr lang="en-GB" dirty="0"/>
              <a:t>Narrowest part is cricoid so don’t use cuffed tubes</a:t>
            </a:r>
          </a:p>
          <a:p>
            <a:r>
              <a:rPr lang="en-GB" dirty="0"/>
              <a:t>Abdominal and pelvic dimensions and relative organ size</a:t>
            </a:r>
          </a:p>
          <a:p>
            <a:pPr lvl="1"/>
            <a:r>
              <a:rPr lang="en-GB" dirty="0"/>
              <a:t>Neonates – abdomen is wider than it is long so do transverse laparotomy for access </a:t>
            </a:r>
          </a:p>
          <a:p>
            <a:pPr lvl="1"/>
            <a:r>
              <a:rPr lang="en-GB" dirty="0"/>
              <a:t>Scars migrate with growth</a:t>
            </a:r>
          </a:p>
          <a:p>
            <a:pPr lvl="1"/>
            <a:r>
              <a:rPr lang="en-GB" dirty="0"/>
              <a:t>Liver and spleen are larger</a:t>
            </a:r>
          </a:p>
          <a:p>
            <a:pPr lvl="1"/>
            <a:r>
              <a:rPr lang="en-GB" dirty="0"/>
              <a:t>Caecum sits higher in infants and moves to RIF by age 3</a:t>
            </a:r>
          </a:p>
          <a:p>
            <a:r>
              <a:rPr lang="en-GB" dirty="0"/>
              <a:t>Male genitalia</a:t>
            </a:r>
          </a:p>
          <a:p>
            <a:r>
              <a:rPr lang="en-GB" dirty="0"/>
              <a:t>Skeletal and spine structure</a:t>
            </a:r>
          </a:p>
          <a:p>
            <a:r>
              <a:rPr lang="en-GB" dirty="0"/>
              <a:t>Vascular access via peripheral cannula, interosseous, central venous catheterisation</a:t>
            </a:r>
          </a:p>
        </p:txBody>
      </p:sp>
    </p:spTree>
    <p:extLst>
      <p:ext uri="{BB962C8B-B14F-4D97-AF65-F5344CB8AC3E}">
        <p14:creationId xmlns:p14="http://schemas.microsoft.com/office/powerpoint/2010/main" val="1173202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2501" y="116632"/>
            <a:ext cx="7200900" cy="1485900"/>
          </a:xfrm>
        </p:spPr>
        <p:txBody>
          <a:bodyPr/>
          <a:lstStyle/>
          <a:p>
            <a:r>
              <a:rPr lang="en-GB" dirty="0"/>
              <a:t>Physiological Differences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976664"/>
          </a:xfrm>
        </p:spPr>
        <p:txBody>
          <a:bodyPr>
            <a:normAutofit fontScale="55000" lnSpcReduction="20000"/>
          </a:bodyPr>
          <a:lstStyle/>
          <a:p>
            <a:r>
              <a:rPr lang="en-GB" dirty="0"/>
              <a:t>Surface </a:t>
            </a:r>
            <a:r>
              <a:rPr lang="en-GB" dirty="0" err="1"/>
              <a:t>area:mass</a:t>
            </a:r>
            <a:r>
              <a:rPr lang="en-GB" dirty="0"/>
              <a:t> is greater</a:t>
            </a:r>
          </a:p>
          <a:p>
            <a:r>
              <a:rPr lang="en-GB" dirty="0"/>
              <a:t>Higher total body water</a:t>
            </a:r>
          </a:p>
          <a:p>
            <a:pPr lvl="1"/>
            <a:r>
              <a:rPr lang="en-GB" dirty="0"/>
              <a:t>Neonates require transfusion if lose 30mls</a:t>
            </a:r>
          </a:p>
          <a:p>
            <a:pPr lvl="1"/>
            <a:r>
              <a:rPr lang="en-GB" dirty="0"/>
              <a:t>Dehydration</a:t>
            </a:r>
          </a:p>
          <a:p>
            <a:pPr lvl="2"/>
            <a:r>
              <a:rPr lang="en-GB" dirty="0"/>
              <a:t>&lt; 5% (mild) 5-10% (moderate) &gt;10% (severe)</a:t>
            </a:r>
          </a:p>
          <a:p>
            <a:pPr lvl="2"/>
            <a:r>
              <a:rPr lang="en-GB" dirty="0"/>
              <a:t>Thirst, decreased urine output, sunken </a:t>
            </a:r>
            <a:r>
              <a:rPr lang="en-GB" dirty="0" err="1"/>
              <a:t>fontanelle</a:t>
            </a:r>
            <a:r>
              <a:rPr lang="en-GB" dirty="0"/>
              <a:t>, tachycardia, drowsy, hypotension</a:t>
            </a:r>
          </a:p>
          <a:p>
            <a:r>
              <a:rPr lang="en-GB" dirty="0"/>
              <a:t>Hepatic functions are immature so can give </a:t>
            </a:r>
            <a:r>
              <a:rPr lang="en-GB" dirty="0" err="1"/>
              <a:t>Vit</a:t>
            </a:r>
            <a:r>
              <a:rPr lang="en-GB" dirty="0"/>
              <a:t> K if clotting factors not produced </a:t>
            </a:r>
          </a:p>
          <a:p>
            <a:pPr lvl="1"/>
            <a:r>
              <a:rPr lang="en-GB" dirty="0"/>
              <a:t>Reduce drug doses</a:t>
            </a:r>
          </a:p>
          <a:p>
            <a:r>
              <a:rPr lang="en-GB" dirty="0"/>
              <a:t>Metabolic rate and thermoregulation</a:t>
            </a:r>
          </a:p>
          <a:p>
            <a:pPr lvl="1"/>
            <a:r>
              <a:rPr lang="en-GB" dirty="0"/>
              <a:t>Due to large surface </a:t>
            </a:r>
            <a:r>
              <a:rPr lang="en-GB" dirty="0" err="1"/>
              <a:t>area:mass</a:t>
            </a:r>
            <a:r>
              <a:rPr lang="en-GB" dirty="0"/>
              <a:t> and less fat stores, lose heat rapidly so are susceptible to hypothermia</a:t>
            </a:r>
          </a:p>
          <a:p>
            <a:pPr lvl="1"/>
            <a:r>
              <a:rPr lang="en-GB" dirty="0"/>
              <a:t>Neonates can’t shiver </a:t>
            </a:r>
          </a:p>
          <a:p>
            <a:pPr lvl="1"/>
            <a:r>
              <a:rPr lang="en-GB" dirty="0"/>
              <a:t>Prevent by well wrapping, warming gases and fluids</a:t>
            </a:r>
          </a:p>
          <a:p>
            <a:pPr lvl="1"/>
            <a:r>
              <a:rPr lang="en-GB" dirty="0"/>
              <a:t>To maintain thermoregulation and for growth, need high metabolic rate so need more oxygen and calories </a:t>
            </a:r>
          </a:p>
          <a:p>
            <a:r>
              <a:rPr lang="en-GB" dirty="0"/>
              <a:t>GI water loss</a:t>
            </a:r>
          </a:p>
          <a:p>
            <a:r>
              <a:rPr lang="en-GB" dirty="0"/>
              <a:t>Kidney function</a:t>
            </a:r>
          </a:p>
          <a:p>
            <a:pPr lvl="1"/>
            <a:r>
              <a:rPr lang="en-GB" dirty="0"/>
              <a:t>Less able to concentrate urine so dehydrate more easily </a:t>
            </a:r>
          </a:p>
          <a:p>
            <a:r>
              <a:rPr lang="en-GB" dirty="0"/>
              <a:t>Respiratory rate and pattern (nose breathing)</a:t>
            </a:r>
          </a:p>
          <a:p>
            <a:pPr lvl="1"/>
            <a:r>
              <a:rPr lang="en-GB" dirty="0"/>
              <a:t>High metabolic rate causes high </a:t>
            </a:r>
            <a:r>
              <a:rPr lang="en-GB" dirty="0" err="1"/>
              <a:t>resp</a:t>
            </a:r>
            <a:r>
              <a:rPr lang="en-GB" dirty="0"/>
              <a:t> rate and have limited oxygen reserves so intubate quickly </a:t>
            </a:r>
          </a:p>
          <a:p>
            <a:pPr lvl="1"/>
            <a:r>
              <a:rPr lang="en-GB" dirty="0" err="1"/>
              <a:t>Resp</a:t>
            </a:r>
            <a:r>
              <a:rPr lang="en-GB" dirty="0"/>
              <a:t> distress = intercostal/subcostal recession and grunting on expiration</a:t>
            </a:r>
          </a:p>
          <a:p>
            <a:pPr lvl="1"/>
            <a:r>
              <a:rPr lang="en-GB" dirty="0"/>
              <a:t>Use diaphragm not </a:t>
            </a:r>
            <a:r>
              <a:rPr lang="en-GB" dirty="0" err="1"/>
              <a:t>intercostals</a:t>
            </a:r>
            <a:r>
              <a:rPr lang="en-GB" dirty="0"/>
              <a:t> to breathe so abdomen moves </a:t>
            </a:r>
          </a:p>
          <a:p>
            <a:r>
              <a:rPr lang="en-GB" dirty="0"/>
              <a:t>Heart rate and stress response</a:t>
            </a:r>
          </a:p>
          <a:p>
            <a:pPr lvl="1"/>
            <a:r>
              <a:rPr lang="en-GB" dirty="0"/>
              <a:t>With first breath, pulmonary vasculature resistance falls which reduces pressure in right atrium (which </a:t>
            </a:r>
            <a:r>
              <a:rPr lang="en-GB" dirty="0" err="1"/>
              <a:t>havs</a:t>
            </a:r>
            <a:r>
              <a:rPr lang="en-GB" dirty="0"/>
              <a:t> previously shunted blood via foramen </a:t>
            </a:r>
            <a:r>
              <a:rPr lang="en-GB" dirty="0" err="1"/>
              <a:t>ovale</a:t>
            </a:r>
            <a:r>
              <a:rPr lang="en-GB" dirty="0"/>
              <a:t>) and increases left atrium </a:t>
            </a:r>
            <a:r>
              <a:rPr lang="en-GB" dirty="0" err="1"/>
              <a:t>pressue</a:t>
            </a:r>
            <a:r>
              <a:rPr lang="en-GB" dirty="0"/>
              <a:t> (stopping shunting)</a:t>
            </a:r>
          </a:p>
          <a:p>
            <a:r>
              <a:rPr lang="en-GB" dirty="0"/>
              <a:t>Neurological functions</a:t>
            </a:r>
          </a:p>
          <a:p>
            <a:pPr lvl="1"/>
            <a:r>
              <a:rPr lang="en-GB" dirty="0"/>
              <a:t>Blood brain barrier is underdeveloped and myelination not complete so opiates can cause </a:t>
            </a:r>
            <a:r>
              <a:rPr lang="en-GB" dirty="0" err="1"/>
              <a:t>resp</a:t>
            </a:r>
            <a:r>
              <a:rPr lang="en-GB" dirty="0"/>
              <a:t> depression more easily as have greater effect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9307425"/>
              </p:ext>
            </p:extLst>
          </p:nvPr>
        </p:nvGraphicFramePr>
        <p:xfrm>
          <a:off x="6865877" y="404664"/>
          <a:ext cx="2016224" cy="1787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77527">
                <a:tc>
                  <a:txBody>
                    <a:bodyPr/>
                    <a:lstStyle/>
                    <a:p>
                      <a:r>
                        <a:rPr lang="en-GB" sz="1050" dirty="0"/>
                        <a:t>Fluids by Weight (over 24 hrs) – 0.45% </a:t>
                      </a:r>
                      <a:r>
                        <a:rPr lang="en-GB" sz="1050" dirty="0" err="1"/>
                        <a:t>NaCl</a:t>
                      </a:r>
                      <a:r>
                        <a:rPr lang="en-GB" sz="1050" dirty="0"/>
                        <a:t> + 5%</a:t>
                      </a:r>
                      <a:r>
                        <a:rPr lang="en-GB" sz="1050" baseline="0" dirty="0"/>
                        <a:t> Dextrose + 10mmol Potassium </a:t>
                      </a:r>
                      <a:endParaRPr lang="en-GB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62">
                <a:tc>
                  <a:txBody>
                    <a:bodyPr/>
                    <a:lstStyle/>
                    <a:p>
                      <a:r>
                        <a:rPr lang="en-GB" sz="1050" dirty="0"/>
                        <a:t>100ml x</a:t>
                      </a:r>
                      <a:r>
                        <a:rPr lang="en-GB" sz="1050" baseline="0" dirty="0"/>
                        <a:t> first 10kg</a:t>
                      </a:r>
                      <a:endParaRPr lang="en-GB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662">
                <a:tc>
                  <a:txBody>
                    <a:bodyPr/>
                    <a:lstStyle/>
                    <a:p>
                      <a:r>
                        <a:rPr lang="en-GB" sz="1050" dirty="0"/>
                        <a:t>50ml x second 10kg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50" dirty="0"/>
                        <a:t>20ml x rest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662">
                <a:tc>
                  <a:txBody>
                    <a:bodyPr/>
                    <a:lstStyle/>
                    <a:p>
                      <a:r>
                        <a:rPr lang="en-GB" sz="1050" dirty="0"/>
                        <a:t>SEE</a:t>
                      </a:r>
                      <a:r>
                        <a:rPr lang="en-GB" sz="1050" baseline="0" dirty="0"/>
                        <a:t> FINALS NOTES FOR BOLUSES (20ml/kg if for </a:t>
                      </a:r>
                      <a:r>
                        <a:rPr lang="en-GB" sz="1050" baseline="0" dirty="0" err="1"/>
                        <a:t>resus</a:t>
                      </a:r>
                      <a:r>
                        <a:rPr lang="en-GB" sz="1050" baseline="0" dirty="0"/>
                        <a:t>)</a:t>
                      </a:r>
                      <a:endParaRPr lang="en-GB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6114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Psychological/Emotional Differences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Developmental milestones</a:t>
            </a:r>
          </a:p>
          <a:p>
            <a:pPr lvl="1"/>
            <a:r>
              <a:rPr lang="en-GB" dirty="0"/>
              <a:t>GET FINALS NOTES</a:t>
            </a:r>
          </a:p>
          <a:p>
            <a:r>
              <a:rPr lang="en-GB" dirty="0"/>
              <a:t>Regression with illness</a:t>
            </a:r>
          </a:p>
          <a:p>
            <a:r>
              <a:rPr lang="en-GB" dirty="0"/>
              <a:t>Consent – 16 years presumed to have capacity</a:t>
            </a:r>
          </a:p>
          <a:p>
            <a:r>
              <a:rPr lang="en-GB" dirty="0"/>
              <a:t>Manage pain well</a:t>
            </a:r>
          </a:p>
          <a:p>
            <a:pPr lvl="1"/>
            <a:r>
              <a:rPr lang="en-GB" dirty="0"/>
              <a:t>Be aware of ibuprofen and asthma </a:t>
            </a:r>
          </a:p>
        </p:txBody>
      </p:sp>
    </p:spTree>
    <p:extLst>
      <p:ext uri="{BB962C8B-B14F-4D97-AF65-F5344CB8AC3E}">
        <p14:creationId xmlns:p14="http://schemas.microsoft.com/office/powerpoint/2010/main" val="3254469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Neonatal surgery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7370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GI 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12776"/>
            <a:ext cx="8280920" cy="5328592"/>
          </a:xfrm>
        </p:spPr>
        <p:txBody>
          <a:bodyPr>
            <a:normAutofit fontScale="62500" lnSpcReduction="20000"/>
          </a:bodyPr>
          <a:lstStyle/>
          <a:p>
            <a:r>
              <a:rPr lang="en-GB" dirty="0"/>
              <a:t>Anatomical abnormalities </a:t>
            </a:r>
          </a:p>
          <a:p>
            <a:pPr lvl="1"/>
            <a:r>
              <a:rPr lang="en-GB" dirty="0"/>
              <a:t>Defects of fusion of anterior abdominal wall</a:t>
            </a:r>
          </a:p>
          <a:p>
            <a:pPr lvl="2"/>
            <a:r>
              <a:rPr lang="en-GB" dirty="0" err="1"/>
              <a:t>Gastroschisis</a:t>
            </a:r>
            <a:r>
              <a:rPr lang="en-GB" dirty="0"/>
              <a:t> (seen on USS, bowel escapes from abdomen due to lack of sac and is seen in amniotic fluid, cover bowel with cling film and repair defect)</a:t>
            </a:r>
          </a:p>
          <a:p>
            <a:pPr lvl="2"/>
            <a:r>
              <a:rPr lang="en-GB" dirty="0" err="1"/>
              <a:t>Exomphalos</a:t>
            </a:r>
            <a:r>
              <a:rPr lang="en-GB" dirty="0"/>
              <a:t> (hernia into base of umbilical cord, seen on USS, close defect</a:t>
            </a:r>
          </a:p>
          <a:p>
            <a:pPr lvl="1"/>
            <a:r>
              <a:rPr lang="en-GB" dirty="0"/>
              <a:t>Failure of canalisation (</a:t>
            </a:r>
            <a:r>
              <a:rPr lang="en-GB" dirty="0" err="1"/>
              <a:t>ie</a:t>
            </a:r>
            <a:r>
              <a:rPr lang="en-GB" dirty="0"/>
              <a:t> atresia) – SEE FINALS NOTES</a:t>
            </a:r>
          </a:p>
          <a:p>
            <a:pPr lvl="2"/>
            <a:r>
              <a:rPr lang="en-GB" dirty="0"/>
              <a:t>Oesophageal atresia</a:t>
            </a:r>
          </a:p>
          <a:p>
            <a:pPr lvl="2"/>
            <a:r>
              <a:rPr lang="en-GB" dirty="0" err="1"/>
              <a:t>Tracheo</a:t>
            </a:r>
            <a:r>
              <a:rPr lang="en-GB" dirty="0"/>
              <a:t>-oesophageal fistula</a:t>
            </a:r>
          </a:p>
          <a:p>
            <a:pPr lvl="2"/>
            <a:r>
              <a:rPr lang="en-GB" dirty="0"/>
              <a:t>Duodenal atresia</a:t>
            </a:r>
          </a:p>
          <a:p>
            <a:pPr lvl="2"/>
            <a:r>
              <a:rPr lang="en-GB" dirty="0"/>
              <a:t>Small bowel atresia</a:t>
            </a:r>
          </a:p>
          <a:p>
            <a:pPr lvl="2"/>
            <a:r>
              <a:rPr lang="en-GB" dirty="0"/>
              <a:t>Anorectal malformation – failure to pass meconium, </a:t>
            </a:r>
            <a:r>
              <a:rPr lang="en-GB" dirty="0" err="1"/>
              <a:t>abdo</a:t>
            </a:r>
            <a:r>
              <a:rPr lang="en-GB" dirty="0"/>
              <a:t> distension, bile stained vomiting</a:t>
            </a:r>
          </a:p>
          <a:p>
            <a:pPr lvl="1"/>
            <a:r>
              <a:rPr lang="en-GB" dirty="0"/>
              <a:t>Failure of gut rotation</a:t>
            </a:r>
          </a:p>
          <a:p>
            <a:pPr lvl="2"/>
            <a:r>
              <a:rPr lang="en-GB" dirty="0" err="1"/>
              <a:t>Midgut</a:t>
            </a:r>
            <a:r>
              <a:rPr lang="en-GB" dirty="0"/>
              <a:t> </a:t>
            </a:r>
            <a:r>
              <a:rPr lang="en-GB" dirty="0" err="1"/>
              <a:t>malrotation</a:t>
            </a:r>
            <a:r>
              <a:rPr lang="en-GB" dirty="0"/>
              <a:t> and volvulus </a:t>
            </a:r>
          </a:p>
          <a:p>
            <a:pPr lvl="3"/>
            <a:r>
              <a:rPr lang="en-GB" dirty="0"/>
              <a:t>Normally mesentery rotates to bring caecum to RIF and DJ flexure to lie to left of midline</a:t>
            </a:r>
          </a:p>
          <a:p>
            <a:pPr lvl="3"/>
            <a:r>
              <a:rPr lang="en-GB" dirty="0" err="1"/>
              <a:t>Malrotation</a:t>
            </a:r>
            <a:r>
              <a:rPr lang="en-GB" dirty="0"/>
              <a:t> leaves caecum high in RUQ and DJ flexure in midline so predisposes to </a:t>
            </a:r>
            <a:r>
              <a:rPr lang="en-GB" dirty="0" err="1"/>
              <a:t>midgut</a:t>
            </a:r>
            <a:r>
              <a:rPr lang="en-GB" dirty="0"/>
              <a:t> volvulus  which requires urgent laparotomy </a:t>
            </a:r>
          </a:p>
          <a:p>
            <a:r>
              <a:rPr lang="en-GB" dirty="0"/>
              <a:t>Functional abnormalities – SEE FINALS NOTES</a:t>
            </a:r>
          </a:p>
          <a:p>
            <a:pPr lvl="1"/>
            <a:r>
              <a:rPr lang="en-GB" dirty="0"/>
              <a:t>Meconium ileus</a:t>
            </a:r>
          </a:p>
          <a:p>
            <a:pPr lvl="1"/>
            <a:r>
              <a:rPr lang="en-GB" dirty="0" err="1"/>
              <a:t>Hirshsprung</a:t>
            </a:r>
            <a:r>
              <a:rPr lang="en-GB" dirty="0"/>
              <a:t> disease</a:t>
            </a:r>
          </a:p>
          <a:p>
            <a:pPr lvl="1"/>
            <a:r>
              <a:rPr lang="en-GB" dirty="0"/>
              <a:t>Necrotising </a:t>
            </a:r>
            <a:r>
              <a:rPr lang="en-GB" dirty="0" err="1"/>
              <a:t>enterocolitis</a:t>
            </a:r>
            <a:r>
              <a:rPr lang="en-GB" dirty="0"/>
              <a:t> </a:t>
            </a:r>
          </a:p>
          <a:p>
            <a:r>
              <a:rPr lang="en-GB" dirty="0"/>
              <a:t>EMBRYOLOGY OF GI TRACT </a:t>
            </a:r>
          </a:p>
          <a:p>
            <a:pPr lvl="1"/>
            <a:r>
              <a:rPr lang="en-GB" dirty="0">
                <a:hlinkClick r:id="rId2"/>
              </a:rPr>
              <a:t>https://www.google.co.uk/url?sa=t&amp;rct=j&amp;q=&amp;esrc=s&amp;source=video&amp;cd=1&amp;cad=rja&amp;uact=8&amp;ved=0ahUKEwiLhLuo6q7YAhVMLZoKHZozB5EQtwIIJzAA&amp;url=https%3A%2F%2Fwww.youtube.com%2Fwatch%3Fv%3DcBSyOgjTGVU&amp;usg=AOvVaw0MFEoUxN48PJp5nb_1s9am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79303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Diaphragm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Embryology – </a:t>
            </a:r>
            <a:r>
              <a:rPr lang="en-GB" sz="1100" dirty="0">
                <a:hlinkClick r:id="rId2"/>
              </a:rPr>
              <a:t>https://www.google.co.uk/url?sa=t&amp;rct=j&amp;q=&amp;esrc=s&amp;source=video&amp;cd=1&amp;cad=rja&amp;uact=8&amp;ved=0ahUKEwi4zca16q7YAhXhAJoKHbjNB9YQtwIIJzAA&amp;url=https%3A%2F%2Fwww.youtube.com%2Fwatch%3Fv%3DFknttVgoqEo&amp;usg=AOvVaw1BY0vMEbtOaUuzloeCiosV</a:t>
            </a:r>
            <a:r>
              <a:rPr lang="en-GB" sz="1100" dirty="0"/>
              <a:t> </a:t>
            </a:r>
            <a:endParaRPr lang="en-GB" sz="1100" dirty="0">
              <a:solidFill>
                <a:srgbClr val="FF0000"/>
              </a:solidFill>
            </a:endParaRPr>
          </a:p>
          <a:p>
            <a:pPr lvl="1"/>
            <a:r>
              <a:rPr lang="en-GB" dirty="0"/>
              <a:t>Develops from transverse septum, oesophageal mesentery, </a:t>
            </a:r>
            <a:r>
              <a:rPr lang="en-GB" dirty="0" err="1"/>
              <a:t>pleuroperitoneal</a:t>
            </a:r>
            <a:r>
              <a:rPr lang="en-GB" dirty="0"/>
              <a:t> membranes and 3</a:t>
            </a:r>
            <a:r>
              <a:rPr lang="en-GB" baseline="30000" dirty="0"/>
              <a:t>rd</a:t>
            </a:r>
            <a:r>
              <a:rPr lang="en-GB" dirty="0"/>
              <a:t>-5</a:t>
            </a:r>
            <a:r>
              <a:rPr lang="en-GB" baseline="30000" dirty="0"/>
              <a:t>th</a:t>
            </a:r>
            <a:r>
              <a:rPr lang="en-GB" dirty="0"/>
              <a:t> cervical </a:t>
            </a:r>
            <a:r>
              <a:rPr lang="en-GB" dirty="0" err="1"/>
              <a:t>somites</a:t>
            </a:r>
            <a:endParaRPr lang="en-GB" dirty="0"/>
          </a:p>
          <a:p>
            <a:r>
              <a:rPr lang="en-GB" dirty="0"/>
              <a:t>Abnormalities</a:t>
            </a:r>
          </a:p>
          <a:p>
            <a:pPr lvl="1"/>
            <a:r>
              <a:rPr lang="en-GB" dirty="0"/>
              <a:t>Congenital diaphragmatic herniation </a:t>
            </a:r>
          </a:p>
          <a:p>
            <a:pPr lvl="2"/>
            <a:r>
              <a:rPr lang="en-GB" dirty="0"/>
              <a:t>Main problem is pulmonary hypoplasia</a:t>
            </a:r>
          </a:p>
          <a:p>
            <a:pPr lvl="2"/>
            <a:r>
              <a:rPr lang="en-GB" dirty="0"/>
              <a:t>Seen on USS, </a:t>
            </a:r>
            <a:r>
              <a:rPr lang="en-GB" dirty="0" err="1"/>
              <a:t>tx</a:t>
            </a:r>
            <a:r>
              <a:rPr lang="en-GB" dirty="0"/>
              <a:t> = intubate and mechanical ventilation </a:t>
            </a:r>
          </a:p>
        </p:txBody>
      </p:sp>
    </p:spTree>
    <p:extLst>
      <p:ext uri="{BB962C8B-B14F-4D97-AF65-F5344CB8AC3E}">
        <p14:creationId xmlns:p14="http://schemas.microsoft.com/office/powerpoint/2010/main" val="152961627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1670</TotalTime>
  <Words>2558</Words>
  <Application>Microsoft Macintosh PowerPoint</Application>
  <PresentationFormat>On-screen Show (4:3)</PresentationFormat>
  <Paragraphs>290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Franklin Gothic Book</vt:lpstr>
      <vt:lpstr>Wingdings</vt:lpstr>
      <vt:lpstr>Crop</vt:lpstr>
      <vt:lpstr>Paediatric Surgery</vt:lpstr>
      <vt:lpstr>Children as surgical patients</vt:lpstr>
      <vt:lpstr>Definitions</vt:lpstr>
      <vt:lpstr>Anatomical Differences</vt:lpstr>
      <vt:lpstr>Physiological Differences</vt:lpstr>
      <vt:lpstr>Psychological/Emotional Differences</vt:lpstr>
      <vt:lpstr>Neonatal surgery</vt:lpstr>
      <vt:lpstr>GI Tract</vt:lpstr>
      <vt:lpstr>Diaphragm</vt:lpstr>
      <vt:lpstr>Lip and Palate</vt:lpstr>
      <vt:lpstr>Paediatric urology</vt:lpstr>
      <vt:lpstr>Urinary Embryology</vt:lpstr>
      <vt:lpstr>Genital Embryology</vt:lpstr>
      <vt:lpstr>Congenital Renal Abnormalities</vt:lpstr>
      <vt:lpstr>Congenital Ureteric/Urethral Abnormalities</vt:lpstr>
      <vt:lpstr>Developmental Abnormalities of Genital Tract</vt:lpstr>
      <vt:lpstr>Genetic Abnormalities of Urogenital Tract</vt:lpstr>
      <vt:lpstr>Foreskin Abnormalities</vt:lpstr>
      <vt:lpstr>UTIs in Children</vt:lpstr>
      <vt:lpstr>Acute Scrotum</vt:lpstr>
      <vt:lpstr>Paediatric oncology</vt:lpstr>
      <vt:lpstr>Investigations</vt:lpstr>
      <vt:lpstr>Chemotherapy and Radiotherapy</vt:lpstr>
      <vt:lpstr>Cancers in Surgical Practice</vt:lpstr>
    </vt:vector>
  </TitlesOfParts>
  <Company>South West Yorkshire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Paediatric Surgery</dc:title>
  <dc:creator>Britton Danielle</dc:creator>
  <cp:lastModifiedBy>Danielle Britton (UG)</cp:lastModifiedBy>
  <cp:revision>30</cp:revision>
  <dcterms:created xsi:type="dcterms:W3CDTF">2017-12-29T07:32:58Z</dcterms:created>
  <dcterms:modified xsi:type="dcterms:W3CDTF">2024-08-05T11:51:30Z</dcterms:modified>
</cp:coreProperties>
</file>