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3" r:id="rId9"/>
    <p:sldId id="272" r:id="rId10"/>
    <p:sldId id="271" r:id="rId11"/>
    <p:sldId id="274" r:id="rId12"/>
    <p:sldId id="275" r:id="rId13"/>
    <p:sldId id="259" r:id="rId14"/>
    <p:sldId id="260" r:id="rId15"/>
    <p:sldId id="276" r:id="rId16"/>
    <p:sldId id="277" r:id="rId17"/>
    <p:sldId id="278" r:id="rId18"/>
    <p:sldId id="261" r:id="rId19"/>
    <p:sldId id="262" r:id="rId20"/>
    <p:sldId id="279" r:id="rId21"/>
    <p:sldId id="280" r:id="rId22"/>
    <p:sldId id="263" r:id="rId23"/>
    <p:sldId id="282" r:id="rId24"/>
    <p:sldId id="264" r:id="rId25"/>
    <p:sldId id="281" r:id="rId26"/>
    <p:sldId id="283" r:id="rId27"/>
    <p:sldId id="265" r:id="rId28"/>
    <p:sldId id="284" r:id="rId29"/>
    <p:sldId id="266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7"/>
  </p:normalViewPr>
  <p:slideViewPr>
    <p:cSldViewPr>
      <p:cViewPr varScale="1">
        <p:scale>
          <a:sx n="97" d="100"/>
          <a:sy n="97" d="100"/>
        </p:scale>
        <p:origin x="78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953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6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9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0380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2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876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780D340-841F-48D9-812C-A1F7A9EAAFD6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8C529E7C-EBC5-4E9B-B61A-41A9CD1AFC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67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cardiac+transplant+procedure&amp;&amp;view=detail&amp;mid=330A161911E0FF21E1C4330A161911E0FF21E1C4&amp;FORM=VRDGA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aortic+valve+replacement+tavi&amp;&amp;view=detail&amp;mid=727CE9E101853D4AB438727CE9E101853D4AB438&amp;&amp;FORM=VDRVRV" TargetMode="External"/><Relationship Id="rId2" Type="http://schemas.openxmlformats.org/officeDocument/2006/relationships/hyperlink" Target="https://www.bing.com/videos/search?q=aortic+valve+replacement&amp;&amp;view=detail&amp;mid=88DF8852415420FF671388DF8852415420FF6713&amp;&amp;FORM=VDRV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mitral+valve+replacement+&amp;&amp;view=detail&amp;mid=C5DB242582A47BF297C8C5DB242582A47BF297C8&amp;&amp;FORM=VDRVRV" TargetMode="External"/><Relationship Id="rId2" Type="http://schemas.openxmlformats.org/officeDocument/2006/relationships/hyperlink" Target="https://www.bing.com/videos/search?q=mitral+valve+repair+&amp;&amp;view=detail&amp;mid=D808D76C324DB1B63D4CD808D76C324DB1B63D4C&amp;&amp;FORM=VDRV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posterolateral+thoracotomy&amp;&amp;view=detail&amp;mid=AD608BD8919AA9B55DB3AD608BD8919AA9B55DB3&amp;&amp;FORM=VDRVRV" TargetMode="External"/><Relationship Id="rId2" Type="http://schemas.openxmlformats.org/officeDocument/2006/relationships/hyperlink" Target="https://www.bing.com/videos/search?q=anterolateral+thoracotomy&amp;&amp;view=detail&amp;mid=D4A4EC018FD37D963A40D4A4EC018FD37D963A40&amp;&amp;FORM=VDRVR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bing.com/videos/search?q=ches+drain+insertion&amp;&amp;view=detail&amp;mid=8D6F8E3170A1E32A6C028D6F8E3170A1E32A6C02&amp;&amp;FORM=VDRVR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lung+transplantation&amp;&amp;view=detail&amp;mid=76880D13DAB8F988358576880D13DAB8F9883585&amp;&amp;FORM=VDRVR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median+sternotomy&amp;&amp;view=detail&amp;mid=4CB6C0C16F5B8DC33E1F4CB6C0C16F5B8DC33E1F&amp;FORM=VRDGA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cardiopulmonary+bypass&amp;&amp;view=detail&amp;mid=0FD50DE2016EBE2CB1010FD50DE2016EBE2CB101&amp;FORM=VRDG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ing.com/videos/search?q=cabg&amp;&amp;view=detail&amp;mid=4F72B44C57ECADF5BED94F72B44C57ECADF5BED9&amp;FORM=VRDG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Cardiothoracic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7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 of CABG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56792"/>
            <a:ext cx="7200900" cy="51125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Immediate</a:t>
            </a:r>
          </a:p>
          <a:p>
            <a:pPr lvl="1"/>
            <a:r>
              <a:rPr lang="en-GB" dirty="0"/>
              <a:t>Bleeding – surgical (dehiscence) or non-surgical (coagulopathy) – risk of </a:t>
            </a:r>
            <a:r>
              <a:rPr lang="en-GB" dirty="0" err="1"/>
              <a:t>tamponade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Low cardiac output syndrome – due to poor ventricular function, incomplete revascularisation and inadequate myocardial protection; </a:t>
            </a:r>
            <a:r>
              <a:rPr lang="en-GB" dirty="0" err="1"/>
              <a:t>Tx</a:t>
            </a:r>
            <a:r>
              <a:rPr lang="en-GB" dirty="0"/>
              <a:t>: maintain sinus rhythm (meds or pacing), vasodilators to reduce afterload, intra-aortic balloon pump to assist systolic emptying)</a:t>
            </a:r>
          </a:p>
          <a:p>
            <a:pPr lvl="1"/>
            <a:r>
              <a:rPr lang="en-GB" dirty="0"/>
              <a:t>MI – due to poor flow through conduit; </a:t>
            </a:r>
            <a:r>
              <a:rPr lang="en-GB" dirty="0" err="1"/>
              <a:t>Tx</a:t>
            </a:r>
            <a:r>
              <a:rPr lang="en-GB" dirty="0"/>
              <a:t>: O2, nitrates, intra-aortic balloon pump </a:t>
            </a:r>
          </a:p>
          <a:p>
            <a:pPr lvl="1"/>
            <a:r>
              <a:rPr lang="en-GB" dirty="0"/>
              <a:t>Neurological complications – nerve damage due to harvesting, CVA</a:t>
            </a:r>
          </a:p>
          <a:p>
            <a:r>
              <a:rPr lang="en-GB" dirty="0"/>
              <a:t>Early</a:t>
            </a:r>
          </a:p>
          <a:p>
            <a:pPr lvl="1"/>
            <a:r>
              <a:rPr lang="en-GB" dirty="0"/>
              <a:t>Pneumonia</a:t>
            </a:r>
          </a:p>
          <a:p>
            <a:pPr lvl="1"/>
            <a:r>
              <a:rPr lang="en-GB" dirty="0"/>
              <a:t>Sternal infections – sternal click on movement, sternal instability on examination, needs sternal debridement and rewiring and long term </a:t>
            </a:r>
            <a:r>
              <a:rPr lang="en-GB" dirty="0" err="1"/>
              <a:t>abx</a:t>
            </a:r>
            <a:endParaRPr lang="en-GB" dirty="0"/>
          </a:p>
          <a:p>
            <a:pPr lvl="2"/>
            <a:r>
              <a:rPr lang="en-GB" dirty="0"/>
              <a:t>Linked to diabetes, PVD, obesity, re-opening</a:t>
            </a:r>
          </a:p>
          <a:p>
            <a:pPr lvl="1"/>
            <a:r>
              <a:rPr lang="en-GB" dirty="0"/>
              <a:t>Leg infections</a:t>
            </a:r>
          </a:p>
          <a:p>
            <a:pPr lvl="1"/>
            <a:r>
              <a:rPr lang="en-GB" dirty="0"/>
              <a:t>Renal failure – acute on chronic</a:t>
            </a:r>
          </a:p>
          <a:p>
            <a:pPr lvl="1"/>
            <a:r>
              <a:rPr lang="en-GB" dirty="0"/>
              <a:t>Atrial dysrhythmias – due to electrolyte imbalance/sepsis, </a:t>
            </a:r>
            <a:r>
              <a:rPr lang="en-GB" dirty="0" err="1"/>
              <a:t>Tx</a:t>
            </a:r>
            <a:r>
              <a:rPr lang="en-GB" dirty="0"/>
              <a:t> = rate/rhythm control (SEE FINALS FLOW CHART)</a:t>
            </a:r>
          </a:p>
          <a:p>
            <a:pPr lvl="1"/>
            <a:r>
              <a:rPr lang="en-GB" dirty="0"/>
              <a:t>Upper GI bleed and perforation – requires endoscopy/surgery</a:t>
            </a:r>
          </a:p>
          <a:p>
            <a:r>
              <a:rPr lang="en-GB" dirty="0"/>
              <a:t>Late</a:t>
            </a:r>
          </a:p>
          <a:p>
            <a:pPr lvl="1"/>
            <a:r>
              <a:rPr lang="en-GB" dirty="0"/>
              <a:t>Recurrent stenosis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3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Percutaneous Coronary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Principles</a:t>
            </a:r>
          </a:p>
          <a:p>
            <a:pPr lvl="1"/>
            <a:r>
              <a:rPr lang="en-GB" dirty="0"/>
              <a:t>Cannula placed in femoral/radial artery</a:t>
            </a:r>
          </a:p>
          <a:p>
            <a:pPr lvl="1"/>
            <a:r>
              <a:rPr lang="en-GB" dirty="0" err="1"/>
              <a:t>Guidewire</a:t>
            </a:r>
            <a:r>
              <a:rPr lang="en-GB" dirty="0"/>
              <a:t> followed by fine cannula passed from artery around aortic arch to coronary ostia under </a:t>
            </a:r>
            <a:r>
              <a:rPr lang="en-GB" dirty="0" err="1"/>
              <a:t>fluroscopy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Dye injected into coronary ostia to </a:t>
            </a:r>
            <a:r>
              <a:rPr lang="en-GB" dirty="0" err="1"/>
              <a:t>visulaise</a:t>
            </a:r>
            <a:r>
              <a:rPr lang="en-GB" dirty="0"/>
              <a:t> systems</a:t>
            </a:r>
          </a:p>
          <a:p>
            <a:pPr lvl="1"/>
            <a:r>
              <a:rPr lang="en-GB" dirty="0"/>
              <a:t>Depending on findings, can do PCI or CABG to treat lesions</a:t>
            </a:r>
          </a:p>
          <a:p>
            <a:pPr lvl="2"/>
            <a:r>
              <a:rPr lang="en-GB" dirty="0"/>
              <a:t>PCI has two types</a:t>
            </a:r>
          </a:p>
          <a:p>
            <a:pPr lvl="3"/>
            <a:r>
              <a:rPr lang="en-GB" dirty="0"/>
              <a:t>Angioplasty – inflation of balloon at site of stenosis to flatten plaque and increase lumen, can result in re-stenosis</a:t>
            </a:r>
          </a:p>
          <a:p>
            <a:pPr lvl="3"/>
            <a:r>
              <a:rPr lang="en-GB" dirty="0"/>
              <a:t>Stenting – expandable metal stent mounted on a balloon deployed in area of stenosis, balloon inflated so stent irreversibly expands in lumen, less risk of restenosis but blood can clot within stent</a:t>
            </a:r>
          </a:p>
        </p:txBody>
      </p:sp>
    </p:spTree>
    <p:extLst>
      <p:ext uri="{BB962C8B-B14F-4D97-AF65-F5344CB8AC3E}">
        <p14:creationId xmlns:p14="http://schemas.microsoft.com/office/powerpoint/2010/main" val="414637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Indicated when can’t be treated medically/surgically (usually cardiomyopathy/congenital defect)</a:t>
            </a:r>
          </a:p>
          <a:p>
            <a:pPr lvl="1"/>
            <a:r>
              <a:rPr lang="en-GB" dirty="0"/>
              <a:t>Can be transplanted with lungs</a:t>
            </a:r>
          </a:p>
          <a:p>
            <a:r>
              <a:rPr lang="en-GB" dirty="0"/>
              <a:t>Brainstem dead donors matched against recipient for height and weight and blood group</a:t>
            </a:r>
          </a:p>
          <a:p>
            <a:pPr lvl="1"/>
            <a:r>
              <a:rPr lang="en-GB" dirty="0"/>
              <a:t>Echo performed on donor to check heart function</a:t>
            </a:r>
          </a:p>
          <a:p>
            <a:r>
              <a:rPr lang="en-GB" sz="1600" dirty="0">
                <a:hlinkClick r:id="rId2"/>
              </a:rPr>
              <a:t>https://www.bing.com/videos/search?q=cardiac+transplant+procedure</a:t>
            </a:r>
            <a:r>
              <a:rPr lang="en-GB" sz="1600">
                <a:hlinkClick r:id="rId2"/>
              </a:rPr>
              <a:t>&amp;&amp;view=detail&amp;mid=330A161911E0FF21E1C4330A161911E0FF21E1C4&amp;FORM=VRDGAR</a:t>
            </a:r>
            <a:r>
              <a:rPr lang="en-GB" sz="160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8124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Surgery of heart valves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0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Aortic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Pathology</a:t>
            </a:r>
          </a:p>
          <a:p>
            <a:pPr lvl="1"/>
            <a:r>
              <a:rPr lang="en-GB" dirty="0"/>
              <a:t>Mild (&gt;1.5cm), moderate (1-1.5), severe (&lt; 1cm)</a:t>
            </a:r>
          </a:p>
          <a:p>
            <a:pPr lvl="2"/>
            <a:r>
              <a:rPr lang="en-GB" dirty="0" err="1"/>
              <a:t>Transaortic</a:t>
            </a:r>
            <a:r>
              <a:rPr lang="en-GB" dirty="0"/>
              <a:t> pressure gradient is normally 0  but increases with stenosis (if &gt;50, need surgery) and a resistance to forward flow causing increased LV work and therefore left ventricular hypertrophy . This increases O2 demands of heart </a:t>
            </a:r>
          </a:p>
          <a:p>
            <a:r>
              <a:rPr lang="en-GB" dirty="0"/>
              <a:t>Caused by calcification or </a:t>
            </a:r>
            <a:r>
              <a:rPr lang="en-GB" dirty="0" err="1"/>
              <a:t>hx</a:t>
            </a:r>
            <a:r>
              <a:rPr lang="en-GB" dirty="0"/>
              <a:t> of rheumatic fever</a:t>
            </a:r>
          </a:p>
          <a:p>
            <a:pPr lvl="1"/>
            <a:r>
              <a:rPr lang="en-GB" dirty="0"/>
              <a:t>Calcification may also cause element of regurgitation </a:t>
            </a:r>
          </a:p>
          <a:p>
            <a:pPr lvl="1"/>
            <a:r>
              <a:rPr lang="en-GB" dirty="0"/>
              <a:t>Rheumatic may cause other valve problems </a:t>
            </a:r>
          </a:p>
          <a:p>
            <a:r>
              <a:rPr lang="en-GB" dirty="0"/>
              <a:t>Symptoms: SAD</a:t>
            </a:r>
          </a:p>
          <a:p>
            <a:r>
              <a:rPr lang="en-GB" dirty="0" err="1"/>
              <a:t>Tx</a:t>
            </a:r>
            <a:r>
              <a:rPr lang="en-GB" dirty="0"/>
              <a:t> = valve replacement (prosthetic or mechanical) as repair is unsuccessful </a:t>
            </a:r>
            <a:r>
              <a:rPr lang="en-GB" sz="1800" dirty="0">
                <a:hlinkClick r:id="rId2"/>
              </a:rPr>
              <a:t>https://www.bing.com/videos/search?q=aortic+valve+replacement&amp;&amp;view=detail&amp;mid=88DF8852415420FF671388DF8852415420FF6713&amp;&amp;FORM=VDRVRV</a:t>
            </a:r>
            <a:r>
              <a:rPr lang="en-GB" sz="1800" dirty="0"/>
              <a:t> </a:t>
            </a:r>
          </a:p>
          <a:p>
            <a:pPr lvl="1"/>
            <a:r>
              <a:rPr lang="en-GB" dirty="0"/>
              <a:t>Young people should get mechanical </a:t>
            </a:r>
          </a:p>
          <a:p>
            <a:pPr lvl="1"/>
            <a:r>
              <a:rPr lang="en-GB" dirty="0"/>
              <a:t>If prosthetic, don’t need warfarin </a:t>
            </a:r>
          </a:p>
          <a:p>
            <a:pPr lvl="1"/>
            <a:r>
              <a:rPr lang="en-GB" dirty="0"/>
              <a:t>Pre-op prep as for coronary artery surgery</a:t>
            </a:r>
          </a:p>
          <a:p>
            <a:pPr lvl="2"/>
            <a:r>
              <a:rPr lang="en-GB" dirty="0"/>
              <a:t>Minimise risk of endocarditis (dental exam, chest exam, urine dip, temp)</a:t>
            </a:r>
          </a:p>
          <a:p>
            <a:pPr lvl="1"/>
            <a:r>
              <a:rPr lang="en-GB" dirty="0"/>
              <a:t>Post-op give warfarin within 48 hours if required</a:t>
            </a:r>
          </a:p>
          <a:p>
            <a:pPr lvl="1"/>
            <a:r>
              <a:rPr lang="en-GB" dirty="0" err="1"/>
              <a:t>Transcatheter</a:t>
            </a:r>
            <a:r>
              <a:rPr lang="en-GB" dirty="0"/>
              <a:t> alternatives to replacement have been developed with are minimally invasive (TAVI) - </a:t>
            </a:r>
            <a:r>
              <a:rPr lang="en-GB" sz="1900" dirty="0">
                <a:hlinkClick r:id="rId3"/>
              </a:rPr>
              <a:t>https://www.bing.com/videos/search?q=aortic+valve+replacement+tavi&amp;&amp;view=detail&amp;mid=727CE9E101853D4AB438727CE9E101853D4AB438&amp;&amp;FORM=VDRVRV</a:t>
            </a:r>
            <a:r>
              <a:rPr lang="en-GB" sz="1900" dirty="0"/>
              <a:t> </a:t>
            </a:r>
          </a:p>
          <a:p>
            <a:pPr lvl="2"/>
            <a:r>
              <a:rPr lang="en-GB" sz="1500" dirty="0" err="1"/>
              <a:t>Seldinger</a:t>
            </a:r>
            <a:r>
              <a:rPr lang="en-GB" sz="1500" dirty="0"/>
              <a:t> technique through common femoral or subclavian artery </a:t>
            </a:r>
          </a:p>
          <a:p>
            <a:r>
              <a:rPr lang="en-GB" dirty="0"/>
              <a:t>Complications – see CABG + endocarditis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28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Aortic Regurgitation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72816"/>
            <a:ext cx="7200900" cy="3581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Pathology</a:t>
            </a:r>
          </a:p>
          <a:p>
            <a:pPr lvl="1"/>
            <a:r>
              <a:rPr lang="en-GB" dirty="0"/>
              <a:t>Caused by rheumatic fever/</a:t>
            </a:r>
            <a:r>
              <a:rPr lang="en-GB" dirty="0" err="1"/>
              <a:t>Marfan’s</a:t>
            </a:r>
            <a:r>
              <a:rPr lang="en-GB" dirty="0"/>
              <a:t>/ endocarditis/type A aortic dissection</a:t>
            </a:r>
          </a:p>
          <a:p>
            <a:r>
              <a:rPr lang="en-GB" dirty="0"/>
              <a:t>S: pulmonary venous hypertension (asymptomatic, SOB, orthopnoea, PND, pulmonary oedema, angina, wide pulse pressure) </a:t>
            </a:r>
          </a:p>
          <a:p>
            <a:pPr lvl="1"/>
            <a:r>
              <a:rPr lang="en-GB" dirty="0"/>
              <a:t>CXR (enlarged LV)</a:t>
            </a:r>
          </a:p>
          <a:p>
            <a:r>
              <a:rPr lang="en-GB" dirty="0"/>
              <a:t>Surgery indicated for symptomatic patients/LV dilatation/acute aortic dissection</a:t>
            </a:r>
          </a:p>
          <a:p>
            <a:pPr lvl="1"/>
            <a:r>
              <a:rPr lang="en-GB" dirty="0"/>
              <a:t>Valve replacement</a:t>
            </a:r>
          </a:p>
          <a:p>
            <a:pPr lvl="1"/>
            <a:r>
              <a:rPr lang="en-GB" dirty="0"/>
              <a:t>Pre-op need echo</a:t>
            </a:r>
          </a:p>
          <a:p>
            <a:pPr lvl="1"/>
            <a:r>
              <a:rPr lang="en-GB" dirty="0"/>
              <a:t>Complications – see 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29629"/>
            <a:ext cx="3253013" cy="20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2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Mitral Regurgitation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2776"/>
            <a:ext cx="8014320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Pathology</a:t>
            </a:r>
          </a:p>
          <a:p>
            <a:pPr lvl="1"/>
            <a:r>
              <a:rPr lang="en-GB" dirty="0"/>
              <a:t>Posterior leaflet prolapses</a:t>
            </a:r>
          </a:p>
          <a:p>
            <a:pPr lvl="1"/>
            <a:r>
              <a:rPr lang="en-GB" dirty="0"/>
              <a:t>Caused by:</a:t>
            </a:r>
          </a:p>
          <a:p>
            <a:pPr lvl="2"/>
            <a:r>
              <a:rPr lang="en-GB" dirty="0"/>
              <a:t>Disorders of leaflet: senile degeneration</a:t>
            </a:r>
          </a:p>
          <a:p>
            <a:pPr lvl="2"/>
            <a:r>
              <a:rPr lang="en-GB" dirty="0"/>
              <a:t>Disorders of papillary muscle: chordal rupture allows leaflet prolapse, papillary muscle rupture post-MI</a:t>
            </a:r>
          </a:p>
          <a:p>
            <a:pPr lvl="2"/>
            <a:r>
              <a:rPr lang="en-GB" dirty="0"/>
              <a:t>Disorders of left ventricle: ventricular dilatation (due to ischaemia or cardiomyopathy)</a:t>
            </a:r>
          </a:p>
          <a:p>
            <a:r>
              <a:rPr lang="en-GB" dirty="0" err="1"/>
              <a:t>Tx</a:t>
            </a:r>
            <a:r>
              <a:rPr lang="en-GB" dirty="0"/>
              <a:t> = repair </a:t>
            </a:r>
            <a:r>
              <a:rPr lang="en-GB" sz="900" dirty="0">
                <a:hlinkClick r:id="rId2"/>
              </a:rPr>
              <a:t>https://www.bing.com/videos/search?q=mitral+valve+repair+&amp;&amp;view=detail&amp;mid=D808D76C324DB1B63D4CD808D76C324DB1B63D4C&amp;&amp;FORM=VDRVRV</a:t>
            </a:r>
            <a:r>
              <a:rPr lang="en-GB" sz="900" dirty="0"/>
              <a:t>  </a:t>
            </a:r>
            <a:r>
              <a:rPr lang="en-GB" dirty="0"/>
              <a:t>OR replacement </a:t>
            </a:r>
            <a:r>
              <a:rPr lang="en-GB" sz="1300" dirty="0">
                <a:hlinkClick r:id="rId3"/>
              </a:rPr>
              <a:t>https://www.bing.com/videos/search?q=mitral+valve+replacement+&amp;&amp;view=detail&amp;mid=C5DB242582A47BF297C8C5DB242582A47BF297C8&amp;&amp;FORM=VDRVRV</a:t>
            </a:r>
            <a:r>
              <a:rPr lang="en-GB" sz="1300" dirty="0"/>
              <a:t>   </a:t>
            </a:r>
            <a:r>
              <a:rPr lang="en-GB" dirty="0"/>
              <a:t>(prosthetic/mechanical) to prevent left atrial dilatation, pulmonary hypertension and </a:t>
            </a:r>
            <a:r>
              <a:rPr lang="en-GB" dirty="0" err="1"/>
              <a:t>artrial</a:t>
            </a:r>
            <a:r>
              <a:rPr lang="en-GB" dirty="0"/>
              <a:t> fibrillation (done via median </a:t>
            </a:r>
            <a:r>
              <a:rPr lang="en-GB" dirty="0" err="1"/>
              <a:t>sternotomy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Chronic MR </a:t>
            </a:r>
            <a:r>
              <a:rPr lang="en-GB" dirty="0">
                <a:sym typeface="Wingdings" panose="05000000000000000000" pitchFamily="2" charset="2"/>
              </a:rPr>
              <a:t> left atrial dilatation  raised pressure in pulmonary circulation  pulmonary oedema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Left atrial dilatation also causes atrial fibrillation</a:t>
            </a:r>
          </a:p>
          <a:p>
            <a:pPr lvl="1"/>
            <a:r>
              <a:rPr lang="en-GB" dirty="0"/>
              <a:t>Pre-op as for all cardiac surgery (echo with TOE)</a:t>
            </a:r>
          </a:p>
          <a:p>
            <a:pPr lvl="1"/>
            <a:r>
              <a:rPr lang="en-GB" dirty="0"/>
              <a:t>Repair avoids need for warfarin </a:t>
            </a:r>
          </a:p>
          <a:p>
            <a:r>
              <a:rPr lang="en-GB" dirty="0"/>
              <a:t>Complications</a:t>
            </a:r>
          </a:p>
          <a:p>
            <a:pPr lvl="1"/>
            <a:r>
              <a:rPr lang="en-GB" dirty="0"/>
              <a:t>See CPB</a:t>
            </a:r>
          </a:p>
          <a:p>
            <a:pPr lvl="1"/>
            <a:r>
              <a:rPr lang="en-GB" dirty="0"/>
              <a:t>Fail to wean from CPB because of increased LV work</a:t>
            </a:r>
          </a:p>
          <a:p>
            <a:pPr lvl="1"/>
            <a:r>
              <a:rPr lang="en-GB" dirty="0"/>
              <a:t>Endocarditis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980456" cy="139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41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Mitral 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Pathology:</a:t>
            </a:r>
          </a:p>
          <a:p>
            <a:pPr lvl="1"/>
            <a:r>
              <a:rPr lang="en-GB" dirty="0"/>
              <a:t>Caused by rheumatic fever</a:t>
            </a:r>
          </a:p>
          <a:p>
            <a:pPr lvl="1"/>
            <a:r>
              <a:rPr lang="en-GB" dirty="0"/>
              <a:t>Leaflet thickening </a:t>
            </a:r>
          </a:p>
          <a:p>
            <a:r>
              <a:rPr lang="en-GB" dirty="0"/>
              <a:t>Asymptomatic </a:t>
            </a:r>
          </a:p>
          <a:p>
            <a:r>
              <a:rPr lang="en-GB" dirty="0"/>
              <a:t>Can </a:t>
            </a:r>
            <a:r>
              <a:rPr lang="en-GB" dirty="0" err="1"/>
              <a:t>cuase</a:t>
            </a:r>
            <a:r>
              <a:rPr lang="en-GB" dirty="0"/>
              <a:t> left atrial hypertrophy, pulmonary oedema and eventually right ventricular hypertrophy and tricuspid regurgitation (due to pulmonary hypertension)</a:t>
            </a:r>
          </a:p>
          <a:p>
            <a:r>
              <a:rPr lang="en-GB" dirty="0" err="1"/>
              <a:t>Tx</a:t>
            </a:r>
            <a:r>
              <a:rPr lang="en-GB" dirty="0"/>
              <a:t> = open by percutaneous </a:t>
            </a:r>
            <a:r>
              <a:rPr lang="en-GB" dirty="0" err="1"/>
              <a:t>valvotomy</a:t>
            </a:r>
            <a:r>
              <a:rPr lang="en-GB" dirty="0"/>
              <a:t> OR replacement </a:t>
            </a:r>
          </a:p>
        </p:txBody>
      </p:sp>
    </p:spTree>
    <p:extLst>
      <p:ext uri="{BB962C8B-B14F-4D97-AF65-F5344CB8AC3E}">
        <p14:creationId xmlns:p14="http://schemas.microsoft.com/office/powerpoint/2010/main" val="394248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surgical pathology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1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60432" cy="1485900"/>
          </a:xfrm>
        </p:spPr>
        <p:txBody>
          <a:bodyPr/>
          <a:lstStyle/>
          <a:p>
            <a:r>
              <a:rPr lang="en-GB" dirty="0"/>
              <a:t>Myocardial and Pericardial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Cardiomyopathy (causes myocardial dysfunction)</a:t>
            </a:r>
          </a:p>
          <a:p>
            <a:pPr lvl="1"/>
            <a:r>
              <a:rPr lang="en-GB" dirty="0"/>
              <a:t>Dilated – loss of ventricular function and increased ventricular volume, </a:t>
            </a:r>
            <a:r>
              <a:rPr lang="en-GB" dirty="0" err="1"/>
              <a:t>Tx</a:t>
            </a:r>
            <a:r>
              <a:rPr lang="en-GB" dirty="0"/>
              <a:t> = medical</a:t>
            </a:r>
          </a:p>
          <a:p>
            <a:pPr lvl="1"/>
            <a:r>
              <a:rPr lang="en-GB" dirty="0"/>
              <a:t>Restrictive – amyloid deposition in myocardium causing loss of diastolic function due to decreased ventricular compliance </a:t>
            </a:r>
          </a:p>
          <a:p>
            <a:pPr lvl="1"/>
            <a:r>
              <a:rPr lang="en-GB" dirty="0"/>
              <a:t>Hypertrophic obstructive – ventricular hypertrophy, causes sudden death in young people, autosomal dominant, angina/dyspnoea/syncope/dizziness on exertion, </a:t>
            </a:r>
            <a:r>
              <a:rPr lang="en-GB" dirty="0" err="1"/>
              <a:t>Tx</a:t>
            </a:r>
            <a:r>
              <a:rPr lang="en-GB" dirty="0"/>
              <a:t> = B blocker and calcium antagonists, septal myomectomy to relieve </a:t>
            </a:r>
            <a:r>
              <a:rPr lang="en-GB" dirty="0" err="1"/>
              <a:t>subaortic</a:t>
            </a:r>
            <a:r>
              <a:rPr lang="en-GB" dirty="0"/>
              <a:t> obstruction   </a:t>
            </a:r>
          </a:p>
          <a:p>
            <a:r>
              <a:rPr lang="en-GB" dirty="0"/>
              <a:t>Restrictive pericarditis – inflammation causing pericardial thickening leading to ventricular compression and limited diastolic filling (reduced CO)</a:t>
            </a:r>
          </a:p>
          <a:p>
            <a:pPr lvl="1"/>
            <a:r>
              <a:rPr lang="en-GB" dirty="0"/>
              <a:t>Fluid retention, exertional dyspnoea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 = </a:t>
            </a:r>
            <a:r>
              <a:rPr lang="en-GB" dirty="0" err="1"/>
              <a:t>pericardectomy</a:t>
            </a:r>
            <a:r>
              <a:rPr lang="en-GB" dirty="0"/>
              <a:t> </a:t>
            </a:r>
          </a:p>
          <a:p>
            <a:r>
              <a:rPr lang="en-GB" dirty="0"/>
              <a:t>Pericardial effusion – inflammation of pericardium stimulating accumulation of fluid (</a:t>
            </a:r>
            <a:r>
              <a:rPr lang="en-GB" dirty="0" err="1"/>
              <a:t>tamponade</a:t>
            </a:r>
            <a:r>
              <a:rPr lang="en-GB" dirty="0"/>
              <a:t> rare as slow development of collection)</a:t>
            </a:r>
          </a:p>
          <a:p>
            <a:pPr lvl="1"/>
            <a:r>
              <a:rPr lang="en-GB" dirty="0"/>
              <a:t>Pain, SOB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 = create </a:t>
            </a:r>
            <a:r>
              <a:rPr lang="en-GB" dirty="0" err="1"/>
              <a:t>subxiphoid</a:t>
            </a:r>
            <a:r>
              <a:rPr lang="en-GB" dirty="0"/>
              <a:t> pericardial window to drain fluid into </a:t>
            </a:r>
            <a:r>
              <a:rPr lang="en-GB" dirty="0" err="1"/>
              <a:t>abdo</a:t>
            </a:r>
            <a:r>
              <a:rPr lang="en-GB" dirty="0"/>
              <a:t> cavity</a:t>
            </a:r>
          </a:p>
        </p:txBody>
      </p:sp>
    </p:spTree>
    <p:extLst>
      <p:ext uri="{BB962C8B-B14F-4D97-AF65-F5344CB8AC3E}">
        <p14:creationId xmlns:p14="http://schemas.microsoft.com/office/powerpoint/2010/main" val="1702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Surgery for ischaemic heart disease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3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61" y="171422"/>
            <a:ext cx="8229600" cy="1143000"/>
          </a:xfrm>
        </p:spPr>
        <p:txBody>
          <a:bodyPr/>
          <a:lstStyle/>
          <a:p>
            <a:r>
              <a:rPr lang="en-GB" dirty="0"/>
              <a:t>Congenital Heart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8" y="836712"/>
            <a:ext cx="7319068" cy="6189860"/>
          </a:xfrm>
        </p:spPr>
        <p:txBody>
          <a:bodyPr>
            <a:normAutofit fontScale="5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400" dirty="0"/>
              <a:t>Patent foramen </a:t>
            </a:r>
            <a:r>
              <a:rPr lang="en-GB" sz="3400" dirty="0" err="1"/>
              <a:t>ovale</a:t>
            </a:r>
            <a:endParaRPr lang="en-GB" sz="3400" dirty="0"/>
          </a:p>
          <a:p>
            <a:pPr marL="742950" lvl="2" indent="-342900"/>
            <a:r>
              <a:rPr lang="en-GB" dirty="0"/>
              <a:t>Failure of closure of hole between atria</a:t>
            </a:r>
          </a:p>
          <a:p>
            <a:pPr marL="1200150" lvl="3" indent="-342900"/>
            <a:r>
              <a:rPr lang="en-GB" dirty="0"/>
              <a:t>In utero, foramen </a:t>
            </a:r>
            <a:r>
              <a:rPr lang="en-GB" dirty="0" err="1"/>
              <a:t>ovale</a:t>
            </a:r>
            <a:r>
              <a:rPr lang="en-GB" dirty="0"/>
              <a:t> allows blood to bypass pulmonary circulation </a:t>
            </a:r>
          </a:p>
          <a:p>
            <a:r>
              <a:rPr lang="en-GB" dirty="0"/>
              <a:t>Atrial septal defect</a:t>
            </a:r>
          </a:p>
          <a:p>
            <a:pPr lvl="1"/>
            <a:r>
              <a:rPr lang="en-GB" dirty="0"/>
              <a:t>Atrial septum forms from </a:t>
            </a:r>
            <a:r>
              <a:rPr lang="en-GB" dirty="0" err="1"/>
              <a:t>primum</a:t>
            </a:r>
            <a:r>
              <a:rPr lang="en-GB" dirty="0"/>
              <a:t> and </a:t>
            </a:r>
            <a:r>
              <a:rPr lang="en-GB" dirty="0" err="1"/>
              <a:t>secundum</a:t>
            </a:r>
            <a:r>
              <a:rPr lang="en-GB" dirty="0"/>
              <a:t> portions </a:t>
            </a:r>
          </a:p>
          <a:p>
            <a:pPr lvl="2"/>
            <a:r>
              <a:rPr lang="en-GB" dirty="0"/>
              <a:t>Ostium </a:t>
            </a:r>
            <a:r>
              <a:rPr lang="en-GB" dirty="0" err="1"/>
              <a:t>secundum</a:t>
            </a:r>
            <a:r>
              <a:rPr lang="en-GB" dirty="0"/>
              <a:t> is most common type of ASD</a:t>
            </a:r>
          </a:p>
          <a:p>
            <a:pPr lvl="1"/>
            <a:r>
              <a:rPr lang="en-GB" dirty="0"/>
              <a:t>S: pulmonary hypertension and exertional dyspnoea (due to left to right shunting), AF, parasternal heave, splitting of second heart sound, mid-diastolic murmur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percutaneous closure via catheter/pericardial patch repair </a:t>
            </a:r>
          </a:p>
          <a:p>
            <a:r>
              <a:rPr lang="en-GB" dirty="0"/>
              <a:t>Ventricular septal defect – hole in </a:t>
            </a:r>
            <a:r>
              <a:rPr lang="en-GB" dirty="0" err="1"/>
              <a:t>intraventricular</a:t>
            </a:r>
            <a:r>
              <a:rPr lang="en-GB" dirty="0"/>
              <a:t> septum (</a:t>
            </a:r>
            <a:r>
              <a:rPr lang="en-GB" dirty="0" err="1"/>
              <a:t>congential</a:t>
            </a:r>
            <a:r>
              <a:rPr lang="en-GB" dirty="0"/>
              <a:t> or after MI /endocarditis) </a:t>
            </a:r>
          </a:p>
          <a:p>
            <a:pPr lvl="1"/>
            <a:r>
              <a:rPr lang="en-GB" dirty="0"/>
              <a:t>degree of left to right shunting depends on size of hole </a:t>
            </a:r>
          </a:p>
          <a:p>
            <a:pPr lvl="1"/>
            <a:r>
              <a:rPr lang="en-GB" dirty="0"/>
              <a:t>Small defects asymptomatic until adulthood</a:t>
            </a:r>
          </a:p>
          <a:p>
            <a:pPr lvl="1"/>
            <a:r>
              <a:rPr lang="en-GB" dirty="0"/>
              <a:t>S (if large defect): </a:t>
            </a:r>
            <a:r>
              <a:rPr lang="en-GB" dirty="0" err="1"/>
              <a:t>tachypnoea</a:t>
            </a:r>
            <a:r>
              <a:rPr lang="en-GB" dirty="0"/>
              <a:t>, hepatomegaly, poor growth, cardiomegaly</a:t>
            </a:r>
          </a:p>
          <a:p>
            <a:pPr lvl="1"/>
            <a:r>
              <a:rPr lang="en-GB" dirty="0"/>
              <a:t>S (if small defect): systolic murmur, small shunts may be asymptomatic </a:t>
            </a:r>
          </a:p>
          <a:p>
            <a:pPr lvl="1"/>
            <a:r>
              <a:rPr lang="en-GB" dirty="0" err="1"/>
              <a:t>Eisenmenger</a:t>
            </a:r>
            <a:r>
              <a:rPr lang="en-GB" dirty="0"/>
              <a:t> syndrome = pulmonary hypertension with reversal of left to right shunt</a:t>
            </a:r>
          </a:p>
          <a:p>
            <a:r>
              <a:rPr lang="en-GB" dirty="0"/>
              <a:t>Patent ductus arteriosus – persistence of lumen in ductus arteriosus which connects pulmonary artery to arch of aorta (allowing blood to bypass pulmonary circulation)</a:t>
            </a:r>
          </a:p>
          <a:p>
            <a:pPr lvl="1"/>
            <a:r>
              <a:rPr lang="en-GB" dirty="0"/>
              <a:t>S: tachycardia, </a:t>
            </a:r>
            <a:r>
              <a:rPr lang="en-GB" dirty="0" err="1"/>
              <a:t>tachypnoea</a:t>
            </a:r>
            <a:r>
              <a:rPr lang="en-GB" dirty="0"/>
              <a:t>, irritability, slow weight gain, pulmonary oedema, machinery murmur, hepatic enlargement, cardiomegaly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NSAIDs can induce closure, interventional radiology, surgical ligation</a:t>
            </a:r>
          </a:p>
          <a:p>
            <a:r>
              <a:rPr lang="en-GB" dirty="0"/>
              <a:t>Tetralogy of </a:t>
            </a:r>
            <a:r>
              <a:rPr lang="en-GB" dirty="0" err="1"/>
              <a:t>Fallot</a:t>
            </a:r>
            <a:r>
              <a:rPr lang="en-GB" dirty="0"/>
              <a:t> – VSD + pulmonary stenosis + over-riding aorta + RV hypertrophy </a:t>
            </a:r>
          </a:p>
          <a:p>
            <a:pPr lvl="1"/>
            <a:r>
              <a:rPr lang="en-GB" dirty="0"/>
              <a:t>Infants are cyanosed due to mixing of oxygenated/deoxygenated blood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shunting procedure (to bypass pulmonary </a:t>
            </a:r>
            <a:r>
              <a:rPr lang="en-GB" dirty="0" err="1"/>
              <a:t>stensosis</a:t>
            </a:r>
            <a:r>
              <a:rPr lang="en-GB" dirty="0"/>
              <a:t> and increase pulmonary blood flow and oxygenation) OR definitive surgery to close shunt and patch repair of VSD</a:t>
            </a:r>
          </a:p>
          <a:p>
            <a:r>
              <a:rPr lang="en-GB" dirty="0"/>
              <a:t>Transposition of great vessels</a:t>
            </a:r>
          </a:p>
          <a:p>
            <a:pPr lvl="1"/>
            <a:r>
              <a:rPr lang="en-GB" dirty="0"/>
              <a:t>Aortic root arises from right ventricle and pulmonary truck from left – parallel circulations 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shunting procedure OR arterial switch to definitively re-anastomose to correct vessels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26" y="3074950"/>
            <a:ext cx="1142256" cy="8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38" y="4651376"/>
            <a:ext cx="1763688" cy="8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98" y="5582122"/>
            <a:ext cx="1508433" cy="121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9"/>
          <a:stretch/>
        </p:blipFill>
        <p:spPr bwMode="auto">
          <a:xfrm>
            <a:off x="7835826" y="486650"/>
            <a:ext cx="971178" cy="11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Tumours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556792"/>
            <a:ext cx="7200900" cy="431060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70% benign</a:t>
            </a:r>
          </a:p>
          <a:p>
            <a:r>
              <a:rPr lang="en-GB" dirty="0"/>
              <a:t>Atrial </a:t>
            </a:r>
            <a:r>
              <a:rPr lang="en-GB" dirty="0" err="1"/>
              <a:t>myxoma</a:t>
            </a:r>
            <a:r>
              <a:rPr lang="en-GB" dirty="0"/>
              <a:t> most common</a:t>
            </a:r>
          </a:p>
          <a:p>
            <a:pPr lvl="1"/>
            <a:r>
              <a:rPr lang="en-GB" dirty="0"/>
              <a:t>Arise from intra-atrial septum in left atrium</a:t>
            </a:r>
          </a:p>
          <a:p>
            <a:pPr lvl="1"/>
            <a:r>
              <a:rPr lang="en-GB" dirty="0"/>
              <a:t>Symptoms due to obstruction of blood flow and </a:t>
            </a:r>
            <a:r>
              <a:rPr lang="en-GB" dirty="0" err="1"/>
              <a:t>embolisation</a:t>
            </a:r>
            <a:r>
              <a:rPr lang="en-GB" dirty="0"/>
              <a:t> of tumour fragments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excision using CPB</a:t>
            </a:r>
          </a:p>
          <a:p>
            <a:r>
              <a:rPr lang="en-GB" dirty="0"/>
              <a:t>Rarer tumours</a:t>
            </a:r>
          </a:p>
          <a:p>
            <a:pPr lvl="1"/>
            <a:r>
              <a:rPr lang="en-GB" dirty="0"/>
              <a:t>Benign</a:t>
            </a:r>
          </a:p>
          <a:p>
            <a:pPr lvl="2"/>
            <a:r>
              <a:rPr lang="en-GB" dirty="0"/>
              <a:t>Lipoma</a:t>
            </a:r>
          </a:p>
          <a:p>
            <a:pPr lvl="2"/>
            <a:r>
              <a:rPr lang="en-GB" dirty="0"/>
              <a:t>Cystic tumour of AV node</a:t>
            </a:r>
          </a:p>
          <a:p>
            <a:pPr lvl="1"/>
            <a:r>
              <a:rPr lang="en-GB" dirty="0"/>
              <a:t>Malignant</a:t>
            </a:r>
          </a:p>
          <a:p>
            <a:pPr lvl="2"/>
            <a:r>
              <a:rPr lang="en-GB" dirty="0"/>
              <a:t>Rhabdomyosarcomas</a:t>
            </a:r>
          </a:p>
          <a:p>
            <a:pPr lvl="2"/>
            <a:r>
              <a:rPr lang="en-GB" dirty="0" err="1"/>
              <a:t>Angiosarcomas</a:t>
            </a:r>
            <a:endParaRPr lang="en-GB" dirty="0"/>
          </a:p>
          <a:p>
            <a:pPr lvl="2"/>
            <a:r>
              <a:rPr lang="en-GB" dirty="0" err="1"/>
              <a:t>Myxosarcomas</a:t>
            </a:r>
            <a:endParaRPr lang="en-GB" dirty="0"/>
          </a:p>
          <a:p>
            <a:pPr lvl="2"/>
            <a:r>
              <a:rPr lang="en-GB" dirty="0" err="1"/>
              <a:t>Fibrosarcomas</a:t>
            </a:r>
            <a:endParaRPr lang="en-GB" dirty="0"/>
          </a:p>
          <a:p>
            <a:pPr lvl="2"/>
            <a:r>
              <a:rPr lang="en-GB" dirty="0" err="1"/>
              <a:t>Leiomyosarcomas</a:t>
            </a:r>
            <a:endParaRPr lang="en-GB" dirty="0"/>
          </a:p>
          <a:p>
            <a:pPr lvl="2"/>
            <a:r>
              <a:rPr lang="en-GB" dirty="0" err="1"/>
              <a:t>Liposarcomas</a:t>
            </a:r>
            <a:r>
              <a:rPr lang="en-GB" dirty="0"/>
              <a:t> </a:t>
            </a:r>
          </a:p>
        </p:txBody>
      </p:sp>
      <p:pic>
        <p:nvPicPr>
          <p:cNvPr id="5122" name="Picture 2" descr="Image result for atrial myx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Thoracic surgery for carcinoma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17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92" y="116632"/>
            <a:ext cx="8658808" cy="1485900"/>
          </a:xfrm>
        </p:spPr>
        <p:txBody>
          <a:bodyPr>
            <a:normAutofit/>
          </a:bodyPr>
          <a:lstStyle/>
          <a:p>
            <a:r>
              <a:rPr lang="en-GB" dirty="0"/>
              <a:t>Pathology of Bronchogenic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6120680" cy="6048672"/>
          </a:xfrm>
        </p:spPr>
        <p:txBody>
          <a:bodyPr>
            <a:normAutofit fontScale="40000" lnSpcReduction="20000"/>
          </a:bodyPr>
          <a:lstStyle/>
          <a:p>
            <a:r>
              <a:rPr lang="en-GB" sz="5100" dirty="0"/>
              <a:t>S: asymptomatic/cough, weight loss, chest pain, SOB, </a:t>
            </a:r>
            <a:r>
              <a:rPr lang="en-GB" sz="5100" dirty="0" err="1"/>
              <a:t>haorseness</a:t>
            </a:r>
            <a:r>
              <a:rPr lang="en-GB" sz="5100" dirty="0"/>
              <a:t>, clubbing, lymphadenopathy, ptosis (</a:t>
            </a:r>
            <a:r>
              <a:rPr lang="en-GB" sz="5100" dirty="0" err="1"/>
              <a:t>Horners</a:t>
            </a:r>
            <a:r>
              <a:rPr lang="en-GB" sz="5100" dirty="0"/>
              <a:t>)</a:t>
            </a:r>
          </a:p>
          <a:p>
            <a:pPr lvl="1"/>
            <a:r>
              <a:rPr lang="en-GB" sz="3800" dirty="0"/>
              <a:t>CXR (pleural effusion, lobar collapse, discrete opacity)</a:t>
            </a:r>
          </a:p>
          <a:p>
            <a:r>
              <a:rPr lang="en-GB" sz="5100" dirty="0"/>
              <a:t>Small cell carcinoma</a:t>
            </a:r>
          </a:p>
          <a:p>
            <a:pPr lvl="1"/>
            <a:r>
              <a:rPr lang="en-GB" sz="3800" dirty="0"/>
              <a:t>Rarely operated on</a:t>
            </a:r>
          </a:p>
          <a:p>
            <a:pPr lvl="1"/>
            <a:r>
              <a:rPr lang="en-GB" sz="3800" dirty="0"/>
              <a:t>High mitotic rate so rapid metastases (presents late)</a:t>
            </a:r>
          </a:p>
          <a:p>
            <a:pPr lvl="1"/>
            <a:r>
              <a:rPr lang="en-GB" sz="3800" dirty="0" err="1"/>
              <a:t>Tx</a:t>
            </a:r>
            <a:r>
              <a:rPr lang="en-GB" sz="3800" dirty="0"/>
              <a:t>: palliative chemotherapy </a:t>
            </a:r>
          </a:p>
          <a:p>
            <a:r>
              <a:rPr lang="en-GB" sz="5100" dirty="0"/>
              <a:t>Non-small cell carcinoma </a:t>
            </a:r>
          </a:p>
          <a:p>
            <a:pPr lvl="1"/>
            <a:r>
              <a:rPr lang="en-GB" sz="3800" dirty="0"/>
              <a:t>Operate if fulfil certain criteria</a:t>
            </a:r>
          </a:p>
          <a:p>
            <a:pPr lvl="1"/>
            <a:r>
              <a:rPr lang="en-GB" sz="3800" dirty="0"/>
              <a:t>Histology</a:t>
            </a:r>
          </a:p>
          <a:p>
            <a:pPr lvl="2"/>
            <a:r>
              <a:rPr lang="en-GB" sz="3400" dirty="0"/>
              <a:t>Adenocarcinoma (30%)</a:t>
            </a:r>
          </a:p>
          <a:p>
            <a:pPr lvl="2"/>
            <a:r>
              <a:rPr lang="en-GB" sz="3400" dirty="0"/>
              <a:t>Squamous cell carcinoma (35%, cavitating lesion on CXR)</a:t>
            </a:r>
          </a:p>
          <a:p>
            <a:pPr lvl="2"/>
            <a:r>
              <a:rPr lang="en-GB" sz="3400" dirty="0"/>
              <a:t>Carcinoid tumour (neuroendocrine, often recurs)</a:t>
            </a:r>
          </a:p>
          <a:p>
            <a:pPr lvl="1"/>
            <a:r>
              <a:rPr lang="en-GB" sz="3800" dirty="0"/>
              <a:t>Slower growing and less aggressive</a:t>
            </a:r>
          </a:p>
          <a:p>
            <a:pPr lvl="1"/>
            <a:r>
              <a:rPr lang="en-GB" sz="3800" dirty="0"/>
              <a:t>Management</a:t>
            </a:r>
          </a:p>
          <a:p>
            <a:pPr lvl="2"/>
            <a:r>
              <a:rPr lang="en-GB" sz="3400" dirty="0"/>
              <a:t>Surgery for complete resection if:</a:t>
            </a:r>
          </a:p>
          <a:p>
            <a:pPr lvl="3"/>
            <a:r>
              <a:rPr lang="en-GB" sz="2900" dirty="0"/>
              <a:t>Patient has good cardiovascular status/sufficient lung function to be able to lose some (predicted FEV1)/good performance status</a:t>
            </a:r>
          </a:p>
          <a:p>
            <a:pPr lvl="3"/>
            <a:r>
              <a:rPr lang="en-GB" sz="2900" dirty="0"/>
              <a:t>Tumour not disseminated, has good morbidity, no metastases, no evidence of N2/N3</a:t>
            </a:r>
          </a:p>
          <a:p>
            <a:pPr lvl="2"/>
            <a:r>
              <a:rPr lang="en-GB" sz="3400" dirty="0"/>
              <a:t>Obtain lymph node sampling </a:t>
            </a:r>
          </a:p>
          <a:p>
            <a:pPr lvl="3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/>
          <a:stretch/>
        </p:blipFill>
        <p:spPr bwMode="auto">
          <a:xfrm>
            <a:off x="5651500" y="2132856"/>
            <a:ext cx="3348484" cy="19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2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Preoperative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>
            <a:normAutofit/>
          </a:bodyPr>
          <a:lstStyle/>
          <a:p>
            <a:r>
              <a:rPr lang="en-GB" dirty="0"/>
              <a:t>Accurate tumour staging</a:t>
            </a:r>
          </a:p>
          <a:p>
            <a:pPr lvl="1"/>
            <a:r>
              <a:rPr lang="en-GB" dirty="0"/>
              <a:t>Clinical examination for lymphadenopathy/</a:t>
            </a:r>
            <a:r>
              <a:rPr lang="en-GB" dirty="0" err="1"/>
              <a:t>mets</a:t>
            </a:r>
            <a:endParaRPr lang="en-GB" dirty="0"/>
          </a:p>
          <a:p>
            <a:pPr lvl="1"/>
            <a:r>
              <a:rPr lang="en-GB" dirty="0"/>
              <a:t>CT C/A/P </a:t>
            </a:r>
          </a:p>
          <a:p>
            <a:pPr lvl="1"/>
            <a:r>
              <a:rPr lang="en-GB" dirty="0"/>
              <a:t>Fine needle aspiration</a:t>
            </a:r>
          </a:p>
          <a:p>
            <a:r>
              <a:rPr lang="en-GB" dirty="0"/>
              <a:t>Bronchoscopy (view airways under direct vision)</a:t>
            </a:r>
          </a:p>
          <a:p>
            <a:pPr lvl="1"/>
            <a:r>
              <a:rPr lang="en-GB" dirty="0"/>
              <a:t>Flexible – low risk of trauma </a:t>
            </a:r>
          </a:p>
          <a:p>
            <a:pPr lvl="1"/>
            <a:r>
              <a:rPr lang="en-GB" dirty="0"/>
              <a:t>Rigid – allows bigger biopsies </a:t>
            </a:r>
          </a:p>
          <a:p>
            <a:r>
              <a:rPr lang="en-GB" dirty="0" err="1"/>
              <a:t>Mediastinoscopy</a:t>
            </a:r>
            <a:r>
              <a:rPr lang="en-GB" dirty="0"/>
              <a:t> – examination and biopsy of </a:t>
            </a:r>
            <a:r>
              <a:rPr lang="en-GB" dirty="0" err="1"/>
              <a:t>paratracheal</a:t>
            </a:r>
            <a:r>
              <a:rPr lang="en-GB" dirty="0"/>
              <a:t>, tracheobronchial and </a:t>
            </a:r>
            <a:r>
              <a:rPr lang="en-GB" dirty="0" err="1"/>
              <a:t>subcarinal</a:t>
            </a:r>
            <a:r>
              <a:rPr lang="en-GB" dirty="0"/>
              <a:t> nodes</a:t>
            </a:r>
          </a:p>
          <a:p>
            <a:pPr lvl="1"/>
            <a:r>
              <a:rPr lang="en-GB" dirty="0"/>
              <a:t>Risk of damage to brachiocephalic artery and oesophageal perforation </a:t>
            </a:r>
          </a:p>
          <a:p>
            <a:pPr lvl="1"/>
            <a:r>
              <a:rPr lang="en-GB" dirty="0"/>
              <a:t>Indications varied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35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Thoracic Incisions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Anterolateral thoracotomy – used in emergencies </a:t>
            </a:r>
            <a:r>
              <a:rPr lang="en-GB" sz="900" dirty="0">
                <a:hlinkClick r:id="rId2"/>
              </a:rPr>
              <a:t>https://www.bing.com/videos/search?q=anterolateral+thoracotomy&amp;&amp;view=detail&amp;mid=D4A4EC018FD37D963A40D4A4EC018FD37D963A40&amp;&amp;FORM=VDRVRV</a:t>
            </a:r>
            <a:r>
              <a:rPr lang="en-GB" sz="900" dirty="0"/>
              <a:t> </a:t>
            </a:r>
          </a:p>
          <a:p>
            <a:r>
              <a:rPr lang="en-GB" dirty="0"/>
              <a:t>Posterolateral thoracotomy – used in elective surgeries </a:t>
            </a:r>
            <a:r>
              <a:rPr lang="en-GB" sz="1000" dirty="0">
                <a:hlinkClick r:id="rId3"/>
              </a:rPr>
              <a:t>https://www.bing.com/videos/search?q=posterolateral+thoracotomy&amp;&amp;view=detail&amp;mid=AD608BD8919AA9B55DB3AD608BD8919AA9B55DB3&amp;&amp;FORM=VDRVRV</a:t>
            </a:r>
            <a:r>
              <a:rPr lang="en-GB" sz="1000" dirty="0"/>
              <a:t> </a:t>
            </a:r>
          </a:p>
          <a:p>
            <a:r>
              <a:rPr lang="en-GB" dirty="0"/>
              <a:t>Chest drain insertion </a:t>
            </a:r>
            <a:r>
              <a:rPr lang="en-GB" sz="1300" dirty="0">
                <a:hlinkClick r:id="rId4"/>
              </a:rPr>
              <a:t>https://www.bing.com/videos/search?q=ches+drain+insertion&amp;&amp;view=detail&amp;mid=8D6F8E3170A1E32A6C028D6F8E3170A1E32A6C02&amp;&amp;FORM=VDRVRV</a:t>
            </a:r>
            <a:r>
              <a:rPr lang="en-GB" sz="1300" dirty="0"/>
              <a:t> </a:t>
            </a:r>
          </a:p>
          <a:p>
            <a:pPr lvl="1"/>
            <a:r>
              <a:rPr lang="en-GB" dirty="0"/>
              <a:t>used for management of pneumothorax, </a:t>
            </a:r>
            <a:r>
              <a:rPr lang="en-GB" dirty="0" err="1"/>
              <a:t>haemothorax</a:t>
            </a:r>
            <a:r>
              <a:rPr lang="en-GB" dirty="0"/>
              <a:t> and pleural effusions</a:t>
            </a:r>
          </a:p>
          <a:p>
            <a:pPr lvl="1"/>
            <a:r>
              <a:rPr lang="en-GB" dirty="0"/>
              <a:t>28/32 Fr drain used</a:t>
            </a:r>
          </a:p>
          <a:p>
            <a:pPr lvl="1"/>
            <a:r>
              <a:rPr lang="en-GB" dirty="0"/>
              <a:t>Anterior to </a:t>
            </a:r>
            <a:r>
              <a:rPr lang="en-GB" dirty="0" err="1"/>
              <a:t>midaxillary</a:t>
            </a:r>
            <a:r>
              <a:rPr lang="en-GB" dirty="0"/>
              <a:t> line</a:t>
            </a:r>
          </a:p>
          <a:p>
            <a:pPr lvl="1"/>
            <a:r>
              <a:rPr lang="en-GB" dirty="0"/>
              <a:t>Place </a:t>
            </a:r>
            <a:r>
              <a:rPr lang="en-GB" b="1" dirty="0"/>
              <a:t>apical for air </a:t>
            </a:r>
            <a:r>
              <a:rPr lang="en-GB" dirty="0"/>
              <a:t>(pneumothorax) and </a:t>
            </a:r>
            <a:r>
              <a:rPr lang="en-GB" b="1" dirty="0"/>
              <a:t>basal for blood </a:t>
            </a:r>
            <a:r>
              <a:rPr lang="en-GB" dirty="0"/>
              <a:t>(effusion/</a:t>
            </a:r>
            <a:r>
              <a:rPr lang="en-GB" dirty="0" err="1"/>
              <a:t>haemothorax</a:t>
            </a:r>
            <a:r>
              <a:rPr lang="en-GB" dirty="0"/>
              <a:t>)</a:t>
            </a:r>
          </a:p>
          <a:p>
            <a:r>
              <a:rPr lang="en-GB" dirty="0"/>
              <a:t>Video-assisted thoracic surgery</a:t>
            </a:r>
          </a:p>
          <a:p>
            <a:pPr lvl="1"/>
            <a:r>
              <a:rPr lang="en-GB" dirty="0"/>
              <a:t>Similar to laparoscopy but gas inflation not required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223517" cy="167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94" y="4581128"/>
            <a:ext cx="2261592" cy="1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08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/>
              <a:t>Thoracic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Lung resection</a:t>
            </a:r>
          </a:p>
          <a:p>
            <a:pPr lvl="1"/>
            <a:r>
              <a:rPr lang="en-GB" dirty="0" err="1"/>
              <a:t>Pneumonectomy</a:t>
            </a:r>
            <a:r>
              <a:rPr lang="en-GB" dirty="0"/>
              <a:t> (whole lung) – for central tumours, done via posterolateral thoracotomy </a:t>
            </a:r>
          </a:p>
          <a:p>
            <a:pPr lvl="2"/>
            <a:r>
              <a:rPr lang="en-GB" dirty="0"/>
              <a:t>Complications; bleeding, chest infection, death</a:t>
            </a:r>
          </a:p>
          <a:p>
            <a:pPr lvl="2"/>
            <a:r>
              <a:rPr lang="en-GB" dirty="0"/>
              <a:t>Resulting gap fills with fluid (opaque on CXR)</a:t>
            </a:r>
          </a:p>
          <a:p>
            <a:pPr lvl="1"/>
            <a:r>
              <a:rPr lang="en-GB" dirty="0"/>
              <a:t>Lobectomy (lobe) – most commonly performed, used via video assisted surgery, via posterolateral thoracotomy, insert 2 temporary drains on closure for air and fluid </a:t>
            </a:r>
          </a:p>
          <a:p>
            <a:pPr lvl="2"/>
            <a:r>
              <a:rPr lang="en-GB" dirty="0"/>
              <a:t>Complications; bleeding, chest infection, air leaks due to parenchymal injury </a:t>
            </a:r>
          </a:p>
          <a:p>
            <a:pPr lvl="1"/>
            <a:r>
              <a:rPr lang="en-GB" dirty="0"/>
              <a:t>Wedge resection (small bit of tissue) – for benign pathology, lung biopsy performed </a:t>
            </a:r>
          </a:p>
          <a:p>
            <a:r>
              <a:rPr lang="en-GB" dirty="0" err="1"/>
              <a:t>Pleurodesis</a:t>
            </a:r>
            <a:r>
              <a:rPr lang="en-GB" dirty="0"/>
              <a:t> – used to fuse pleural space</a:t>
            </a:r>
          </a:p>
          <a:p>
            <a:pPr lvl="1"/>
            <a:r>
              <a:rPr lang="en-GB" dirty="0"/>
              <a:t>Eliminate potential space in those with recurrent </a:t>
            </a:r>
            <a:r>
              <a:rPr lang="en-GB" dirty="0" err="1"/>
              <a:t>pneumothoraces</a:t>
            </a:r>
            <a:r>
              <a:rPr lang="en-GB" dirty="0"/>
              <a:t> and mesothelioma </a:t>
            </a:r>
          </a:p>
          <a:p>
            <a:pPr lvl="1"/>
            <a:r>
              <a:rPr lang="en-GB" dirty="0"/>
              <a:t>Techniques</a:t>
            </a:r>
          </a:p>
          <a:p>
            <a:pPr lvl="2"/>
            <a:r>
              <a:rPr lang="en-GB" dirty="0"/>
              <a:t>Kaolin insufflation – talc pumped into thoracic cavity </a:t>
            </a:r>
            <a:r>
              <a:rPr lang="en-GB" dirty="0" err="1"/>
              <a:t>causign</a:t>
            </a:r>
            <a:r>
              <a:rPr lang="en-GB" dirty="0"/>
              <a:t> adherence </a:t>
            </a:r>
          </a:p>
          <a:p>
            <a:pPr lvl="2"/>
            <a:r>
              <a:rPr lang="en-GB" dirty="0"/>
              <a:t>Pleural abrasion – </a:t>
            </a:r>
            <a:r>
              <a:rPr lang="en-GB" dirty="0" err="1"/>
              <a:t>abrased</a:t>
            </a:r>
            <a:r>
              <a:rPr lang="en-GB" dirty="0"/>
              <a:t> using paper to create raw inflamed surface</a:t>
            </a:r>
          </a:p>
          <a:p>
            <a:pPr lvl="2"/>
            <a:r>
              <a:rPr lang="en-GB" dirty="0"/>
              <a:t>Pleural stripping – parietal pleura stripped off </a:t>
            </a:r>
          </a:p>
          <a:p>
            <a:pPr lvl="1"/>
            <a:r>
              <a:rPr lang="en-GB" dirty="0"/>
              <a:t>Complications</a:t>
            </a:r>
          </a:p>
          <a:p>
            <a:pPr lvl="2"/>
            <a:r>
              <a:rPr lang="en-GB" dirty="0"/>
              <a:t>Pain – causes reduced chest expansion so may cause pneumonia</a:t>
            </a:r>
          </a:p>
          <a:p>
            <a:pPr lvl="2"/>
            <a:r>
              <a:rPr lang="en-GB" dirty="0"/>
              <a:t>Postoperative pyrexia – deemed a sign of successful </a:t>
            </a:r>
            <a:r>
              <a:rPr lang="en-GB" dirty="0" err="1"/>
              <a:t>pleurodesis</a:t>
            </a:r>
            <a:r>
              <a:rPr lang="en-GB" dirty="0"/>
              <a:t> </a:t>
            </a:r>
          </a:p>
          <a:p>
            <a:r>
              <a:rPr lang="en-GB" dirty="0"/>
              <a:t>All require single lung ventilation via dual-lumen endotracheal tube </a:t>
            </a:r>
          </a:p>
        </p:txBody>
      </p:sp>
    </p:spTree>
    <p:extLst>
      <p:ext uri="{BB962C8B-B14F-4D97-AF65-F5344CB8AC3E}">
        <p14:creationId xmlns:p14="http://schemas.microsoft.com/office/powerpoint/2010/main" val="4071470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thoracic surgical pathology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71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Mesothelioma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Linked to asbestos exposure </a:t>
            </a:r>
          </a:p>
          <a:p>
            <a:r>
              <a:rPr lang="en-GB" dirty="0"/>
              <a:t>Asbestos plaques (pleural thickening) transform into mesothelioma </a:t>
            </a:r>
          </a:p>
          <a:p>
            <a:r>
              <a:rPr lang="en-GB" dirty="0"/>
              <a:t>Subtypes</a:t>
            </a:r>
          </a:p>
          <a:p>
            <a:pPr lvl="1"/>
            <a:r>
              <a:rPr lang="en-GB" dirty="0"/>
              <a:t>Epithelial</a:t>
            </a:r>
          </a:p>
          <a:p>
            <a:pPr lvl="1"/>
            <a:r>
              <a:rPr lang="en-GB" dirty="0" err="1"/>
              <a:t>Sarcomatoid</a:t>
            </a:r>
            <a:endParaRPr lang="en-GB" dirty="0"/>
          </a:p>
          <a:p>
            <a:pPr lvl="1"/>
            <a:r>
              <a:rPr lang="en-GB" dirty="0"/>
              <a:t>Mixed </a:t>
            </a:r>
          </a:p>
          <a:p>
            <a:r>
              <a:rPr lang="en-GB" dirty="0"/>
              <a:t>S: SOB, pleural effusion, chest discomfort, chest pain</a:t>
            </a:r>
          </a:p>
          <a:p>
            <a:r>
              <a:rPr lang="en-GB" dirty="0"/>
              <a:t>Diagnosed histologically (1cm square of pleura needed)</a:t>
            </a:r>
          </a:p>
          <a:p>
            <a:r>
              <a:rPr lang="en-GB" dirty="0" err="1"/>
              <a:t>Tx</a:t>
            </a:r>
            <a:r>
              <a:rPr lang="en-GB" dirty="0"/>
              <a:t>: palliative </a:t>
            </a:r>
            <a:r>
              <a:rPr lang="en-GB" dirty="0" err="1"/>
              <a:t>pleurodesis</a:t>
            </a:r>
            <a:r>
              <a:rPr lang="en-GB" dirty="0"/>
              <a:t>, </a:t>
            </a:r>
            <a:r>
              <a:rPr lang="en-GB" dirty="0" err="1"/>
              <a:t>pleuropneumonectomy</a:t>
            </a:r>
            <a:r>
              <a:rPr lang="en-GB" dirty="0"/>
              <a:t> in very few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33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8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Empyema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Presence of infected material within chest cavity</a:t>
            </a:r>
          </a:p>
          <a:p>
            <a:r>
              <a:rPr lang="en-GB" dirty="0"/>
              <a:t>Occurs as complication of thoracic surgery or after pneumonia</a:t>
            </a:r>
          </a:p>
          <a:p>
            <a:pPr lvl="1"/>
            <a:r>
              <a:rPr lang="en-GB" dirty="0"/>
              <a:t>Accumulation of </a:t>
            </a:r>
            <a:r>
              <a:rPr lang="en-GB" dirty="0" err="1"/>
              <a:t>parapneumonic</a:t>
            </a:r>
            <a:r>
              <a:rPr lang="en-GB" dirty="0"/>
              <a:t> pleural effusion </a:t>
            </a:r>
            <a:r>
              <a:rPr lang="en-GB" dirty="0">
                <a:sym typeface="Wingdings" panose="05000000000000000000" pitchFamily="2" charset="2"/>
              </a:rPr>
              <a:t> invasion of microorganisms and fibrin deposition  fibrosis forms fixed empyema cavity</a:t>
            </a:r>
          </a:p>
          <a:p>
            <a:r>
              <a:rPr lang="en-GB" dirty="0"/>
              <a:t>S: persistent fever, SOB, pleuritic chest pain, ↑WCC, lateral CXR shows D shaped shadow, Chest CT</a:t>
            </a:r>
          </a:p>
          <a:p>
            <a:r>
              <a:rPr lang="en-GB" dirty="0" err="1"/>
              <a:t>Tx</a:t>
            </a:r>
            <a:r>
              <a:rPr lang="en-GB" dirty="0"/>
              <a:t>: antibiotics, removal of pus and obliteration of cavity (via decortication (in young) or rib resection (in old))</a:t>
            </a:r>
          </a:p>
          <a:p>
            <a:r>
              <a:rPr lang="en-GB" dirty="0"/>
              <a:t>Complications: air leak and bleeding</a:t>
            </a:r>
          </a:p>
          <a:p>
            <a:r>
              <a:rPr lang="en-GB" dirty="0"/>
              <a:t>Can erode though chest wall – empyema </a:t>
            </a:r>
            <a:r>
              <a:rPr lang="en-GB" dirty="0" err="1"/>
              <a:t>necessitans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44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Ischaemic Heart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Due to atherosclerosis</a:t>
            </a:r>
          </a:p>
          <a:p>
            <a:pPr lvl="1"/>
            <a:r>
              <a:rPr lang="en-GB" dirty="0"/>
              <a:t>Endothelial dysfunction due to risk factors (HTN, high lipids)</a:t>
            </a:r>
          </a:p>
          <a:p>
            <a:pPr lvl="1"/>
            <a:r>
              <a:rPr lang="en-GB" dirty="0"/>
              <a:t>Lipid (LDL) accumulation (in </a:t>
            </a:r>
            <a:r>
              <a:rPr lang="en-GB" dirty="0" err="1"/>
              <a:t>subendothelial</a:t>
            </a:r>
            <a:r>
              <a:rPr lang="en-GB" dirty="0"/>
              <a:t> macrophages)</a:t>
            </a:r>
          </a:p>
          <a:p>
            <a:pPr lvl="2"/>
            <a:r>
              <a:rPr lang="en-GB" dirty="0"/>
              <a:t>Monocytes that engulf cholesterol are called foam cells</a:t>
            </a:r>
          </a:p>
          <a:p>
            <a:pPr lvl="1"/>
            <a:r>
              <a:rPr lang="en-GB" dirty="0"/>
              <a:t>Smooth muscle migration and fibroblast proliferation (intimal thickening) due to release of TNF and IL-1</a:t>
            </a:r>
          </a:p>
          <a:p>
            <a:pPr lvl="1"/>
            <a:r>
              <a:rPr lang="en-GB" dirty="0"/>
              <a:t>Chronic inflammatory response (calcification of plaque)</a:t>
            </a:r>
          </a:p>
          <a:p>
            <a:pPr lvl="1"/>
            <a:r>
              <a:rPr lang="en-GB" dirty="0"/>
              <a:t>This slowly causes flow limitation on exercise, causing angina or can rupture causing ACS</a:t>
            </a:r>
          </a:p>
          <a:p>
            <a:pPr lvl="2"/>
            <a:r>
              <a:rPr lang="en-GB" dirty="0"/>
              <a:t>LAD, circumflex and right coronary most affected</a:t>
            </a:r>
          </a:p>
          <a:p>
            <a:pPr lvl="2"/>
            <a:r>
              <a:rPr lang="en-GB" dirty="0"/>
              <a:t>Internal thoracic mammary arteries spared so are used to </a:t>
            </a:r>
            <a:r>
              <a:rPr lang="en-GB" dirty="0" err="1"/>
              <a:t>revascularise</a:t>
            </a:r>
            <a:r>
              <a:rPr lang="en-GB" dirty="0"/>
              <a:t> heart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9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Pneumothorax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finals notes</a:t>
            </a:r>
          </a:p>
          <a:p>
            <a:r>
              <a:rPr lang="en-GB" dirty="0"/>
              <a:t>Surgical management</a:t>
            </a:r>
          </a:p>
          <a:p>
            <a:pPr lvl="1"/>
            <a:r>
              <a:rPr lang="en-GB" dirty="0" err="1"/>
              <a:t>Bullectomy</a:t>
            </a:r>
            <a:r>
              <a:rPr lang="en-GB" dirty="0"/>
              <a:t> and </a:t>
            </a:r>
            <a:r>
              <a:rPr lang="en-GB" dirty="0" err="1"/>
              <a:t>pleurodesis</a:t>
            </a:r>
            <a:r>
              <a:rPr lang="en-GB" dirty="0"/>
              <a:t> performed using video assisted surgery </a:t>
            </a:r>
          </a:p>
        </p:txBody>
      </p:sp>
    </p:spTree>
    <p:extLst>
      <p:ext uri="{BB962C8B-B14F-4D97-AF65-F5344CB8AC3E}">
        <p14:creationId xmlns:p14="http://schemas.microsoft.com/office/powerpoint/2010/main" val="1294295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finals notes</a:t>
            </a:r>
          </a:p>
          <a:p>
            <a:r>
              <a:rPr lang="en-GB" dirty="0"/>
              <a:t>Can have symptomatic benefit from lung volume reduction surgery </a:t>
            </a:r>
          </a:p>
          <a:p>
            <a:pPr lvl="1"/>
            <a:r>
              <a:rPr lang="en-GB" dirty="0"/>
              <a:t>Has high morbidity and </a:t>
            </a:r>
            <a:r>
              <a:rPr lang="en-GB" dirty="0" err="1"/>
              <a:t>mortaliy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76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32656"/>
            <a:ext cx="7200900" cy="1485900"/>
          </a:xfrm>
        </p:spPr>
        <p:txBody>
          <a:bodyPr/>
          <a:lstStyle/>
          <a:p>
            <a:r>
              <a:rPr lang="en-GB" dirty="0"/>
              <a:t>Lung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Can be transplanted singly, bilaterally or in combination with heart</a:t>
            </a:r>
          </a:p>
          <a:p>
            <a:r>
              <a:rPr lang="en-GB" dirty="0"/>
              <a:t>Indications:	</a:t>
            </a:r>
          </a:p>
          <a:p>
            <a:pPr lvl="1"/>
            <a:r>
              <a:rPr lang="en-GB" dirty="0"/>
              <a:t>COPD (a1-antitrypsin deficiency)</a:t>
            </a:r>
          </a:p>
          <a:p>
            <a:pPr lvl="1"/>
            <a:r>
              <a:rPr lang="en-GB" dirty="0"/>
              <a:t>Cystic fibrosis (bilateral transplant)</a:t>
            </a:r>
          </a:p>
          <a:p>
            <a:pPr lvl="1"/>
            <a:r>
              <a:rPr lang="en-GB" dirty="0" err="1"/>
              <a:t>Fibrosing</a:t>
            </a:r>
            <a:r>
              <a:rPr lang="en-GB" dirty="0"/>
              <a:t> lung disease</a:t>
            </a:r>
          </a:p>
          <a:p>
            <a:pPr lvl="1"/>
            <a:r>
              <a:rPr lang="en-GB" dirty="0"/>
              <a:t>Congenital heart disease (</a:t>
            </a:r>
            <a:r>
              <a:rPr lang="en-GB" dirty="0" err="1"/>
              <a:t>ie</a:t>
            </a:r>
            <a:r>
              <a:rPr lang="en-GB" dirty="0"/>
              <a:t> </a:t>
            </a:r>
            <a:r>
              <a:rPr lang="en-GB" dirty="0" err="1"/>
              <a:t>Eisenmenger</a:t>
            </a:r>
            <a:r>
              <a:rPr lang="en-GB" dirty="0"/>
              <a:t> syndrome) – heart and lung transplant</a:t>
            </a:r>
          </a:p>
          <a:p>
            <a:r>
              <a:rPr lang="en-GB" dirty="0"/>
              <a:t>Finding donors is difficult due to brainstem death causing aspiration and pneumonia </a:t>
            </a:r>
          </a:p>
          <a:p>
            <a:pPr lvl="1"/>
            <a:r>
              <a:rPr lang="en-GB" dirty="0" err="1"/>
              <a:t>Crietria</a:t>
            </a:r>
            <a:r>
              <a:rPr lang="en-GB" dirty="0"/>
              <a:t>: &lt;55, ABO-compatible, clear CXR, minimal smoking history, no chest trauma, no aspiration</a:t>
            </a:r>
          </a:p>
          <a:p>
            <a:r>
              <a:rPr lang="en-GB" dirty="0">
                <a:hlinkClick r:id="rId2"/>
              </a:rPr>
              <a:t>https://www.bing.com/videos/search?q=lung+transplantation&amp;&amp;view=detail&amp;mid=76880D13DAB8F988358576880D13DAB8F9883585&amp;&amp;FORM=VDRVRV</a:t>
            </a:r>
            <a:r>
              <a:rPr lang="en-GB" dirty="0"/>
              <a:t> </a:t>
            </a:r>
          </a:p>
          <a:p>
            <a:r>
              <a:rPr lang="en-GB" dirty="0"/>
              <a:t>Complications</a:t>
            </a:r>
          </a:p>
          <a:p>
            <a:pPr lvl="1"/>
            <a:r>
              <a:rPr lang="en-GB" dirty="0"/>
              <a:t>Bleeding, bronchial stenosis, early graft dysfunction , rejection, infections, death</a:t>
            </a:r>
          </a:p>
        </p:txBody>
      </p:sp>
    </p:spTree>
    <p:extLst>
      <p:ext uri="{BB962C8B-B14F-4D97-AF65-F5344CB8AC3E}">
        <p14:creationId xmlns:p14="http://schemas.microsoft.com/office/powerpoint/2010/main" val="1244468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752"/>
            <a:ext cx="8229600" cy="1143000"/>
          </a:xfrm>
        </p:spPr>
        <p:txBody>
          <a:bodyPr/>
          <a:lstStyle/>
          <a:p>
            <a:r>
              <a:rPr lang="en-GB" dirty="0"/>
              <a:t>Thoracic Aortic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620688"/>
            <a:ext cx="6837995" cy="633670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Thoracic Aortic Aneurysm </a:t>
            </a:r>
          </a:p>
          <a:p>
            <a:pPr lvl="1"/>
            <a:r>
              <a:rPr lang="en-GB" dirty="0"/>
              <a:t>Link to </a:t>
            </a:r>
            <a:r>
              <a:rPr lang="en-GB" dirty="0" err="1"/>
              <a:t>Marfan</a:t>
            </a:r>
            <a:r>
              <a:rPr lang="en-GB" dirty="0"/>
              <a:t> Syndrome, atherosclerosis, trauma, Kawasaki syndrome</a:t>
            </a:r>
          </a:p>
          <a:p>
            <a:pPr lvl="1"/>
            <a:r>
              <a:rPr lang="en-GB" dirty="0"/>
              <a:t>Classification: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Ascending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Arch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Descending thoracic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err="1"/>
              <a:t>Thoracoabdominal</a:t>
            </a:r>
            <a:r>
              <a:rPr lang="en-GB" dirty="0"/>
              <a:t> (Crawford </a:t>
            </a:r>
            <a:r>
              <a:rPr lang="en-GB" dirty="0" err="1"/>
              <a:t>classfication</a:t>
            </a:r>
            <a:r>
              <a:rPr lang="en-GB" dirty="0"/>
              <a:t> – Extent)</a:t>
            </a:r>
          </a:p>
          <a:p>
            <a:pPr lvl="1"/>
            <a:r>
              <a:rPr lang="en-GB" dirty="0"/>
              <a:t>Asymptomatic/chest pain, aortic regurgitation, back pain, SOB, </a:t>
            </a:r>
            <a:r>
              <a:rPr lang="en-GB" dirty="0" err="1"/>
              <a:t>haematemesis</a:t>
            </a:r>
            <a:r>
              <a:rPr lang="en-GB" dirty="0"/>
              <a:t>, death </a:t>
            </a:r>
          </a:p>
          <a:p>
            <a:pPr lvl="1"/>
            <a:r>
              <a:rPr lang="en-GB" dirty="0"/>
              <a:t>Diagnosed on MRI/CT/</a:t>
            </a:r>
            <a:r>
              <a:rPr lang="en-GB" dirty="0" err="1"/>
              <a:t>transoesophageal</a:t>
            </a:r>
            <a:r>
              <a:rPr lang="en-GB" dirty="0"/>
              <a:t> </a:t>
            </a:r>
            <a:r>
              <a:rPr lang="en-GB" dirty="0" err="1"/>
              <a:t>echocardiograhy</a:t>
            </a:r>
            <a:endParaRPr lang="en-GB" dirty="0"/>
          </a:p>
          <a:p>
            <a:pPr lvl="1"/>
            <a:r>
              <a:rPr lang="en-GB" dirty="0"/>
              <a:t>Surgery indicated if &gt;5.5cm, complications or symptomatic </a:t>
            </a:r>
          </a:p>
          <a:p>
            <a:pPr lvl="2"/>
            <a:r>
              <a:rPr lang="en-GB" dirty="0"/>
              <a:t>Involves prosthetic graft</a:t>
            </a:r>
          </a:p>
          <a:p>
            <a:pPr lvl="1"/>
            <a:r>
              <a:rPr lang="en-GB" dirty="0"/>
              <a:t>Complications</a:t>
            </a:r>
          </a:p>
          <a:p>
            <a:pPr lvl="2"/>
            <a:r>
              <a:rPr lang="en-GB" dirty="0"/>
              <a:t>Pulmonary/bleeding/neurological/false aneurysms/graft infection</a:t>
            </a:r>
          </a:p>
          <a:p>
            <a:r>
              <a:rPr lang="en-GB" dirty="0"/>
              <a:t>Aortic Dissection</a:t>
            </a:r>
          </a:p>
          <a:p>
            <a:pPr lvl="1"/>
            <a:r>
              <a:rPr lang="en-GB" dirty="0"/>
              <a:t>Blood escapes aortic lumen via intimal tear and creates false lumen</a:t>
            </a:r>
          </a:p>
          <a:p>
            <a:pPr lvl="1"/>
            <a:r>
              <a:rPr lang="en-GB" dirty="0"/>
              <a:t>Causes: HTN, </a:t>
            </a:r>
            <a:r>
              <a:rPr lang="en-GB" dirty="0" err="1"/>
              <a:t>aortitis</a:t>
            </a:r>
            <a:r>
              <a:rPr lang="en-GB" dirty="0"/>
              <a:t> (from syphilis) , CTD (</a:t>
            </a:r>
            <a:r>
              <a:rPr lang="en-GB" dirty="0" err="1"/>
              <a:t>Marfans</a:t>
            </a:r>
            <a:r>
              <a:rPr lang="en-GB" dirty="0"/>
              <a:t>), </a:t>
            </a:r>
          </a:p>
          <a:p>
            <a:pPr lvl="1"/>
            <a:r>
              <a:rPr lang="en-GB" dirty="0"/>
              <a:t>S: shock (hypovolaemia, </a:t>
            </a:r>
            <a:r>
              <a:rPr lang="en-GB" dirty="0" err="1"/>
              <a:t>tamponade</a:t>
            </a:r>
            <a:r>
              <a:rPr lang="en-GB" dirty="0"/>
              <a:t>, acute aortic regurgitation, MI), pain, end organ ischaemia (pulseless cold legs, oliguria, paraplegia)</a:t>
            </a:r>
          </a:p>
          <a:p>
            <a:pPr lvl="1"/>
            <a:r>
              <a:rPr lang="en-GB" dirty="0"/>
              <a:t>Ix: CXR, TOE, CT with contrast, aortography (GOLD STANDARD)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surgery to </a:t>
            </a:r>
            <a:r>
              <a:rPr lang="en-GB" dirty="0" err="1"/>
              <a:t>alleve</a:t>
            </a:r>
            <a:r>
              <a:rPr lang="en-GB" dirty="0"/>
              <a:t> </a:t>
            </a:r>
            <a:r>
              <a:rPr lang="en-GB" dirty="0" err="1"/>
              <a:t>tampanade</a:t>
            </a:r>
            <a:r>
              <a:rPr lang="en-GB" dirty="0"/>
              <a:t>, prevent further haemorrhage, restore blood flow</a:t>
            </a:r>
          </a:p>
          <a:p>
            <a:pPr lvl="2"/>
            <a:r>
              <a:rPr lang="en-GB" dirty="0"/>
              <a:t>Repair of Stanford type A = replace ascending aorta with graft </a:t>
            </a:r>
          </a:p>
          <a:p>
            <a:pPr lvl="2"/>
            <a:r>
              <a:rPr lang="en-GB" dirty="0"/>
              <a:t>Repair of Stanford type B = medically with BP control and serial follow up imaging, surgery for those at risk of rupture (replace affected part with graft) </a:t>
            </a:r>
          </a:p>
          <a:p>
            <a:pPr lvl="1"/>
            <a:r>
              <a:rPr lang="en-GB" dirty="0"/>
              <a:t>Complications:</a:t>
            </a:r>
          </a:p>
          <a:p>
            <a:pPr lvl="2"/>
            <a:r>
              <a:rPr lang="en-GB" dirty="0"/>
              <a:t>Bleeding, paraplegia (due to spinal cord ischaemia), CVA, infection, pain, chest infection, mortality, renal failure </a:t>
            </a:r>
          </a:p>
          <a:p>
            <a:r>
              <a:rPr lang="en-GB" dirty="0"/>
              <a:t>Thoracic aortic transection</a:t>
            </a:r>
          </a:p>
          <a:p>
            <a:pPr lvl="1"/>
            <a:r>
              <a:rPr lang="en-GB" dirty="0"/>
              <a:t>Due to blunt chest trauma</a:t>
            </a:r>
          </a:p>
          <a:p>
            <a:pPr lvl="1"/>
            <a:r>
              <a:rPr lang="en-GB" dirty="0"/>
              <a:t>S: haemodynamic instability, pain</a:t>
            </a:r>
          </a:p>
          <a:p>
            <a:pPr lvl="1"/>
            <a:r>
              <a:rPr lang="en-GB" dirty="0"/>
              <a:t>RESUS and surgery (see dissection)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46" y="1001192"/>
            <a:ext cx="222718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30" y="3140968"/>
            <a:ext cx="2035013" cy="199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Traumatic Aortic Trans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25" y="5445224"/>
            <a:ext cx="1818221" cy="11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4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Indications for Coronary Artery Revascularisation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medical therapies insufficient </a:t>
            </a:r>
          </a:p>
          <a:p>
            <a:r>
              <a:rPr lang="en-GB" dirty="0"/>
              <a:t>PCI used first line for MI then CABG</a:t>
            </a:r>
          </a:p>
          <a:p>
            <a:pPr lvl="1"/>
            <a:r>
              <a:rPr lang="en-GB" dirty="0"/>
              <a:t>Can perform simultaneous valve replacement with CABG</a:t>
            </a:r>
          </a:p>
          <a:p>
            <a:pPr lvl="1"/>
            <a:r>
              <a:rPr lang="en-GB" dirty="0"/>
              <a:t>PCI has high rate of recurrence but is minimally invasive </a:t>
            </a:r>
          </a:p>
        </p:txBody>
      </p:sp>
    </p:spTree>
    <p:extLst>
      <p:ext uri="{BB962C8B-B14F-4D97-AF65-F5344CB8AC3E}">
        <p14:creationId xmlns:p14="http://schemas.microsoft.com/office/powerpoint/2010/main" val="136348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Preoperative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12776"/>
            <a:ext cx="7200900" cy="44546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History – NYHA1 score (impact on physical activity)</a:t>
            </a:r>
          </a:p>
          <a:p>
            <a:r>
              <a:rPr lang="en-GB" dirty="0"/>
              <a:t>Examination – listen to carotids ?CVA risk</a:t>
            </a:r>
          </a:p>
          <a:p>
            <a:r>
              <a:rPr lang="en-GB" dirty="0"/>
              <a:t>Investigations</a:t>
            </a:r>
          </a:p>
          <a:p>
            <a:pPr lvl="1"/>
            <a:r>
              <a:rPr lang="en-GB" dirty="0"/>
              <a:t>CABG requires coronary angiography </a:t>
            </a:r>
          </a:p>
          <a:p>
            <a:pPr lvl="1"/>
            <a:r>
              <a:rPr lang="en-GB" dirty="0"/>
              <a:t>ECG, CXR (and lateral if re-do), pulmonary function tests, bloods</a:t>
            </a:r>
          </a:p>
          <a:p>
            <a:r>
              <a:rPr lang="en-GB" dirty="0"/>
              <a:t>Adjust medications</a:t>
            </a:r>
          </a:p>
          <a:p>
            <a:pPr lvl="1"/>
            <a:r>
              <a:rPr lang="en-GB" dirty="0"/>
              <a:t>Warfarin – suspend for 72 hours and systemic </a:t>
            </a:r>
            <a:r>
              <a:rPr lang="en-GB" dirty="0" err="1"/>
              <a:t>heparinisation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Platelet antagonists</a:t>
            </a:r>
          </a:p>
          <a:p>
            <a:pPr lvl="2"/>
            <a:r>
              <a:rPr lang="en-GB" dirty="0"/>
              <a:t>Aspirin – COX inhibitor, stop 7 days pre-op</a:t>
            </a:r>
          </a:p>
          <a:p>
            <a:pPr lvl="2"/>
            <a:r>
              <a:rPr lang="en-GB" dirty="0" err="1"/>
              <a:t>Clopidogrel</a:t>
            </a:r>
            <a:r>
              <a:rPr lang="en-GB" dirty="0"/>
              <a:t> – platelet ADP-receptor antagonist, stop 5 days pre-op</a:t>
            </a:r>
          </a:p>
          <a:p>
            <a:pPr lvl="2"/>
            <a:r>
              <a:rPr lang="en-GB" dirty="0" err="1"/>
              <a:t>Abciximab</a:t>
            </a:r>
            <a:r>
              <a:rPr lang="en-GB" dirty="0"/>
              <a:t> – IIB and </a:t>
            </a:r>
            <a:r>
              <a:rPr lang="en-GB" dirty="0" err="1"/>
              <a:t>IIIa</a:t>
            </a:r>
            <a:r>
              <a:rPr lang="en-GB" dirty="0"/>
              <a:t> inhibitors </a:t>
            </a:r>
          </a:p>
          <a:p>
            <a:pPr lvl="1"/>
            <a:r>
              <a:rPr lang="en-GB" dirty="0" err="1"/>
              <a:t>ACEi</a:t>
            </a:r>
            <a:r>
              <a:rPr lang="en-GB" dirty="0"/>
              <a:t> – stop 7 days pore-op (risk of vasodilation) </a:t>
            </a:r>
          </a:p>
          <a:p>
            <a:r>
              <a:rPr lang="en-GB" dirty="0"/>
              <a:t>Discuss/Consent</a:t>
            </a:r>
          </a:p>
          <a:p>
            <a:pPr lvl="1"/>
            <a:r>
              <a:rPr lang="en-GB" dirty="0"/>
              <a:t>1% CVA/MI/prolonged ventilation/infection</a:t>
            </a:r>
          </a:p>
          <a:p>
            <a:pPr lvl="1"/>
            <a:r>
              <a:rPr lang="en-GB" dirty="0" err="1"/>
              <a:t>EuroSCORE</a:t>
            </a:r>
            <a:r>
              <a:rPr lang="en-GB" dirty="0"/>
              <a:t> to assess perioperative mortality </a:t>
            </a:r>
          </a:p>
        </p:txBody>
      </p:sp>
    </p:spTree>
    <p:extLst>
      <p:ext uri="{BB962C8B-B14F-4D97-AF65-F5344CB8AC3E}">
        <p14:creationId xmlns:p14="http://schemas.microsoft.com/office/powerpoint/2010/main" val="24811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Intraoperative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Anaesthesia</a:t>
            </a:r>
          </a:p>
          <a:p>
            <a:r>
              <a:rPr lang="en-GB" dirty="0"/>
              <a:t>Patient monitoring</a:t>
            </a:r>
          </a:p>
          <a:p>
            <a:pPr lvl="1"/>
            <a:r>
              <a:rPr lang="en-GB" dirty="0"/>
              <a:t>ECG/ventilation/arterial line/pulmonary artery catheter (measure left ventricular preload and CO) /temperature/TOE (evaluates cardiac function)</a:t>
            </a:r>
          </a:p>
          <a:p>
            <a:r>
              <a:rPr lang="en-GB" dirty="0"/>
              <a:t>Antibiotic prophylaxis – cefuroxime IV 3 doses</a:t>
            </a:r>
          </a:p>
          <a:p>
            <a:r>
              <a:rPr lang="en-GB" dirty="0"/>
              <a:t>Patient positioning – supine for median </a:t>
            </a:r>
            <a:r>
              <a:rPr lang="en-GB" dirty="0" err="1"/>
              <a:t>sternotomy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0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Median </a:t>
            </a:r>
            <a:r>
              <a:rPr lang="en-GB" dirty="0" err="1"/>
              <a:t>Sternotomy</a:t>
            </a:r>
            <a:r>
              <a:rPr lang="en-GB" dirty="0"/>
              <a:t> Incision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https://www.bing.com/videos/search?q=median+sternotomy&amp;&amp;view=detail&amp;mid=4CB6C0C16F5B8DC33E1F4CB6C0C16F5B8DC33E1F&amp;FORM=VRDGAR</a:t>
            </a:r>
            <a:endParaRPr lang="en-GB" dirty="0"/>
          </a:p>
          <a:p>
            <a:pPr lvl="1"/>
            <a:r>
              <a:rPr lang="en-GB" dirty="0"/>
              <a:t>2cm below sternal notch to xiphoid</a:t>
            </a:r>
          </a:p>
          <a:p>
            <a:pPr lvl="1"/>
            <a:r>
              <a:rPr lang="en-GB" dirty="0"/>
              <a:t>Bone saw through sternum, move thymus, identify brachiocephalic vein</a:t>
            </a:r>
          </a:p>
          <a:p>
            <a:pPr lvl="1"/>
            <a:r>
              <a:rPr lang="en-GB" dirty="0"/>
              <a:t>Complications:</a:t>
            </a:r>
          </a:p>
          <a:p>
            <a:pPr lvl="2"/>
            <a:r>
              <a:rPr lang="en-GB" dirty="0"/>
              <a:t>Immediate: vessel injury, chamber injury</a:t>
            </a:r>
          </a:p>
          <a:p>
            <a:pPr lvl="2"/>
            <a:r>
              <a:rPr lang="en-GB" dirty="0"/>
              <a:t>Late: sternal dehiscence, sternal osteomyelitis, wire sinuses</a:t>
            </a:r>
          </a:p>
          <a:p>
            <a:r>
              <a:rPr lang="en-GB" dirty="0"/>
              <a:t>Sternal closure</a:t>
            </a:r>
          </a:p>
          <a:p>
            <a:pPr lvl="1"/>
            <a:r>
              <a:rPr lang="en-GB" dirty="0"/>
              <a:t>Ensure good haemostasis, use steel wires to close sternum (avoid injuring IMA when placed in intercostal spaces)</a:t>
            </a:r>
          </a:p>
        </p:txBody>
      </p:sp>
    </p:spTree>
    <p:extLst>
      <p:ext uri="{BB962C8B-B14F-4D97-AF65-F5344CB8AC3E}">
        <p14:creationId xmlns:p14="http://schemas.microsoft.com/office/powerpoint/2010/main" val="161261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Cardiopulmonary Bypass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9811"/>
            <a:ext cx="8352928" cy="540337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Divert blood away from heart and lungs, while maintaining oxygen delivery to rest of body</a:t>
            </a:r>
          </a:p>
          <a:p>
            <a:r>
              <a:rPr lang="en-GB" dirty="0"/>
              <a:t>Aims:</a:t>
            </a:r>
          </a:p>
          <a:p>
            <a:pPr lvl="1"/>
            <a:r>
              <a:rPr lang="en-GB" dirty="0"/>
              <a:t>Pumping to replace heart</a:t>
            </a:r>
          </a:p>
          <a:p>
            <a:pPr lvl="1"/>
            <a:r>
              <a:rPr lang="en-GB" dirty="0"/>
              <a:t>Oxygenation and CO2 extraction</a:t>
            </a:r>
          </a:p>
          <a:p>
            <a:pPr lvl="1"/>
            <a:r>
              <a:rPr lang="en-GB" dirty="0"/>
              <a:t>Total systemic cooling to reduce O2 consumption</a:t>
            </a:r>
          </a:p>
          <a:p>
            <a:pPr lvl="1"/>
            <a:r>
              <a:rPr lang="en-GB" dirty="0"/>
              <a:t>Bloodless field to operate</a:t>
            </a:r>
          </a:p>
          <a:p>
            <a:pPr lvl="1"/>
            <a:r>
              <a:rPr lang="en-GB" dirty="0"/>
              <a:t>Still heart to operate on</a:t>
            </a:r>
          </a:p>
          <a:p>
            <a:r>
              <a:rPr lang="en-GB" dirty="0" err="1"/>
              <a:t>Anticoagulate</a:t>
            </a:r>
            <a:r>
              <a:rPr lang="en-GB" dirty="0"/>
              <a:t> with heparin to prevent clots in system</a:t>
            </a:r>
          </a:p>
          <a:p>
            <a:r>
              <a:rPr lang="en-GB" dirty="0"/>
              <a:t>Components</a:t>
            </a:r>
          </a:p>
          <a:p>
            <a:pPr lvl="1"/>
            <a:r>
              <a:rPr lang="en-GB" dirty="0"/>
              <a:t>Venous cannula, venous reservoir, heat exchanger, pump, membrane oxygenator, aortic pipe, </a:t>
            </a:r>
            <a:r>
              <a:rPr lang="en-GB" dirty="0" err="1"/>
              <a:t>cardiotomy</a:t>
            </a:r>
            <a:r>
              <a:rPr lang="en-GB" dirty="0"/>
              <a:t> suction , </a:t>
            </a:r>
            <a:r>
              <a:rPr lang="en-GB" dirty="0" err="1"/>
              <a:t>cardioplegia</a:t>
            </a:r>
            <a:r>
              <a:rPr lang="en-GB" dirty="0"/>
              <a:t> delivery (cold blood with K+ to arrest heart and maintain myocardial energy stores by stopping contraction)</a:t>
            </a:r>
          </a:p>
          <a:p>
            <a:r>
              <a:rPr lang="en-GB" dirty="0"/>
              <a:t>Physiological conditions</a:t>
            </a:r>
          </a:p>
          <a:p>
            <a:pPr lvl="1"/>
            <a:r>
              <a:rPr lang="en-GB" dirty="0"/>
              <a:t>Non pulsatile flow (mean perfusion pressure 60mmHg)</a:t>
            </a:r>
          </a:p>
          <a:p>
            <a:pPr lvl="1"/>
            <a:r>
              <a:rPr lang="en-GB" dirty="0"/>
              <a:t>Systemic cooling (30-32’) – total circulatory arrest for aortic surgery</a:t>
            </a:r>
          </a:p>
          <a:p>
            <a:pPr lvl="1"/>
            <a:r>
              <a:rPr lang="en-GB" dirty="0"/>
              <a:t>De-airing to prevent CVA – performed at aortic root</a:t>
            </a:r>
          </a:p>
          <a:p>
            <a:r>
              <a:rPr lang="en-GB" dirty="0"/>
              <a:t>Complications</a:t>
            </a:r>
          </a:p>
          <a:p>
            <a:pPr lvl="1"/>
            <a:r>
              <a:rPr lang="en-GB" dirty="0"/>
              <a:t>Coagulopathy/inflammatory activation due to foreign material/CVA from air embolus/bleeding/cardiogenic shock/impaired cognitive performance</a:t>
            </a:r>
          </a:p>
          <a:p>
            <a:pPr lvl="1"/>
            <a:r>
              <a:rPr lang="en-GB" dirty="0"/>
              <a:t>Because of these, CABG replacing it (Off pump surgery)</a:t>
            </a:r>
          </a:p>
          <a:p>
            <a:r>
              <a:rPr lang="en-GB" dirty="0"/>
              <a:t> Intra-aortic balloon pump</a:t>
            </a:r>
          </a:p>
          <a:p>
            <a:pPr lvl="1"/>
            <a:r>
              <a:rPr lang="en-GB" dirty="0"/>
              <a:t>Indicated if poor CO preoperatively/poor </a:t>
            </a:r>
            <a:r>
              <a:rPr lang="en-GB" dirty="0" err="1"/>
              <a:t>haemodynamics</a:t>
            </a:r>
            <a:r>
              <a:rPr lang="en-GB" dirty="0"/>
              <a:t> anticipated post-op</a:t>
            </a:r>
          </a:p>
          <a:p>
            <a:pPr lvl="1"/>
            <a:r>
              <a:rPr lang="en-GB" dirty="0"/>
              <a:t>Inserted into femoral artery and placed in descending aorta, inflates in diastole and deflates in systole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1375" y="1700808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2"/>
              </a:rPr>
              <a:t>https://www.bing.com/videos/search?q=cardiopulmonary+bypass&amp;&amp;view=detail&amp;mid=0FD50DE2016EBE2CB1010FD50DE2016EBE2CB101&amp;FORM=VRDGAR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62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Cardiac Surgery for Ischaemic Heart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48" y="170025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CABG - </a:t>
            </a:r>
            <a:r>
              <a:rPr lang="en-GB" sz="1100" dirty="0">
                <a:hlinkClick r:id="rId2"/>
              </a:rPr>
              <a:t>https://www.bing.com/videos/search?q=cabg&amp;&amp;view=detail&amp;mid=4F72B44C57ECADF5BED94F72B44C57ECADF5BED9&amp;FORM=VRDGAR</a:t>
            </a:r>
            <a:endParaRPr lang="en-GB" sz="1100" dirty="0"/>
          </a:p>
          <a:p>
            <a:pPr lvl="1"/>
            <a:r>
              <a:rPr lang="en-GB" dirty="0"/>
              <a:t>blood diverted from aorta back to coronary artery distal to stenosis (either harvested artery anastomosed from ascending aorta to coronary vessel OR using IMA and diverting flow by ligating </a:t>
            </a:r>
            <a:r>
              <a:rPr lang="en-GB" dirty="0" err="1"/>
              <a:t>musculophrenic</a:t>
            </a:r>
            <a:r>
              <a:rPr lang="en-GB" dirty="0"/>
              <a:t> artery and anastomosing to coronary artery)</a:t>
            </a:r>
          </a:p>
          <a:p>
            <a:pPr lvl="1"/>
            <a:r>
              <a:rPr lang="en-GB" dirty="0"/>
              <a:t>Coronary targets identified by angiography</a:t>
            </a:r>
          </a:p>
          <a:p>
            <a:pPr lvl="1"/>
            <a:r>
              <a:rPr lang="en-GB" dirty="0"/>
              <a:t>Triple bypass grafts: </a:t>
            </a:r>
          </a:p>
          <a:p>
            <a:pPr lvl="2"/>
            <a:r>
              <a:rPr lang="en-GB" dirty="0"/>
              <a:t>left internal mammary artery (LIMA) to LAD</a:t>
            </a:r>
          </a:p>
          <a:p>
            <a:pPr lvl="2"/>
            <a:r>
              <a:rPr lang="en-GB" dirty="0"/>
              <a:t>Portion of harvested long saphenous vein from aorta to circumflex</a:t>
            </a:r>
          </a:p>
          <a:p>
            <a:pPr lvl="2"/>
            <a:r>
              <a:rPr lang="en-GB" dirty="0"/>
              <a:t>Portion of harvested long saphenous vein from aorta to distal right coronary artery</a:t>
            </a:r>
          </a:p>
          <a:p>
            <a:pPr lvl="3"/>
            <a:r>
              <a:rPr lang="en-GB" dirty="0"/>
              <a:t>Saphenous grafts being replaced with radial artery grafts </a:t>
            </a:r>
          </a:p>
          <a:p>
            <a:r>
              <a:rPr lang="en-GB" dirty="0"/>
              <a:t>Harvests</a:t>
            </a:r>
          </a:p>
          <a:p>
            <a:pPr lvl="1"/>
            <a:r>
              <a:rPr lang="en-GB" dirty="0"/>
              <a:t>Saphenous – mark when harvesting to orient correctly for blood to flow through valves</a:t>
            </a:r>
          </a:p>
          <a:p>
            <a:pPr lvl="1"/>
            <a:r>
              <a:rPr lang="en-GB" dirty="0"/>
              <a:t>LIMA </a:t>
            </a:r>
          </a:p>
          <a:p>
            <a:pPr lvl="1"/>
            <a:r>
              <a:rPr lang="en-GB" dirty="0"/>
              <a:t>Radial artery – use </a:t>
            </a:r>
            <a:r>
              <a:rPr lang="en-GB" dirty="0" err="1"/>
              <a:t>vasodilating</a:t>
            </a:r>
            <a:r>
              <a:rPr lang="en-GB" dirty="0"/>
              <a:t> drugs to stop spasm, </a:t>
            </a:r>
          </a:p>
          <a:p>
            <a:pPr marL="457200" lvl="1" indent="0">
              <a:buNone/>
            </a:pPr>
            <a:r>
              <a:rPr lang="en-GB" dirty="0"/>
              <a:t>		use Allen test to ensure good ulnar flow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50"/>
            <a:ext cx="1951475" cy="16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left internal mammary art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037984" cy="13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15" y="2456689"/>
            <a:ext cx="1262725" cy="13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863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218</TotalTime>
  <Words>3193</Words>
  <Application>Microsoft Macintosh PowerPoint</Application>
  <PresentationFormat>On-screen Show (4:3)</PresentationFormat>
  <Paragraphs>344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Franklin Gothic Book</vt:lpstr>
      <vt:lpstr>Wingdings</vt:lpstr>
      <vt:lpstr>Crop</vt:lpstr>
      <vt:lpstr>Cardiothoracic Surgery</vt:lpstr>
      <vt:lpstr>Surgery for ischaemic heart disease</vt:lpstr>
      <vt:lpstr>Ischaemic Heart Disease</vt:lpstr>
      <vt:lpstr>Indications for Coronary Artery Revascularisation</vt:lpstr>
      <vt:lpstr>Preoperative Considerations </vt:lpstr>
      <vt:lpstr>Intraoperative Considerations</vt:lpstr>
      <vt:lpstr>Median Sternotomy Incision</vt:lpstr>
      <vt:lpstr>Cardiopulmonary Bypass</vt:lpstr>
      <vt:lpstr>Cardiac Surgery for Ischaemic Heart Disease</vt:lpstr>
      <vt:lpstr>Complications of CABG</vt:lpstr>
      <vt:lpstr>Percutaneous Coronary Interventions</vt:lpstr>
      <vt:lpstr>Cardiac Transplantation</vt:lpstr>
      <vt:lpstr>Surgery of heart valves</vt:lpstr>
      <vt:lpstr>Aortic Stenosis</vt:lpstr>
      <vt:lpstr>Aortic Regurgitation</vt:lpstr>
      <vt:lpstr>Mitral Regurgitation</vt:lpstr>
      <vt:lpstr>Mitral Stenosis</vt:lpstr>
      <vt:lpstr>Other surgical pathology</vt:lpstr>
      <vt:lpstr>Myocardial and Pericardial Disease</vt:lpstr>
      <vt:lpstr>Congenital Heart Disease</vt:lpstr>
      <vt:lpstr>Cardiac Tumours</vt:lpstr>
      <vt:lpstr>Thoracic surgery for carcinoma</vt:lpstr>
      <vt:lpstr>Pathology of Bronchogenic Carcinoma</vt:lpstr>
      <vt:lpstr>Preoperative Staging</vt:lpstr>
      <vt:lpstr>Thoracic Incisions</vt:lpstr>
      <vt:lpstr>Thoracic Procedures</vt:lpstr>
      <vt:lpstr>Other thoracic surgical pathology</vt:lpstr>
      <vt:lpstr>Mesothelioma</vt:lpstr>
      <vt:lpstr>Empyema</vt:lpstr>
      <vt:lpstr>Pneumothorax</vt:lpstr>
      <vt:lpstr>COPD</vt:lpstr>
      <vt:lpstr>Lung Transplantation</vt:lpstr>
      <vt:lpstr>Thoracic Aortic Pathology</vt:lpstr>
    </vt:vector>
  </TitlesOfParts>
  <Company>South West Yorkshire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Cardiothoracic Surgery</dc:title>
  <dc:creator>Britton Danielle</dc:creator>
  <cp:lastModifiedBy>Danielle Britton (UG)</cp:lastModifiedBy>
  <cp:revision>24</cp:revision>
  <dcterms:created xsi:type="dcterms:W3CDTF">2018-01-16T07:36:17Z</dcterms:created>
  <dcterms:modified xsi:type="dcterms:W3CDTF">2024-08-05T11:47:06Z</dcterms:modified>
</cp:coreProperties>
</file>